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10" r:id="rId10"/>
    <p:sldId id="311" r:id="rId11"/>
    <p:sldId id="312" r:id="rId12"/>
    <p:sldId id="330" r:id="rId13"/>
    <p:sldId id="25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serrat Cassot" initials="MC" lastIdx="5" clrIdx="0">
    <p:extLst>
      <p:ext uri="{19B8F6BF-5375-455C-9EA6-DF929625EA0E}">
        <p15:presenceInfo xmlns:p15="http://schemas.microsoft.com/office/powerpoint/2012/main" xmlns="" userId="fd26bf92e8791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10"/>
    <a:srgbClr val="008000"/>
    <a:srgbClr val="940E21"/>
    <a:srgbClr val="7AB361"/>
    <a:srgbClr val="660033"/>
    <a:srgbClr val="990033"/>
    <a:srgbClr val="7F2C23"/>
    <a:srgbClr val="FF3300"/>
    <a:srgbClr val="006600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76122" autoAdjust="0"/>
  </p:normalViewPr>
  <p:slideViewPr>
    <p:cSldViewPr snapToGrid="0"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1FA6A-121F-4D87-A2A0-2FB19E541DB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E640CBD-5F49-4204-B2FB-C980154B3A59}">
      <dgm:prSet phldrT="[Texto]"/>
      <dgm:spPr/>
      <dgm:t>
        <a:bodyPr/>
        <a:lstStyle/>
        <a:p>
          <a:pPr algn="ctr"/>
          <a:r>
            <a:rPr lang="es-CL" b="1" dirty="0" smtClean="0"/>
            <a:t>Educación</a:t>
          </a:r>
          <a:endParaRPr lang="es-CL" b="1" dirty="0"/>
        </a:p>
      </dgm:t>
    </dgm:pt>
    <dgm:pt modelId="{B98A1946-C022-4FAC-83B9-C9BC6D6D598C}" type="parTrans" cxnId="{80C1B269-AA32-428C-919C-DEEDF16D2D1C}">
      <dgm:prSet/>
      <dgm:spPr/>
      <dgm:t>
        <a:bodyPr/>
        <a:lstStyle/>
        <a:p>
          <a:pPr algn="ctr"/>
          <a:endParaRPr lang="es-CL"/>
        </a:p>
      </dgm:t>
    </dgm:pt>
    <dgm:pt modelId="{2C0432E8-1CCD-4442-92E7-61F6F31935D3}" type="sibTrans" cxnId="{80C1B269-AA32-428C-919C-DEEDF16D2D1C}">
      <dgm:prSet/>
      <dgm:spPr/>
      <dgm:t>
        <a:bodyPr/>
        <a:lstStyle/>
        <a:p>
          <a:pPr algn="ctr"/>
          <a:endParaRPr lang="es-CL"/>
        </a:p>
      </dgm:t>
    </dgm:pt>
    <dgm:pt modelId="{2171AF93-1F1C-43A5-9765-8299A5DEB47D}">
      <dgm:prSet phldrT="[Texto]"/>
      <dgm:spPr/>
      <dgm:t>
        <a:bodyPr/>
        <a:lstStyle/>
        <a:p>
          <a:pPr algn="ctr"/>
          <a:r>
            <a:rPr lang="es-CL" b="1" dirty="0" smtClean="0"/>
            <a:t>Promoción de Salud</a:t>
          </a:r>
          <a:endParaRPr lang="es-CL" b="1" dirty="0"/>
        </a:p>
      </dgm:t>
    </dgm:pt>
    <dgm:pt modelId="{8C2F4319-5FBA-46FA-B44A-7BD3FFF14882}" type="parTrans" cxnId="{0380B63B-DD05-4176-AC48-D5A699110B66}">
      <dgm:prSet/>
      <dgm:spPr/>
      <dgm:t>
        <a:bodyPr/>
        <a:lstStyle/>
        <a:p>
          <a:pPr algn="ctr"/>
          <a:endParaRPr lang="es-CL"/>
        </a:p>
      </dgm:t>
    </dgm:pt>
    <dgm:pt modelId="{3FEE8D02-52BA-4739-B874-D27549B1B7C3}" type="sibTrans" cxnId="{0380B63B-DD05-4176-AC48-D5A699110B66}">
      <dgm:prSet/>
      <dgm:spPr/>
      <dgm:t>
        <a:bodyPr/>
        <a:lstStyle/>
        <a:p>
          <a:pPr algn="ctr"/>
          <a:endParaRPr lang="es-CL"/>
        </a:p>
      </dgm:t>
    </dgm:pt>
    <dgm:pt modelId="{8244B5DD-C47C-403F-A05A-6BDBA1B764A7}">
      <dgm:prSet phldrT="[Texto]" custT="1"/>
      <dgm:spPr/>
      <dgm:t>
        <a:bodyPr/>
        <a:lstStyle/>
        <a:p>
          <a:pPr algn="ctr"/>
          <a:r>
            <a:rPr lang="es-CL" sz="2800" b="1" dirty="0" smtClean="0"/>
            <a:t>Sustentabilidad</a:t>
          </a:r>
          <a:endParaRPr lang="es-CL" sz="2800" b="1" dirty="0"/>
        </a:p>
      </dgm:t>
    </dgm:pt>
    <dgm:pt modelId="{31C4544D-9E26-4DD8-8E7F-361FE54E99F9}" type="parTrans" cxnId="{B6682B8C-3232-45A0-9A54-0505CEBC07E9}">
      <dgm:prSet/>
      <dgm:spPr/>
      <dgm:t>
        <a:bodyPr/>
        <a:lstStyle/>
        <a:p>
          <a:pPr algn="ctr"/>
          <a:endParaRPr lang="es-CL"/>
        </a:p>
      </dgm:t>
    </dgm:pt>
    <dgm:pt modelId="{4F8BA162-207C-4A45-9B03-99D3E1CF0897}" type="sibTrans" cxnId="{B6682B8C-3232-45A0-9A54-0505CEBC07E9}">
      <dgm:prSet/>
      <dgm:spPr/>
      <dgm:t>
        <a:bodyPr/>
        <a:lstStyle/>
        <a:p>
          <a:pPr algn="ctr"/>
          <a:endParaRPr lang="es-CL"/>
        </a:p>
      </dgm:t>
    </dgm:pt>
    <dgm:pt modelId="{B237B155-53AB-42EF-AF99-5F13F94ABEEC}" type="pres">
      <dgm:prSet presAssocID="{C561FA6A-121F-4D87-A2A0-2FB19E541DB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D187D2F-F6C0-4483-85DD-E9F574724AD2}" type="pres">
      <dgm:prSet presAssocID="{2E640CBD-5F49-4204-B2FB-C980154B3A59}" presName="Accent1" presStyleCnt="0"/>
      <dgm:spPr/>
    </dgm:pt>
    <dgm:pt modelId="{621FB4AC-F4E6-43C9-B620-2FCC3A46AA58}" type="pres">
      <dgm:prSet presAssocID="{2E640CBD-5F49-4204-B2FB-C980154B3A59}" presName="Accent" presStyleLbl="node1" presStyleIdx="0" presStyleCnt="3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</dgm:pt>
    <dgm:pt modelId="{2BBD5712-445D-402F-9DDF-FDD778256834}" type="pres">
      <dgm:prSet presAssocID="{2E640CBD-5F49-4204-B2FB-C980154B3A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151C17-FDE2-458F-90A2-BFF2C12B3C72}" type="pres">
      <dgm:prSet presAssocID="{2171AF93-1F1C-43A5-9765-8299A5DEB47D}" presName="Accent2" presStyleCnt="0"/>
      <dgm:spPr/>
    </dgm:pt>
    <dgm:pt modelId="{4D19B683-6CF1-4B7F-A6C6-A73B0DA7DAFE}" type="pres">
      <dgm:prSet presAssocID="{2171AF93-1F1C-43A5-9765-8299A5DEB47D}" presName="Accent" presStyleLbl="node1" presStyleIdx="1" presStyleCnt="3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</dgm:pt>
    <dgm:pt modelId="{EB3DC481-11B4-4526-B7D4-0968ECA44882}" type="pres">
      <dgm:prSet presAssocID="{2171AF93-1F1C-43A5-9765-8299A5DEB47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AC63D8-A390-4FBB-B9DA-0174076DFA0B}" type="pres">
      <dgm:prSet presAssocID="{8244B5DD-C47C-403F-A05A-6BDBA1B764A7}" presName="Accent3" presStyleCnt="0"/>
      <dgm:spPr/>
    </dgm:pt>
    <dgm:pt modelId="{48D77856-DC86-4090-9FDE-F690651E422A}" type="pres">
      <dgm:prSet presAssocID="{8244B5DD-C47C-403F-A05A-6BDBA1B764A7}" presName="Accent" presStyleLbl="node1" presStyleIdx="2" presStyleCnt="3" custScaleX="124235" custScaleY="10085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3F2E5D5-9907-4543-8023-3D6690CF6B80}" type="pres">
      <dgm:prSet presAssocID="{8244B5DD-C47C-403F-A05A-6BDBA1B764A7}" presName="Parent3" presStyleLbl="revTx" presStyleIdx="2" presStyleCnt="3" custScaleX="1409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380B63B-DD05-4176-AC48-D5A699110B66}" srcId="{C561FA6A-121F-4D87-A2A0-2FB19E541DB8}" destId="{2171AF93-1F1C-43A5-9765-8299A5DEB47D}" srcOrd="1" destOrd="0" parTransId="{8C2F4319-5FBA-46FA-B44A-7BD3FFF14882}" sibTransId="{3FEE8D02-52BA-4739-B874-D27549B1B7C3}"/>
    <dgm:cxn modelId="{E408A4DC-6611-41CE-AAC9-FC33559BA6BA}" type="presOf" srcId="{8244B5DD-C47C-403F-A05A-6BDBA1B764A7}" destId="{F3F2E5D5-9907-4543-8023-3D6690CF6B80}" srcOrd="0" destOrd="0" presId="urn:microsoft.com/office/officeart/2009/layout/CircleArrowProcess"/>
    <dgm:cxn modelId="{3EDB80AD-9959-4DFE-8AF7-4F3108DC0F8B}" type="presOf" srcId="{2171AF93-1F1C-43A5-9765-8299A5DEB47D}" destId="{EB3DC481-11B4-4526-B7D4-0968ECA44882}" srcOrd="0" destOrd="0" presId="urn:microsoft.com/office/officeart/2009/layout/CircleArrowProcess"/>
    <dgm:cxn modelId="{80C1B269-AA32-428C-919C-DEEDF16D2D1C}" srcId="{C561FA6A-121F-4D87-A2A0-2FB19E541DB8}" destId="{2E640CBD-5F49-4204-B2FB-C980154B3A59}" srcOrd="0" destOrd="0" parTransId="{B98A1946-C022-4FAC-83B9-C9BC6D6D598C}" sibTransId="{2C0432E8-1CCD-4442-92E7-61F6F31935D3}"/>
    <dgm:cxn modelId="{B6682B8C-3232-45A0-9A54-0505CEBC07E9}" srcId="{C561FA6A-121F-4D87-A2A0-2FB19E541DB8}" destId="{8244B5DD-C47C-403F-A05A-6BDBA1B764A7}" srcOrd="2" destOrd="0" parTransId="{31C4544D-9E26-4DD8-8E7F-361FE54E99F9}" sibTransId="{4F8BA162-207C-4A45-9B03-99D3E1CF0897}"/>
    <dgm:cxn modelId="{DFB0A7C9-5814-4EF3-8A4B-2C7D07210EA3}" type="presOf" srcId="{C561FA6A-121F-4D87-A2A0-2FB19E541DB8}" destId="{B237B155-53AB-42EF-AF99-5F13F94ABEEC}" srcOrd="0" destOrd="0" presId="urn:microsoft.com/office/officeart/2009/layout/CircleArrowProcess"/>
    <dgm:cxn modelId="{BE919B67-214F-451F-8254-325E468B7DE7}" type="presOf" srcId="{2E640CBD-5F49-4204-B2FB-C980154B3A59}" destId="{2BBD5712-445D-402F-9DDF-FDD778256834}" srcOrd="0" destOrd="0" presId="urn:microsoft.com/office/officeart/2009/layout/CircleArrowProcess"/>
    <dgm:cxn modelId="{4280A5E9-0D7B-45DF-A209-7F4D9C10D181}" type="presParOf" srcId="{B237B155-53AB-42EF-AF99-5F13F94ABEEC}" destId="{BD187D2F-F6C0-4483-85DD-E9F574724AD2}" srcOrd="0" destOrd="0" presId="urn:microsoft.com/office/officeart/2009/layout/CircleArrowProcess"/>
    <dgm:cxn modelId="{E2B614CA-D152-4C7F-A59C-F3801383E665}" type="presParOf" srcId="{BD187D2F-F6C0-4483-85DD-E9F574724AD2}" destId="{621FB4AC-F4E6-43C9-B620-2FCC3A46AA58}" srcOrd="0" destOrd="0" presId="urn:microsoft.com/office/officeart/2009/layout/CircleArrowProcess"/>
    <dgm:cxn modelId="{E4098015-CF60-4B8E-87AB-C8BCC57F4EF6}" type="presParOf" srcId="{B237B155-53AB-42EF-AF99-5F13F94ABEEC}" destId="{2BBD5712-445D-402F-9DDF-FDD778256834}" srcOrd="1" destOrd="0" presId="urn:microsoft.com/office/officeart/2009/layout/CircleArrowProcess"/>
    <dgm:cxn modelId="{C9852E39-7539-4BD5-9A28-98C5CF688A2B}" type="presParOf" srcId="{B237B155-53AB-42EF-AF99-5F13F94ABEEC}" destId="{26151C17-FDE2-458F-90A2-BFF2C12B3C72}" srcOrd="2" destOrd="0" presId="urn:microsoft.com/office/officeart/2009/layout/CircleArrowProcess"/>
    <dgm:cxn modelId="{67F740F6-77D1-4EF8-97C9-4BE045F97F97}" type="presParOf" srcId="{26151C17-FDE2-458F-90A2-BFF2C12B3C72}" destId="{4D19B683-6CF1-4B7F-A6C6-A73B0DA7DAFE}" srcOrd="0" destOrd="0" presId="urn:microsoft.com/office/officeart/2009/layout/CircleArrowProcess"/>
    <dgm:cxn modelId="{73C927C6-D139-4912-A728-C986F7201754}" type="presParOf" srcId="{B237B155-53AB-42EF-AF99-5F13F94ABEEC}" destId="{EB3DC481-11B4-4526-B7D4-0968ECA44882}" srcOrd="3" destOrd="0" presId="urn:microsoft.com/office/officeart/2009/layout/CircleArrowProcess"/>
    <dgm:cxn modelId="{6A70F669-988A-4362-82F0-C812111A208D}" type="presParOf" srcId="{B237B155-53AB-42EF-AF99-5F13F94ABEEC}" destId="{2AAC63D8-A390-4FBB-B9DA-0174076DFA0B}" srcOrd="4" destOrd="0" presId="urn:microsoft.com/office/officeart/2009/layout/CircleArrowProcess"/>
    <dgm:cxn modelId="{83042CE2-D26D-407C-9B23-5345794719F4}" type="presParOf" srcId="{2AAC63D8-A390-4FBB-B9DA-0174076DFA0B}" destId="{48D77856-DC86-4090-9FDE-F690651E422A}" srcOrd="0" destOrd="0" presId="urn:microsoft.com/office/officeart/2009/layout/CircleArrowProcess"/>
    <dgm:cxn modelId="{0D27B30B-932F-4E6B-A32A-9ABA06AC4666}" type="presParOf" srcId="{B237B155-53AB-42EF-AF99-5F13F94ABEEC}" destId="{F3F2E5D5-9907-4543-8023-3D6690CF6B8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B4AC-F4E6-43C9-B620-2FCC3A46AA58}">
      <dsp:nvSpPr>
        <dsp:cNvPr id="0" name=""/>
        <dsp:cNvSpPr/>
      </dsp:nvSpPr>
      <dsp:spPr>
        <a:xfrm>
          <a:off x="3442606" y="-5496"/>
          <a:ext cx="2985088" cy="29855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D5712-445D-402F-9DDF-FDD778256834}">
      <dsp:nvSpPr>
        <dsp:cNvPr id="0" name=""/>
        <dsp:cNvSpPr/>
      </dsp:nvSpPr>
      <dsp:spPr>
        <a:xfrm>
          <a:off x="4102408" y="1072374"/>
          <a:ext cx="1658756" cy="82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Educación</a:t>
          </a:r>
          <a:endParaRPr lang="es-CL" sz="2800" b="1" kern="1200" dirty="0"/>
        </a:p>
      </dsp:txBody>
      <dsp:txXfrm>
        <a:off x="4102408" y="1072374"/>
        <a:ext cx="1658756" cy="829179"/>
      </dsp:txXfrm>
    </dsp:sp>
    <dsp:sp modelId="{4D19B683-6CF1-4B7F-A6C6-A73B0DA7DAFE}">
      <dsp:nvSpPr>
        <dsp:cNvPr id="0" name=""/>
        <dsp:cNvSpPr/>
      </dsp:nvSpPr>
      <dsp:spPr>
        <a:xfrm>
          <a:off x="2613508" y="1709918"/>
          <a:ext cx="2985088" cy="29855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DC481-11B4-4526-B7D4-0968ECA44882}">
      <dsp:nvSpPr>
        <dsp:cNvPr id="0" name=""/>
        <dsp:cNvSpPr/>
      </dsp:nvSpPr>
      <dsp:spPr>
        <a:xfrm>
          <a:off x="3276674" y="2797713"/>
          <a:ext cx="1658756" cy="82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Promoción de Salud</a:t>
          </a:r>
          <a:endParaRPr lang="es-CL" sz="2800" b="1" kern="1200" dirty="0"/>
        </a:p>
      </dsp:txBody>
      <dsp:txXfrm>
        <a:off x="3276674" y="2797713"/>
        <a:ext cx="1658756" cy="829179"/>
      </dsp:txXfrm>
    </dsp:sp>
    <dsp:sp modelId="{48D77856-DC86-4090-9FDE-F690651E422A}">
      <dsp:nvSpPr>
        <dsp:cNvPr id="0" name=""/>
        <dsp:cNvSpPr/>
      </dsp:nvSpPr>
      <dsp:spPr>
        <a:xfrm>
          <a:off x="3344294" y="3619619"/>
          <a:ext cx="3186197" cy="25876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2E5D5-9907-4543-8023-3D6690CF6B80}">
      <dsp:nvSpPr>
        <dsp:cNvPr id="0" name=""/>
        <dsp:cNvSpPr/>
      </dsp:nvSpPr>
      <dsp:spPr>
        <a:xfrm>
          <a:off x="3766644" y="4525532"/>
          <a:ext cx="2338132" cy="82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Sustentabilidad</a:t>
          </a:r>
          <a:endParaRPr lang="es-CL" sz="2800" b="1" kern="1200" dirty="0"/>
        </a:p>
      </dsp:txBody>
      <dsp:txXfrm>
        <a:off x="3766644" y="4525532"/>
        <a:ext cx="2338132" cy="82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BC5B-804F-4110-9D30-CD10B6869538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D860-80DC-4B87-823E-38EEDC1AC2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816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5842E-C718-47CE-9B0C-5431E9DB4F3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0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35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626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2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35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87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7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57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925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2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1470-14D7-4D75-8015-94DB6F5BD681}" type="datetimeFigureOut">
              <a:rPr lang="es-CL" smtClean="0"/>
              <a:t>15-11-16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0F2-745D-40B8-9D00-67FF10B028D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6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.xm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44" y="0"/>
            <a:ext cx="94709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302831"/>
            <a:ext cx="1889760" cy="1889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2212486"/>
            <a:ext cx="1798320" cy="185166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51770" y="4189742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1375"/>
            <a:r>
              <a:rPr lang="es-CL" b="1" dirty="0">
                <a:solidFill>
                  <a:srgbClr val="008000"/>
                </a:solidFill>
              </a:rPr>
              <a:t>Dr. Elisa Zúñiga </a:t>
            </a:r>
            <a:r>
              <a:rPr lang="es-CL" b="1" dirty="0" smtClean="0">
                <a:solidFill>
                  <a:srgbClr val="008000"/>
                </a:solidFill>
              </a:rPr>
              <a:t>Garay</a:t>
            </a:r>
          </a:p>
          <a:p>
            <a:pPr defTabSz="841375"/>
            <a:r>
              <a:rPr lang="es-CL" b="1" dirty="0" smtClean="0">
                <a:solidFill>
                  <a:srgbClr val="008000"/>
                </a:solidFill>
              </a:rPr>
              <a:t>Mg. </a:t>
            </a:r>
            <a:r>
              <a:rPr lang="es-CL" b="1" dirty="0" err="1" smtClean="0">
                <a:solidFill>
                  <a:srgbClr val="008000"/>
                </a:solidFill>
              </a:rPr>
              <a:t>Marijana</a:t>
            </a:r>
            <a:r>
              <a:rPr lang="es-CL" b="1" dirty="0" smtClean="0">
                <a:solidFill>
                  <a:srgbClr val="008000"/>
                </a:solidFill>
              </a:rPr>
              <a:t> </a:t>
            </a:r>
            <a:r>
              <a:rPr lang="es-CL" b="1" dirty="0" err="1" smtClean="0">
                <a:solidFill>
                  <a:srgbClr val="008000"/>
                </a:solidFill>
              </a:rPr>
              <a:t>Tomljenovic</a:t>
            </a:r>
            <a:endParaRPr lang="es-CL" b="1" dirty="0">
              <a:solidFill>
                <a:srgbClr val="008000"/>
              </a:solidFill>
            </a:endParaRPr>
          </a:p>
          <a:p>
            <a:pPr defTabSz="841375"/>
            <a:r>
              <a:rPr lang="es-CL" b="1" dirty="0">
                <a:solidFill>
                  <a:srgbClr val="008000"/>
                </a:solidFill>
              </a:rPr>
              <a:t>Departamento de </a:t>
            </a:r>
            <a:r>
              <a:rPr lang="es-CL" b="1" dirty="0" smtClean="0">
                <a:solidFill>
                  <a:srgbClr val="008000"/>
                </a:solidFill>
              </a:rPr>
              <a:t>Química, Facultad de Ciencias </a:t>
            </a:r>
            <a:r>
              <a:rPr lang="es-CL" b="1" dirty="0" smtClean="0">
                <a:solidFill>
                  <a:srgbClr val="008000"/>
                </a:solidFill>
              </a:rPr>
              <a:t>Básicas</a:t>
            </a:r>
            <a:br>
              <a:rPr lang="es-CL" b="1" dirty="0" smtClean="0">
                <a:solidFill>
                  <a:srgbClr val="008000"/>
                </a:solidFill>
              </a:rPr>
            </a:br>
            <a:r>
              <a:rPr lang="es-CL" b="1" dirty="0" smtClean="0">
                <a:solidFill>
                  <a:srgbClr val="FF0000"/>
                </a:solidFill>
              </a:rPr>
              <a:t>PPT.: ADAPTADA </a:t>
            </a:r>
            <a:r>
              <a:rPr lang="es-CL" b="1" dirty="0" smtClean="0">
                <a:solidFill>
                  <a:srgbClr val="FF0000"/>
                </a:solidFill>
              </a:rPr>
              <a:t>^POR TOMAS THAYER PARA EL RECTOR NOV.2016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40" y="1666678"/>
            <a:ext cx="3413649" cy="36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20645" b="18609"/>
          <a:stretch/>
        </p:blipFill>
        <p:spPr bwMode="auto">
          <a:xfrm>
            <a:off x="1672759" y="4262952"/>
            <a:ext cx="1755059" cy="242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7468" b="22920"/>
          <a:stretch/>
        </p:blipFill>
        <p:spPr bwMode="auto">
          <a:xfrm>
            <a:off x="1517901" y="2404656"/>
            <a:ext cx="2064774" cy="18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r="12807" b="16985"/>
          <a:stretch/>
        </p:blipFill>
        <p:spPr bwMode="auto">
          <a:xfrm>
            <a:off x="1524000" y="-9646"/>
            <a:ext cx="1651820" cy="22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73288196"/>
              </p:ext>
            </p:extLst>
          </p:nvPr>
        </p:nvGraphicFramePr>
        <p:xfrm>
          <a:off x="1524000" y="260648"/>
          <a:ext cx="9144000" cy="620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1" y="4830626"/>
            <a:ext cx="2198041" cy="17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5110" y="50131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Validación de Intervenciones Educativas que promueven la Alimentación Saludable en jóvenes universitarios, con énfasis en la incorporación de alimentos ricos en compuestos </a:t>
            </a:r>
            <a:r>
              <a:rPr lang="es-CL" b="1" dirty="0" err="1"/>
              <a:t>bioactivos</a:t>
            </a:r>
            <a:r>
              <a:rPr lang="es-CL" b="1" dirty="0"/>
              <a:t>. </a:t>
            </a:r>
          </a:p>
          <a:p>
            <a:r>
              <a:rPr lang="es-CL" b="1" dirty="0"/>
              <a:t>Tesis  Pedagogía en Química  Leslie </a:t>
            </a:r>
            <a:r>
              <a:rPr lang="es-CL" b="1" dirty="0" err="1"/>
              <a:t>McGuire</a:t>
            </a:r>
            <a:r>
              <a:rPr lang="es-CL" b="1" dirty="0"/>
              <a:t> 2013</a:t>
            </a:r>
          </a:p>
          <a:p>
            <a:r>
              <a:rPr lang="es-CL" b="1" dirty="0"/>
              <a:t>Proyectos de Extensión C-11-3, C-12-8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836713"/>
            <a:ext cx="341471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43196" y="1124744"/>
            <a:ext cx="5082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2AB000"/>
                </a:solidFill>
              </a:rPr>
              <a:t>SALUD</a:t>
            </a:r>
          </a:p>
          <a:p>
            <a:endParaRPr lang="es-CL" sz="2400" b="1" dirty="0">
              <a:solidFill>
                <a:srgbClr val="2AB000"/>
              </a:solidFill>
            </a:endParaRPr>
          </a:p>
          <a:p>
            <a:r>
              <a:rPr lang="es-CL" sz="2400" b="1" dirty="0">
                <a:solidFill>
                  <a:srgbClr val="2AB000"/>
                </a:solidFill>
              </a:rPr>
              <a:t>“Estado de completo bienestar físico, mental y social, y no solamente la ausencia de enfermedad o dolencia”  </a:t>
            </a:r>
          </a:p>
          <a:p>
            <a:endParaRPr lang="es-CL" sz="2400" b="1" dirty="0">
              <a:solidFill>
                <a:srgbClr val="2AB000"/>
              </a:solidFill>
            </a:endParaRPr>
          </a:p>
          <a:p>
            <a:r>
              <a:rPr lang="es-CL" sz="2400" b="1" dirty="0">
                <a:solidFill>
                  <a:srgbClr val="2AB000"/>
                </a:solidFill>
              </a:rPr>
              <a:t>OMS, 1946</a:t>
            </a:r>
          </a:p>
        </p:txBody>
      </p:sp>
    </p:spTree>
    <p:extLst>
      <p:ext uri="{BB962C8B-B14F-4D97-AF65-F5344CB8AC3E}">
        <p14:creationId xmlns:p14="http://schemas.microsoft.com/office/powerpoint/2010/main" val="8412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41714" y="2391791"/>
            <a:ext cx="8494124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R" sz="2000" b="1" dirty="0">
                <a:solidFill>
                  <a:srgbClr val="008000"/>
                </a:solidFill>
                <a:cs typeface="Arial" charset="0"/>
              </a:rPr>
              <a:t>PROMOCIÓN DE SALUD </a:t>
            </a:r>
          </a:p>
          <a:p>
            <a:pPr>
              <a:spcBef>
                <a:spcPct val="50000"/>
              </a:spcBef>
              <a:defRPr/>
            </a:pPr>
            <a:r>
              <a:rPr lang="es-CR" sz="2000" i="1" dirty="0">
                <a:cs typeface="Arial" charset="0"/>
              </a:rPr>
              <a:t>“... la </a:t>
            </a:r>
            <a:r>
              <a:rPr lang="es-CR" sz="2000" i="1" u="sng" dirty="0">
                <a:cs typeface="Arial" charset="0"/>
              </a:rPr>
              <a:t>salud</a:t>
            </a:r>
            <a:r>
              <a:rPr lang="es-CR" sz="2000" i="1" dirty="0">
                <a:cs typeface="Arial" charset="0"/>
              </a:rPr>
              <a:t> se crea y se vive en el marco de la </a:t>
            </a:r>
            <a:r>
              <a:rPr lang="es-CR" sz="2000" i="1" u="sng" dirty="0">
                <a:cs typeface="Arial" charset="0"/>
              </a:rPr>
              <a:t>vida cotidiana</a:t>
            </a:r>
            <a:r>
              <a:rPr lang="es-CR" sz="2000" i="1" dirty="0">
                <a:cs typeface="Arial" charset="0"/>
              </a:rPr>
              <a:t>: en los centros de enseñanza, de trabajo y de recreo. La salud es el resultado de los cuidados que uno se dispensa a sí mismo y a los demás, de la capacidad de tomar decisiones y controlar la vida propia y de asegurar que la sociedad en que uno vive ofrezca a todos los miembros la posibilidad de gozar un buen estado de salud”.</a:t>
            </a:r>
          </a:p>
          <a:p>
            <a:pPr algn="r">
              <a:spcBef>
                <a:spcPct val="50000"/>
              </a:spcBef>
              <a:defRPr/>
            </a:pPr>
            <a:r>
              <a:rPr lang="es-CR" b="1" dirty="0">
                <a:cs typeface="Arial" charset="0"/>
              </a:rPr>
              <a:t>OMS, 1986.</a:t>
            </a:r>
            <a:endParaRPr lang="es-ES" b="1" dirty="0"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190"/>
            <a:ext cx="1741714" cy="17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29540"/>
            <a:ext cx="902970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327407"/>
            <a:ext cx="5868143" cy="55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75520" y="40916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La Educación para el Desarrollo Sostenible (EDS) permite que cada ser humano adquiera los conocimientos, las competencias, las actitudes y los valores necesarios </a:t>
            </a:r>
          </a:p>
          <a:p>
            <a:r>
              <a:rPr lang="es-CL" sz="2400" b="1" dirty="0"/>
              <a:t>para forjar un futuro sustentable. </a:t>
            </a:r>
          </a:p>
          <a:p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35944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1" y="908721"/>
            <a:ext cx="9143999" cy="5324535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>
            <a:spAutoFit/>
          </a:bodyPr>
          <a:lstStyle/>
          <a:p>
            <a:pPr marL="536575"/>
            <a:r>
              <a:rPr lang="es-CL" sz="3200" b="1" dirty="0">
                <a:solidFill>
                  <a:schemeClr val="bg1"/>
                </a:solidFill>
              </a:rPr>
              <a:t>EDUCAR PARA EL DESARROLLO </a:t>
            </a:r>
            <a:r>
              <a:rPr lang="es-CL" sz="3200" b="1" dirty="0" smtClean="0">
                <a:solidFill>
                  <a:schemeClr val="bg1"/>
                </a:solidFill>
              </a:rPr>
              <a:t>SUSTENTABLE </a:t>
            </a:r>
            <a:endParaRPr lang="es-CL" sz="3200" b="1" dirty="0">
              <a:solidFill>
                <a:schemeClr val="bg1"/>
              </a:solidFill>
            </a:endParaRPr>
          </a:p>
          <a:p>
            <a:pPr marL="536575"/>
            <a:r>
              <a:rPr lang="es-CL" sz="3200" b="1" dirty="0">
                <a:solidFill>
                  <a:schemeClr val="bg1"/>
                </a:solidFill>
              </a:rPr>
              <a:t>SIGNIFICA:</a:t>
            </a:r>
          </a:p>
          <a:p>
            <a:pPr marL="536575"/>
            <a:endParaRPr lang="es-CL" sz="2800" b="1" dirty="0">
              <a:solidFill>
                <a:schemeClr val="bg1"/>
              </a:solidFill>
            </a:endParaRPr>
          </a:p>
          <a:p>
            <a:pPr marL="1071563" indent="-534988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Incorporar los temas fundamentales del desarrollo sostenible a la enseñanza y el aprendizaje.</a:t>
            </a:r>
          </a:p>
          <a:p>
            <a:pPr marL="1071563" indent="-534988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1071563" indent="-534988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Desarrollar métodos participativos de enseñanza y aprendizaje que motiven a los estudiantes  y les doten de autonomía, a fin de cambiar su conducta y facilitar la adopción de medidas en pro del desarrollo sostenible</a:t>
            </a:r>
            <a:r>
              <a:rPr lang="es-CL" sz="2800" b="1" dirty="0" smtClean="0">
                <a:solidFill>
                  <a:schemeClr val="bg1"/>
                </a:solidFill>
              </a:rPr>
              <a:t>.</a:t>
            </a:r>
          </a:p>
          <a:p>
            <a:pPr marL="1071563" indent="-534988">
              <a:buFontTx/>
              <a:buChar char="-"/>
            </a:pP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1" y="1527738"/>
            <a:ext cx="9144000" cy="4770537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>
            <a:spAutoFit/>
          </a:bodyPr>
          <a:lstStyle/>
          <a:p>
            <a:pPr marL="536575"/>
            <a:endParaRPr lang="es-CL" sz="2800" b="1" dirty="0" smtClean="0">
              <a:solidFill>
                <a:schemeClr val="bg1"/>
              </a:solidFill>
            </a:endParaRPr>
          </a:p>
          <a:p>
            <a:pPr marL="536575"/>
            <a:r>
              <a:rPr lang="es-CL" sz="2800" b="1" dirty="0" smtClean="0">
                <a:solidFill>
                  <a:schemeClr val="bg1"/>
                </a:solidFill>
              </a:rPr>
              <a:t>La </a:t>
            </a:r>
            <a:r>
              <a:rPr lang="es-CL" sz="2800" b="1" dirty="0">
                <a:solidFill>
                  <a:schemeClr val="bg1"/>
                </a:solidFill>
              </a:rPr>
              <a:t>EDS promueve la adquisición de competencias:</a:t>
            </a:r>
          </a:p>
          <a:p>
            <a:pPr marL="536575"/>
            <a:endParaRPr lang="es-CL" sz="2800" b="1" dirty="0">
              <a:solidFill>
                <a:schemeClr val="bg1"/>
              </a:solidFill>
            </a:endParaRPr>
          </a:p>
          <a:p>
            <a:pPr marL="536575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 Pensamiento crítico</a:t>
            </a:r>
          </a:p>
          <a:p>
            <a:pPr marL="536575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 Elaboración de hipótesis de cara al futuro</a:t>
            </a:r>
          </a:p>
          <a:p>
            <a:pPr marL="536575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 Adopción colectiva de decisiones</a:t>
            </a:r>
          </a:p>
          <a:p>
            <a:pPr marL="536575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536575"/>
            <a:r>
              <a:rPr lang="es-CL" sz="2800" b="1" dirty="0">
                <a:solidFill>
                  <a:schemeClr val="bg1"/>
                </a:solidFill>
              </a:rPr>
              <a:t>La EDS exige cambios  reales en los métodos pedagógicos que se aplican actualmente.</a:t>
            </a:r>
          </a:p>
          <a:p>
            <a:pPr marL="536575"/>
            <a:r>
              <a:rPr lang="es-CL" sz="2800" b="1" dirty="0">
                <a:solidFill>
                  <a:schemeClr val="bg1"/>
                </a:solidFill>
              </a:rPr>
              <a:t> </a:t>
            </a:r>
            <a:endParaRPr lang="es-CL" sz="2400" b="1" dirty="0">
              <a:solidFill>
                <a:schemeClr val="bg1"/>
              </a:solidFill>
            </a:endParaRPr>
          </a:p>
          <a:p>
            <a:pPr marL="536575"/>
            <a:r>
              <a:rPr lang="es-CL" sz="2400" b="1" dirty="0">
                <a:solidFill>
                  <a:schemeClr val="bg1"/>
                </a:solidFill>
              </a:rPr>
              <a:t>UNESCO 2005</a:t>
            </a:r>
          </a:p>
        </p:txBody>
      </p:sp>
    </p:spTree>
    <p:extLst>
      <p:ext uri="{BB962C8B-B14F-4D97-AF65-F5344CB8AC3E}">
        <p14:creationId xmlns:p14="http://schemas.microsoft.com/office/powerpoint/2010/main" val="94756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0" y="567688"/>
            <a:ext cx="9144000" cy="5878532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LA ENSEÑANZA SUPERIOR , según la UNESCO</a:t>
            </a: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800" b="1" dirty="0">
                <a:solidFill>
                  <a:schemeClr val="bg1"/>
                </a:solidFill>
              </a:rPr>
              <a:t>Función:  preparar a las generaciones venideras para que puedan afrontar las complejas tareas del desarrollo </a:t>
            </a:r>
            <a:r>
              <a:rPr lang="es-CL" sz="2800" b="1" dirty="0" smtClean="0">
                <a:solidFill>
                  <a:schemeClr val="bg1"/>
                </a:solidFill>
              </a:rPr>
              <a:t>sustentable</a:t>
            </a:r>
            <a:r>
              <a:rPr lang="es-CL" sz="2800" b="1" dirty="0">
                <a:solidFill>
                  <a:schemeClr val="bg1"/>
                </a:solidFill>
              </a:rPr>
              <a:t>. </a:t>
            </a: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b="1" dirty="0">
                <a:solidFill>
                  <a:schemeClr val="bg1"/>
                </a:solidFill>
              </a:rPr>
              <a:t>Las universidades y los institutos de educación superior:</a:t>
            </a:r>
          </a:p>
          <a:p>
            <a:endParaRPr lang="es-CL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Forman graduados de alto nivel y a ciudadanos responsables, capaces de cubrir las necesidades de todos los sectores de la actividad humana.</a:t>
            </a: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Ofrecen oportunidades superiores de aprendizaje y de capacitación a lo largo de toda la vida.</a:t>
            </a: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Crean, hacen avanzar y difunden el conocimiento mediante la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166726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0" y="567688"/>
            <a:ext cx="9144000" cy="5693866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Como parte de los servicios que brindan a la comunidad, facilitan competencias pertinentes para ayudar al desarrollo cultural, social y económico.</a:t>
            </a:r>
          </a:p>
          <a:p>
            <a:pPr marL="285750" indent="-285750">
              <a:buFontTx/>
              <a:buChar char="-"/>
            </a:pPr>
            <a:endParaRPr lang="es-CL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Contribuyen a la comprensión, la interpretación, la conservación, el realce, la promoción y la difusión de las culturales nacionales, regionales, mundiales e históricas, en un contexto de pluralismo y diversidad cultural.</a:t>
            </a:r>
          </a:p>
          <a:p>
            <a:pPr marL="285750" indent="-285750">
              <a:buFontTx/>
              <a:buChar char="-"/>
            </a:pPr>
            <a:endParaRPr lang="es-CL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Ayudan a proteger y realzar los valores sociales al instruir a los jóvenes en los principios que forman el cimiento de la ciudadanía democrática.</a:t>
            </a:r>
          </a:p>
          <a:p>
            <a:pPr marL="285750" indent="-285750">
              <a:buFontTx/>
              <a:buChar char="-"/>
            </a:pPr>
            <a:endParaRPr lang="es-CL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400" b="1" dirty="0">
                <a:solidFill>
                  <a:schemeClr val="bg1"/>
                </a:solidFill>
              </a:rPr>
              <a:t>Contribuyen al desarrollo y la mejora de la educación en todos los niveles, entre otros medios, gracias a </a:t>
            </a:r>
            <a:r>
              <a:rPr lang="es-CL" sz="2800" b="1" dirty="0">
                <a:solidFill>
                  <a:schemeClr val="bg1"/>
                </a:solidFill>
              </a:rPr>
              <a:t>la formación de docentes</a:t>
            </a:r>
            <a:r>
              <a:rPr lang="es-CL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0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87488" y="404664"/>
            <a:ext cx="9144000" cy="5693866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LA ENSEÑANZA SUPERIOR  (UNESCO) en la promoción del desarrollo sostenible:</a:t>
            </a:r>
          </a:p>
          <a:p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Aumentar la pertinencia del magisterio y la investigación para el proceso social encaminado a fomentar los modos de vida más sustentables y desalentar los menos sustentables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Mejorar la calidad y la eficacia de la enseñanza y la investigación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Salvar la brecha entre la ciencia y la educación, así como entre los conocimientos tradicionales y la enseñanza.</a:t>
            </a:r>
          </a:p>
        </p:txBody>
      </p:sp>
    </p:spTree>
    <p:extLst>
      <p:ext uri="{BB962C8B-B14F-4D97-AF65-F5344CB8AC3E}">
        <p14:creationId xmlns:p14="http://schemas.microsoft.com/office/powerpoint/2010/main" val="36221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0" y="188640"/>
            <a:ext cx="9144000" cy="6124754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Fortalecer las relaciones con agentes externos al ámbito universitario, en particular las comunidades y empresas locales.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Aplicar conceptos de gestión descentralizados y flexibles.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Facilitar el acceso al conocimiento científico de calidad.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Permitir que los estudiantes adquieran las competencias  necesarias para colaborar en equipos multidisciplinarios y pluriculturales en el marco de procesos de participación.</a:t>
            </a:r>
          </a:p>
          <a:p>
            <a:pPr marL="285750" indent="-285750">
              <a:buFontTx/>
              <a:buChar char="-"/>
            </a:pPr>
            <a:endParaRPr lang="es-CL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2800" b="1" dirty="0">
                <a:solidFill>
                  <a:schemeClr val="bg1"/>
                </a:solidFill>
              </a:rPr>
              <a:t>Aportar una dimensión mundial a los contextos de aprendizaje individuales.</a:t>
            </a:r>
          </a:p>
        </p:txBody>
      </p:sp>
    </p:spTree>
    <p:extLst>
      <p:ext uri="{BB962C8B-B14F-4D97-AF65-F5344CB8AC3E}">
        <p14:creationId xmlns:p14="http://schemas.microsoft.com/office/powerpoint/2010/main" val="328394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4000" y="332657"/>
            <a:ext cx="9144000" cy="5447645"/>
          </a:xfrm>
          <a:prstGeom prst="rect">
            <a:avLst/>
          </a:prstGeom>
          <a:solidFill>
            <a:srgbClr val="0033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marL="985838" indent="-442913"/>
            <a:r>
              <a:rPr lang="es-CL" sz="2800" b="1" dirty="0">
                <a:solidFill>
                  <a:prstClr val="white"/>
                </a:solidFill>
                <a:latin typeface="Calibri"/>
              </a:rPr>
              <a:t>Transposición didáctica en la UMCE</a:t>
            </a:r>
          </a:p>
          <a:p>
            <a:pPr marL="985838" indent="-442913"/>
            <a:r>
              <a:rPr lang="es-CL" sz="2000" b="1" dirty="0">
                <a:solidFill>
                  <a:prstClr val="white"/>
                </a:solidFill>
                <a:latin typeface="Calibri"/>
              </a:rPr>
              <a:t>	EDUCACIÓN PARA EL DESARROLLO SUSTENTABLE (sostenible)</a:t>
            </a:r>
          </a:p>
          <a:p>
            <a:pPr marL="985838" indent="-442913"/>
            <a:endParaRPr lang="es-CL" sz="2000" b="1" dirty="0">
              <a:solidFill>
                <a:prstClr val="white"/>
              </a:solidFill>
              <a:latin typeface="Calibri"/>
            </a:endParaRP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Biodiversidad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Educación sobre el cambio climático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Reducción de riesgo de desastres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Diversidad cultural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Reducción de la pobreza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Igualdad de género</a:t>
            </a:r>
          </a:p>
          <a:p>
            <a:pPr marL="985838" indent="-442913"/>
            <a:r>
              <a:rPr lang="es-CL" sz="3200" b="1" dirty="0">
                <a:solidFill>
                  <a:prstClr val="white"/>
                </a:solidFill>
                <a:latin typeface="Calibri"/>
              </a:rPr>
              <a:t>Promoción de la salud</a:t>
            </a:r>
          </a:p>
          <a:p>
            <a:pPr marL="985838" indent="-442913"/>
            <a:r>
              <a:rPr lang="es-CL" sz="3200" b="1" dirty="0">
                <a:solidFill>
                  <a:prstClr val="white"/>
                </a:solidFill>
                <a:latin typeface="Calibri"/>
              </a:rPr>
              <a:t>Estilos de vida sostenibles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Paz y seguridad humana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Agua</a:t>
            </a:r>
          </a:p>
          <a:p>
            <a:pPr marL="985838" indent="-442913"/>
            <a:r>
              <a:rPr lang="es-CL" sz="2400" b="1" dirty="0">
                <a:solidFill>
                  <a:prstClr val="white"/>
                </a:solidFill>
                <a:latin typeface="Calibri"/>
              </a:rPr>
              <a:t>Urbanización sostenible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19537" y="6093297"/>
            <a:ext cx="759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latin typeface="Calibri"/>
              </a:rPr>
              <a:t>Organización de las Naciones Unidas para la Educación, la Ciencia y la Cultura.</a:t>
            </a:r>
          </a:p>
          <a:p>
            <a:r>
              <a:rPr lang="es-CL" b="1" dirty="0">
                <a:solidFill>
                  <a:srgbClr val="FFFF00"/>
                </a:solidFill>
                <a:latin typeface="Calibri"/>
              </a:rPr>
              <a:t>http://www.unesco.org/new/es/our-priorities/sustainable-development/</a:t>
            </a:r>
          </a:p>
        </p:txBody>
      </p:sp>
    </p:spTree>
    <p:extLst>
      <p:ext uri="{BB962C8B-B14F-4D97-AF65-F5344CB8AC3E}">
        <p14:creationId xmlns:p14="http://schemas.microsoft.com/office/powerpoint/2010/main" val="19588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697</Words>
  <Application>Microsoft Macintosh PowerPoint</Application>
  <PresentationFormat>Personalizado</PresentationFormat>
  <Paragraphs>84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alimentación saludable, una oportunidad para la química en el contexto de la alfabetización científica</dc:title>
  <dc:creator>Elisa Zuñiga G</dc:creator>
  <cp:lastModifiedBy>Tomas Thayer Thayer</cp:lastModifiedBy>
  <cp:revision>60</cp:revision>
  <dcterms:created xsi:type="dcterms:W3CDTF">2015-09-24T15:21:51Z</dcterms:created>
  <dcterms:modified xsi:type="dcterms:W3CDTF">2016-11-15T22:01:40Z</dcterms:modified>
</cp:coreProperties>
</file>