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6" r:id="rId7"/>
    <p:sldId id="265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F71A-4CFC-4DF3-8F9B-40A00DAFCA74}" type="datetimeFigureOut">
              <a:rPr lang="es-CL" smtClean="0"/>
              <a:t>27-04-17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168D-D36E-4B1E-81FC-F91FCEBA4CDE}" type="slidenum">
              <a:rPr lang="es-CL" smtClean="0"/>
              <a:t>‹Nr.›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F71A-4CFC-4DF3-8F9B-40A00DAFCA74}" type="datetimeFigureOut">
              <a:rPr lang="es-CL" smtClean="0"/>
              <a:t>27-04-17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168D-D36E-4B1E-81FC-F91FCEBA4CDE}" type="slidenum">
              <a:rPr lang="es-CL" smtClean="0"/>
              <a:t>‹Nr.›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F71A-4CFC-4DF3-8F9B-40A00DAFCA74}" type="datetimeFigureOut">
              <a:rPr lang="es-CL" smtClean="0"/>
              <a:t>27-04-17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168D-D36E-4B1E-81FC-F91FCEBA4CDE}" type="slidenum">
              <a:rPr lang="es-CL" smtClean="0"/>
              <a:t>‹Nr.›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F71A-4CFC-4DF3-8F9B-40A00DAFCA74}" type="datetimeFigureOut">
              <a:rPr lang="es-CL" smtClean="0"/>
              <a:t>27-04-17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168D-D36E-4B1E-81FC-F91FCEBA4CDE}" type="slidenum">
              <a:rPr lang="es-CL" smtClean="0"/>
              <a:t>‹Nr.›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F71A-4CFC-4DF3-8F9B-40A00DAFCA74}" type="datetimeFigureOut">
              <a:rPr lang="es-CL" smtClean="0"/>
              <a:t>27-04-17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168D-D36E-4B1E-81FC-F91FCEBA4CDE}" type="slidenum">
              <a:rPr lang="es-CL" smtClean="0"/>
              <a:t>‹Nr.›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F71A-4CFC-4DF3-8F9B-40A00DAFCA74}" type="datetimeFigureOut">
              <a:rPr lang="es-CL" smtClean="0"/>
              <a:t>27-04-17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168D-D36E-4B1E-81FC-F91FCEBA4CDE}" type="slidenum">
              <a:rPr lang="es-CL" smtClean="0"/>
              <a:t>‹Nr.›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F71A-4CFC-4DF3-8F9B-40A00DAFCA74}" type="datetimeFigureOut">
              <a:rPr lang="es-CL" smtClean="0"/>
              <a:t>27-04-17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168D-D36E-4B1E-81FC-F91FCEBA4CDE}" type="slidenum">
              <a:rPr lang="es-CL" smtClean="0"/>
              <a:t>‹Nr.›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F71A-4CFC-4DF3-8F9B-40A00DAFCA74}" type="datetimeFigureOut">
              <a:rPr lang="es-CL" smtClean="0"/>
              <a:t>27-04-17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168D-D36E-4B1E-81FC-F91FCEBA4CDE}" type="slidenum">
              <a:rPr lang="es-CL" smtClean="0"/>
              <a:t>‹Nr.›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F71A-4CFC-4DF3-8F9B-40A00DAFCA74}" type="datetimeFigureOut">
              <a:rPr lang="es-CL" smtClean="0"/>
              <a:t>27-04-17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168D-D36E-4B1E-81FC-F91FCEBA4CDE}" type="slidenum">
              <a:rPr lang="es-CL" smtClean="0"/>
              <a:t>‹Nr.›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F71A-4CFC-4DF3-8F9B-40A00DAFCA74}" type="datetimeFigureOut">
              <a:rPr lang="es-CL" smtClean="0"/>
              <a:t>27-04-17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168D-D36E-4B1E-81FC-F91FCEBA4CDE}" type="slidenum">
              <a:rPr lang="es-CL" smtClean="0"/>
              <a:t>‹Nr.›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F71A-4CFC-4DF3-8F9B-40A00DAFCA74}" type="datetimeFigureOut">
              <a:rPr lang="es-CL" smtClean="0"/>
              <a:t>27-04-17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168D-D36E-4B1E-81FC-F91FCEBA4CDE}" type="slidenum">
              <a:rPr lang="es-CL" smtClean="0"/>
              <a:t>‹Nr.›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F71A-4CFC-4DF3-8F9B-40A00DAFCA74}" type="datetimeFigureOut">
              <a:rPr lang="es-CL" smtClean="0"/>
              <a:t>27-04-17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9168D-D36E-4B1E-81FC-F91FCEBA4CDE}" type="slidenum">
              <a:rPr lang="es-CL" smtClean="0"/>
              <a:t>‹Nr.›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ddttm:Users:tomasthayer:Desktop:Seminario%20:Huella%20de%20Carbono%20Institucional%202014,%2015%20y%2016.docx!OLE_LINK7" TargetMode="External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ddttm:Users:tomasthayer:Desktop:Seminario%20:Huella%20de%20Carbono%20Institucional%202014,%2015%20y%2016.docx!OLE_LINK4" TargetMode="External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Forestación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Campus </a:t>
            </a:r>
            <a:r>
              <a:rPr lang="es-CL" dirty="0" smtClean="0"/>
              <a:t>Sustentable UMCE</a:t>
            </a:r>
            <a:endParaRPr lang="es-C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anteproyectos</a:t>
            </a:r>
            <a:br>
              <a:rPr lang="es-CL" dirty="0" smtClean="0"/>
            </a:br>
            <a:r>
              <a:rPr lang="es-CL" dirty="0" smtClean="0"/>
              <a:t>En el Colegio Mercedes…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Visi</a:t>
            </a:r>
            <a:r>
              <a:rPr lang="es-CL" dirty="0" smtClean="0"/>
              <a:t>ón </a:t>
            </a:r>
            <a:r>
              <a:rPr lang="es-CL" dirty="0" smtClean="0"/>
              <a:t>Buenas Pr</a:t>
            </a:r>
            <a:r>
              <a:rPr lang="es-CL" dirty="0" smtClean="0"/>
              <a:t>á</a:t>
            </a:r>
            <a:r>
              <a:rPr lang="es-CL" dirty="0" smtClean="0"/>
              <a:t>cticas </a:t>
            </a:r>
            <a:endParaRPr lang="es-C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Vision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El ?fija carbono</a:t>
            </a:r>
          </a:p>
          <a:p>
            <a:r>
              <a:rPr lang="es-CL" dirty="0" smtClean="0"/>
              <a:t>Es marginal pero “todo importa”</a:t>
            </a:r>
          </a:p>
          <a:p>
            <a:r>
              <a:rPr lang="es-CL" dirty="0" smtClean="0"/>
              <a:t>¿te imaginas venir al </a:t>
            </a:r>
            <a:r>
              <a:rPr lang="es-CL" dirty="0" err="1" smtClean="0"/>
              <a:t>pedagogico</a:t>
            </a:r>
            <a:r>
              <a:rPr lang="es-CL" dirty="0" smtClean="0"/>
              <a:t> en 20 años y ver el </a:t>
            </a:r>
            <a:r>
              <a:rPr lang="es-CL" dirty="0" err="1" smtClean="0"/>
              <a:t>arbol</a:t>
            </a:r>
            <a:r>
              <a:rPr lang="es-CL" dirty="0" smtClean="0"/>
              <a:t> que plantaste, </a:t>
            </a:r>
            <a:r>
              <a:rPr lang="es-CL" smtClean="0"/>
              <a:t>que cuidaste?</a:t>
            </a:r>
            <a:br>
              <a:rPr lang="es-CL" smtClean="0"/>
            </a:br>
            <a:r>
              <a:rPr lang="es-CL" smtClean="0"/>
              <a:t> </a:t>
            </a:r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Ideas fuerza</a:t>
            </a:r>
            <a:endParaRPr lang="es-CL" strike="sngStrik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En 2016 avanzamos fuertemente en el APL</a:t>
            </a:r>
          </a:p>
          <a:p>
            <a:r>
              <a:rPr lang="es-CL" dirty="0" smtClean="0"/>
              <a:t>Todavía falta pero estamos </a:t>
            </a:r>
            <a:r>
              <a:rPr lang="es-CL" dirty="0" smtClean="0"/>
              <a:t>cerca .</a:t>
            </a:r>
            <a:endParaRPr lang="es-CL" dirty="0" smtClean="0"/>
          </a:p>
          <a:p>
            <a:r>
              <a:rPr lang="es-CL" dirty="0" smtClean="0"/>
              <a:t>Queremos hacer de la sustentabilidad mas que el sólo cumplimiento del APL</a:t>
            </a:r>
          </a:p>
          <a:p>
            <a:r>
              <a:rPr lang="es-CL" dirty="0" smtClean="0"/>
              <a:t>La sustentabilidad como un sello de la UMCE</a:t>
            </a:r>
          </a:p>
          <a:p>
            <a:r>
              <a:rPr lang="es-CL" dirty="0" smtClean="0"/>
              <a:t>La plantación de un árbol es un hecho a ser celebrado </a:t>
            </a:r>
            <a:endParaRPr lang="es-C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 </a:t>
            </a:r>
            <a:r>
              <a:rPr lang="es-CL" dirty="0" err="1" smtClean="0"/>
              <a:t>peda</a:t>
            </a:r>
            <a:r>
              <a:rPr lang="es-CL" dirty="0" smtClean="0"/>
              <a:t> como un patrimonio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Arboles patrimoniales (cada uno de ustedes ha visto uno…</a:t>
            </a:r>
            <a:r>
              <a:rPr lang="es-CL" sz="2800" dirty="0" smtClean="0"/>
              <a:t>) DIAPO.</a:t>
            </a:r>
            <a:endParaRPr lang="es-CL" sz="2800" dirty="0" smtClean="0"/>
          </a:p>
          <a:p>
            <a:r>
              <a:rPr lang="es-CL" sz="2800" dirty="0" smtClean="0"/>
              <a:t>Peda es un Hito cultural  universal</a:t>
            </a:r>
            <a:endParaRPr lang="es-CL" sz="2800" dirty="0" smtClean="0"/>
          </a:p>
          <a:p>
            <a:r>
              <a:rPr lang="es-CL" sz="2800" dirty="0" smtClean="0"/>
              <a:t>Un ambiente sustentable para los formadores</a:t>
            </a:r>
          </a:p>
          <a:p>
            <a:r>
              <a:rPr lang="es-CL" sz="2800" dirty="0" smtClean="0"/>
              <a:t>Proyectos de Extension y Vinculaci</a:t>
            </a:r>
            <a:r>
              <a:rPr lang="es-CL" sz="2800" dirty="0" smtClean="0"/>
              <a:t>ón </a:t>
            </a:r>
            <a:r>
              <a:rPr lang="es-CL" sz="2800" dirty="0" smtClean="0"/>
              <a:t> </a:t>
            </a:r>
            <a:r>
              <a:rPr lang="es-CL" sz="2800" dirty="0" smtClean="0"/>
              <a:t>jardin botanico/arboretum/</a:t>
            </a:r>
            <a:r>
              <a:rPr lang="es-CL" sz="2800" dirty="0" smtClean="0"/>
              <a:t>invernaderos/Huertos </a:t>
            </a:r>
            <a:endParaRPr lang="es-CL" sz="2800" dirty="0" smtClean="0"/>
          </a:p>
          <a:p>
            <a:r>
              <a:rPr lang="es-CL" sz="2800" dirty="0" smtClean="0"/>
              <a:t> “y porque no, en el futuro integrar el campus con su entorno como un </a:t>
            </a:r>
            <a:r>
              <a:rPr lang="es-CL" sz="2800" dirty="0" err="1" smtClean="0"/>
              <a:t>area</a:t>
            </a:r>
            <a:r>
              <a:rPr lang="es-CL" sz="2800" dirty="0" smtClean="0"/>
              <a:t> verde abierta a la ciudad…”, la de U de </a:t>
            </a:r>
            <a:r>
              <a:rPr lang="es-CL" sz="2800" dirty="0" err="1" smtClean="0"/>
              <a:t>Conce</a:t>
            </a:r>
            <a:r>
              <a:rPr lang="es-CL" sz="2800" dirty="0" smtClean="0"/>
              <a:t> es monumento nacional)…</a:t>
            </a:r>
          </a:p>
          <a:p>
            <a:endParaRPr lang="es-CL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Huella de carbono Institucional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L" b="1" dirty="0" smtClean="0"/>
              <a:t>Acción </a:t>
            </a:r>
            <a:r>
              <a:rPr lang="es-ES" b="1" dirty="0" smtClean="0"/>
              <a:t>6.4 del APL</a:t>
            </a:r>
            <a:endParaRPr lang="es-ES_tradnl" dirty="0"/>
          </a:p>
          <a:p>
            <a:r>
              <a:rPr lang="es-ES_tradnl" dirty="0"/>
              <a:t>“Las instituciones de educación superior medirán su huella considerando los alcances 1, 2 y 3, según la metodología de Green </a:t>
            </a:r>
            <a:r>
              <a:rPr lang="es-ES_tradnl" dirty="0" err="1"/>
              <a:t>House</a:t>
            </a:r>
            <a:r>
              <a:rPr lang="es-ES_tradnl" dirty="0"/>
              <a:t> Gas </a:t>
            </a:r>
            <a:r>
              <a:rPr lang="es-ES_tradnl" dirty="0" err="1"/>
              <a:t>Protocol</a:t>
            </a:r>
            <a:r>
              <a:rPr lang="es-ES_tradnl" dirty="0"/>
              <a:t>.”</a:t>
            </a:r>
          </a:p>
          <a:p>
            <a:endParaRPr lang="es-ES_tradnl" dirty="0"/>
          </a:p>
          <a:p>
            <a:r>
              <a:rPr lang="es-ES" b="1" dirty="0"/>
              <a:t>Evidencia.</a:t>
            </a:r>
            <a:r>
              <a:rPr lang="es-ES" dirty="0"/>
              <a:t> </a:t>
            </a:r>
            <a:r>
              <a:rPr lang="es-ES_tradnl" dirty="0"/>
              <a:t>La institución debe medir su huella de carbono considerando los alcances 1, 2 y 3. Se recomienda cálculo para periodos, 2014 y 2015, </a:t>
            </a:r>
            <a:r>
              <a:rPr lang="es-ES_tradnl" b="1" dirty="0">
                <a:solidFill>
                  <a:srgbClr val="008000"/>
                </a:solidFill>
              </a:rPr>
              <a:t>generar documento reporte de medición con su compromiso de reducción y publicación del reporte de huella de carbono.</a:t>
            </a:r>
          </a:p>
          <a:p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10990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Huella de carbono Institucional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467544" y="2492896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TOTAL </a:t>
            </a:r>
            <a:r>
              <a:rPr lang="en-US" sz="4000" dirty="0" smtClean="0"/>
              <a:t>kgCO2 </a:t>
            </a:r>
            <a:r>
              <a:rPr lang="en-US" sz="4000" dirty="0" err="1"/>
              <a:t>eq</a:t>
            </a:r>
            <a:r>
              <a:rPr lang="en-US" sz="4000" dirty="0"/>
              <a:t> 2014 = </a:t>
            </a:r>
            <a:r>
              <a:rPr lang="en-US" sz="4000" dirty="0" smtClean="0"/>
              <a:t>2,386.362,1</a:t>
            </a:r>
          </a:p>
          <a:p>
            <a:r>
              <a:rPr lang="en-US" sz="4000" dirty="0" smtClean="0"/>
              <a:t>TOTAL kgCO2 </a:t>
            </a:r>
            <a:r>
              <a:rPr lang="en-US" sz="4000" dirty="0" err="1" smtClean="0"/>
              <a:t>eq</a:t>
            </a:r>
            <a:r>
              <a:rPr lang="en-US" sz="4000" dirty="0" smtClean="0"/>
              <a:t> 2015 = 2.505.717,1</a:t>
            </a:r>
          </a:p>
          <a:p>
            <a:r>
              <a:rPr lang="en-US" sz="4000" dirty="0" smtClean="0"/>
              <a:t>TOTAL </a:t>
            </a:r>
            <a:r>
              <a:rPr lang="en-US" sz="4000" dirty="0"/>
              <a:t>kgCO2 </a:t>
            </a:r>
            <a:r>
              <a:rPr lang="en-US" sz="4000" dirty="0" err="1"/>
              <a:t>eq</a:t>
            </a:r>
            <a:r>
              <a:rPr lang="en-US" sz="4000" dirty="0"/>
              <a:t> 2016 = 2.055.909,6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84511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Huella de carbono Institucional datos</a:t>
            </a:r>
            <a:endParaRPr lang="es-ES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473645"/>
              </p:ext>
            </p:extLst>
          </p:nvPr>
        </p:nvGraphicFramePr>
        <p:xfrm>
          <a:off x="3079750" y="1397000"/>
          <a:ext cx="298291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Documento" r:id="rId3" imgW="6057900" imgH="8255000" progId="Word.Document.12">
                  <p:link updateAutomatic="1"/>
                </p:oleObj>
              </mc:Choice>
              <mc:Fallback>
                <p:oleObj name="Documento" r:id="rId3" imgW="6057900" imgH="82550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9750" y="1397000"/>
                        <a:ext cx="2982913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7221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Huella de carbono Institucional</a:t>
            </a:r>
            <a:endParaRPr lang="es-ES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634612"/>
              </p:ext>
            </p:extLst>
          </p:nvPr>
        </p:nvGraphicFramePr>
        <p:xfrm>
          <a:off x="323528" y="1844824"/>
          <a:ext cx="8449195" cy="331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Documento" r:id="rId3" imgW="6057900" imgH="2374900" progId="Word.Document.12">
                  <p:link updateAutomatic="1"/>
                </p:oleObj>
              </mc:Choice>
              <mc:Fallback>
                <p:oleObj name="Documento" r:id="rId3" imgW="6057900" imgH="23749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1844824"/>
                        <a:ext cx="8449195" cy="3312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4799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anteproyectos</a:t>
            </a:r>
            <a:br>
              <a:rPr lang="es-CL" dirty="0" smtClean="0"/>
            </a:br>
            <a:r>
              <a:rPr lang="es-CL" dirty="0" smtClean="0"/>
              <a:t>En el </a:t>
            </a:r>
            <a:r>
              <a:rPr lang="es-CL" dirty="0" err="1" smtClean="0"/>
              <a:t>Peda</a:t>
            </a:r>
            <a:r>
              <a:rPr lang="es-CL" dirty="0" smtClean="0"/>
              <a:t>..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Plantación de XX árboles solicitados por la profesora NN (</a:t>
            </a:r>
            <a:r>
              <a:rPr lang="es-CL" dirty="0" err="1" smtClean="0"/>
              <a:t>depto</a:t>
            </a:r>
            <a:r>
              <a:rPr lang="es-CL" dirty="0" smtClean="0"/>
              <a:t> de?) </a:t>
            </a:r>
            <a:r>
              <a:rPr lang="es-CL" i="1" dirty="0" smtClean="0"/>
              <a:t>en el contexto de repoblar </a:t>
            </a:r>
            <a:r>
              <a:rPr lang="es-CL" i="1" dirty="0" err="1" smtClean="0"/>
              <a:t>arboretum</a:t>
            </a:r>
            <a:r>
              <a:rPr lang="es-CL" i="1" dirty="0" smtClean="0"/>
              <a:t> (es ejemplo).</a:t>
            </a:r>
          </a:p>
          <a:p>
            <a:r>
              <a:rPr lang="es-CL" dirty="0" smtClean="0"/>
              <a:t>Plantación de 70 quillayes en la forma de un seto vivo (plantado en “tres bolillos”, n el fondo sur de la cancha de futbol </a:t>
            </a:r>
            <a:endParaRPr lang="es-C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anteproyectos</a:t>
            </a:r>
            <a:br>
              <a:rPr lang="es-CL" dirty="0" smtClean="0"/>
            </a:br>
            <a:r>
              <a:rPr lang="es-CL" dirty="0" smtClean="0"/>
              <a:t>En el físico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Plantación de un bosquete, mínimo 15 ejemplares, de especies de bosque esclerófilo, imitando lo que sería la flora nativa de este espacio (quillayes, </a:t>
            </a:r>
          </a:p>
          <a:p>
            <a:r>
              <a:rPr lang="es-CL" dirty="0" smtClean="0"/>
              <a:t>Plantación línea de arboles a o largo de una cancha (1era etapa).  (árboles de flor amarilla, </a:t>
            </a:r>
            <a:r>
              <a:rPr lang="es-CL" dirty="0" err="1" smtClean="0"/>
              <a:t>cassia</a:t>
            </a:r>
            <a:r>
              <a:rPr lang="es-CL" dirty="0" smtClean="0"/>
              <a:t> u otra…)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389</Words>
  <Application>Microsoft Macintosh PowerPoint</Application>
  <PresentationFormat>Presentación en pantalla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Vínculos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Tema de Office</vt:lpstr>
      <vt:lpstr>ddttm:Users:tomasthayer:Desktop:Seminario :Huella de Carbono Institucional 2014, 15 y 16.docx!OLE_LINK4</vt:lpstr>
      <vt:lpstr>ddttm:Users:tomasthayer:Desktop:Seminario :Huella de Carbono Institucional 2014, 15 y 16.docx!OLE_LINK7</vt:lpstr>
      <vt:lpstr>Forestación</vt:lpstr>
      <vt:lpstr>Ideas fuerza</vt:lpstr>
      <vt:lpstr>El peda como un patrimonio </vt:lpstr>
      <vt:lpstr>Huella de carbono Institucional</vt:lpstr>
      <vt:lpstr>Huella de carbono Institucional</vt:lpstr>
      <vt:lpstr>Huella de carbono Institucional datos</vt:lpstr>
      <vt:lpstr>Huella de carbono Institucional</vt:lpstr>
      <vt:lpstr>anteproyectos En el Peda..</vt:lpstr>
      <vt:lpstr>anteproyectos En el físico</vt:lpstr>
      <vt:lpstr>anteproyectos En el Colegio Mercedes…</vt:lpstr>
      <vt:lpstr>Vision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Forestación</dc:title>
  <dc:creator>pedro lira</dc:creator>
  <cp:lastModifiedBy>Tomas Thayer Thayer</cp:lastModifiedBy>
  <cp:revision>29</cp:revision>
  <dcterms:created xsi:type="dcterms:W3CDTF">2017-04-16T19:23:59Z</dcterms:created>
  <dcterms:modified xsi:type="dcterms:W3CDTF">2017-04-28T02:54:17Z</dcterms:modified>
</cp:coreProperties>
</file>