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3" r:id="rId8"/>
    <p:sldId id="260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77334" y="751268"/>
            <a:ext cx="8608334" cy="1901780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 smtClean="0"/>
              <a:t>RESULTADOS DE ENCUESTA</a:t>
            </a:r>
            <a:br>
              <a:rPr lang="es-CL" dirty="0" smtClean="0"/>
            </a:br>
            <a:r>
              <a:rPr lang="es-CL" dirty="0" smtClean="0"/>
              <a:t>GRUPO DE ACCIÓN SEMINARIOS Y TALLERES </a:t>
            </a:r>
            <a:r>
              <a:rPr lang="es-CL" dirty="0" smtClean="0"/>
              <a:t>2014</a:t>
            </a:r>
            <a:br>
              <a:rPr lang="es-CL" dirty="0" smtClean="0"/>
            </a:br>
            <a:r>
              <a:rPr lang="es-CL" sz="2700" dirty="0" smtClean="0"/>
              <a:t>Realizada entre el 14 y el 24 de marzo.</a:t>
            </a:r>
            <a:endParaRPr lang="es-CL" sz="2700" dirty="0"/>
          </a:p>
        </p:txBody>
      </p:sp>
      <p:pic>
        <p:nvPicPr>
          <p:cNvPr id="2" name="Marcador de contenido 1" descr="Recorte de pantall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3273493"/>
            <a:ext cx="8120211" cy="2341696"/>
          </a:xfrm>
        </p:spPr>
      </p:pic>
    </p:spTree>
    <p:extLst>
      <p:ext uri="{BB962C8B-B14F-4D97-AF65-F5344CB8AC3E}">
        <p14:creationId xmlns:p14="http://schemas.microsoft.com/office/powerpoint/2010/main" val="42935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37942" y="221087"/>
            <a:ext cx="8299241" cy="641798"/>
          </a:xfrm>
        </p:spPr>
        <p:txBody>
          <a:bodyPr>
            <a:normAutofit/>
          </a:bodyPr>
          <a:lstStyle/>
          <a:p>
            <a:r>
              <a:rPr lang="es-CL" sz="3100" dirty="0" smtClean="0"/>
              <a:t>TEMAS MÁS VALORADOS PARA SEMINARIOS </a:t>
            </a:r>
            <a:r>
              <a:rPr lang="es-CL" sz="2700" dirty="0" smtClean="0"/>
              <a:t>2014</a:t>
            </a:r>
            <a:endParaRPr lang="es-CL" sz="2700" dirty="0"/>
          </a:p>
        </p:txBody>
      </p:sp>
      <p:pic>
        <p:nvPicPr>
          <p:cNvPr id="5" name="Marcador de contenido 6" descr="Recorte de pantall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9174" y="1043189"/>
            <a:ext cx="6050503" cy="5666703"/>
          </a:xfrm>
        </p:spPr>
      </p:pic>
    </p:spTree>
    <p:extLst>
      <p:ext uri="{BB962C8B-B14F-4D97-AF65-F5344CB8AC3E}">
        <p14:creationId xmlns:p14="http://schemas.microsoft.com/office/powerpoint/2010/main" val="17335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324997" cy="1309352"/>
          </a:xfrm>
        </p:spPr>
        <p:txBody>
          <a:bodyPr>
            <a:normAutofit/>
          </a:bodyPr>
          <a:lstStyle/>
          <a:p>
            <a:r>
              <a:rPr lang="es-CL" sz="2800" dirty="0" smtClean="0"/>
              <a:t>Los temas a desarrollar este </a:t>
            </a:r>
            <a:r>
              <a:rPr lang="es-CL" sz="2800" dirty="0"/>
              <a:t>2014 son</a:t>
            </a:r>
            <a:r>
              <a:rPr lang="es-CL" sz="2800" dirty="0" smtClean="0"/>
              <a:t>:</a:t>
            </a:r>
            <a:endParaRPr lang="es-CL" sz="130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77335" y="1764406"/>
            <a:ext cx="8596668" cy="4276956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sz="2000" dirty="0">
                <a:solidFill>
                  <a:schemeClr val="accent1">
                    <a:lumMod val="75000"/>
                  </a:schemeClr>
                </a:solidFill>
              </a:rPr>
              <a:t>14 (77.8</a:t>
            </a:r>
            <a:r>
              <a:rPr lang="es-CL" sz="2000" dirty="0">
                <a:solidFill>
                  <a:schemeClr val="accent1">
                    <a:lumMod val="75000"/>
                  </a:schemeClr>
                </a:solidFill>
              </a:rPr>
              <a:t>%):Sustentabilidad </a:t>
            </a:r>
            <a:r>
              <a:rPr lang="es-CL" sz="2000" dirty="0">
                <a:solidFill>
                  <a:schemeClr val="accent1">
                    <a:lumMod val="75000"/>
                  </a:schemeClr>
                </a:solidFill>
              </a:rPr>
              <a:t>en el Currículum </a:t>
            </a:r>
            <a:r>
              <a:rPr lang="es-CL" sz="2000" dirty="0" smtClean="0">
                <a:solidFill>
                  <a:schemeClr val="accent1">
                    <a:lumMod val="75000"/>
                  </a:schemeClr>
                </a:solidFill>
              </a:rPr>
              <a:t>Académico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sz="2000" dirty="0" smtClean="0">
                <a:solidFill>
                  <a:schemeClr val="accent1">
                    <a:lumMod val="75000"/>
                  </a:schemeClr>
                </a:solidFill>
              </a:rPr>
              <a:t>9 </a:t>
            </a:r>
            <a:r>
              <a:rPr lang="es-CL" sz="2000" dirty="0">
                <a:solidFill>
                  <a:schemeClr val="accent1">
                    <a:lumMod val="75000"/>
                  </a:schemeClr>
                </a:solidFill>
              </a:rPr>
              <a:t>(50.0%): Gestión del </a:t>
            </a:r>
            <a:r>
              <a:rPr lang="es-CL" sz="2000" dirty="0" smtClean="0">
                <a:solidFill>
                  <a:schemeClr val="accent1">
                    <a:lumMod val="75000"/>
                  </a:schemeClr>
                </a:solidFill>
              </a:rPr>
              <a:t>agua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sz="2000" dirty="0">
                <a:solidFill>
                  <a:schemeClr val="accent1">
                    <a:lumMod val="75000"/>
                  </a:schemeClr>
                </a:solidFill>
              </a:rPr>
              <a:t>8 (44.4%): Reciclaje y Revalorización de residuos</a:t>
            </a:r>
            <a:r>
              <a:rPr lang="es-CL" sz="20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s-CL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sz="2000" dirty="0" smtClean="0">
                <a:solidFill>
                  <a:schemeClr val="accent1">
                    <a:lumMod val="75000"/>
                  </a:schemeClr>
                </a:solidFill>
              </a:rPr>
              <a:t>7 </a:t>
            </a:r>
            <a:r>
              <a:rPr lang="es-CL" sz="2000" dirty="0">
                <a:solidFill>
                  <a:schemeClr val="accent1">
                    <a:lumMod val="75000"/>
                  </a:schemeClr>
                </a:solidFill>
              </a:rPr>
              <a:t>(38.9%): Innovación </a:t>
            </a:r>
            <a:r>
              <a:rPr lang="es-CL" sz="2000" dirty="0" smtClean="0">
                <a:solidFill>
                  <a:schemeClr val="accent1">
                    <a:lumMod val="75000"/>
                  </a:schemeClr>
                </a:solidFill>
              </a:rPr>
              <a:t>sustentable</a:t>
            </a:r>
            <a:endParaRPr lang="es-CL" sz="2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s-CL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sz="2000" dirty="0" smtClean="0"/>
              <a:t>6 </a:t>
            </a:r>
            <a:r>
              <a:rPr lang="es-CL" sz="2000" dirty="0"/>
              <a:t>(33.3%): Eficiencia energética.</a:t>
            </a:r>
            <a:br>
              <a:rPr lang="es-CL" sz="2000" dirty="0"/>
            </a:br>
            <a:r>
              <a:rPr lang="es-CL" sz="2000" dirty="0"/>
              <a:t>6 (33.3%): Uso de la energías renovables no convencionales.</a:t>
            </a:r>
            <a:br>
              <a:rPr lang="es-CL" sz="2000" dirty="0"/>
            </a:br>
            <a:r>
              <a:rPr lang="es-CL" sz="2000" dirty="0" smtClean="0"/>
              <a:t>6 </a:t>
            </a:r>
            <a:r>
              <a:rPr lang="es-CL" sz="2000" dirty="0"/>
              <a:t>(33.3%): Emprendimientos verdes.</a:t>
            </a:r>
            <a:br>
              <a:rPr lang="es-CL" sz="2000" dirty="0"/>
            </a:br>
            <a:r>
              <a:rPr lang="es-CL" sz="2000" dirty="0"/>
              <a:t>6 (33.3%): Construcción sustentable, desempeño de edificaciones</a:t>
            </a:r>
            <a:r>
              <a:rPr lang="es-CL" sz="2000" dirty="0" smtClean="0"/>
              <a:t>.</a:t>
            </a:r>
          </a:p>
          <a:p>
            <a:r>
              <a:rPr lang="es-CL" sz="2000" dirty="0"/>
              <a:t/>
            </a:r>
            <a:br>
              <a:rPr lang="es-CL" sz="2000" dirty="0"/>
            </a:br>
            <a:r>
              <a:rPr lang="es-CL" sz="2000" dirty="0" smtClean="0"/>
              <a:t>1 </a:t>
            </a:r>
            <a:r>
              <a:rPr lang="es-CL" sz="2000" dirty="0"/>
              <a:t>(5.6%): </a:t>
            </a:r>
            <a:r>
              <a:rPr lang="es-CL" sz="2000" dirty="0" smtClean="0"/>
              <a:t>Otro: Compras verdes</a:t>
            </a:r>
            <a:r>
              <a:rPr lang="es-CL" sz="2000" dirty="0"/>
              <a:t/>
            </a:r>
            <a:br>
              <a:rPr lang="es-CL" sz="2000" dirty="0"/>
            </a:b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149448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88135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Apoyos para la realización de los </a:t>
            </a:r>
            <a:r>
              <a:rPr lang="es-CL" dirty="0"/>
              <a:t>encuentros:</a:t>
            </a:r>
            <a:br>
              <a:rPr lang="es-CL" dirty="0"/>
            </a:br>
            <a:r>
              <a:rPr lang="es-CL" dirty="0" smtClean="0"/>
              <a:t> </a:t>
            </a:r>
            <a:br>
              <a:rPr lang="es-CL" dirty="0" smtClean="0"/>
            </a:br>
            <a:r>
              <a:rPr lang="es-CL" dirty="0"/>
              <a:t/>
            </a:r>
            <a:br>
              <a:rPr lang="es-CL" dirty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/>
              <a:t/>
            </a:r>
            <a:br>
              <a:rPr lang="es-CL" dirty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/>
              <a:t/>
            </a:r>
            <a:br>
              <a:rPr lang="es-CL" dirty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/>
              <a:t/>
            </a:r>
            <a:br>
              <a:rPr lang="es-CL" dirty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/>
              <a:t/>
            </a:r>
            <a:br>
              <a:rPr lang="es-CL" dirty="0"/>
            </a:br>
            <a:r>
              <a:rPr lang="es-CL" sz="2000" dirty="0" smtClean="0"/>
              <a:t>Otros</a:t>
            </a:r>
            <a:r>
              <a:rPr lang="es-CL" dirty="0" smtClean="0"/>
              <a:t>: </a:t>
            </a:r>
            <a:r>
              <a:rPr lang="es-CL" sz="1800" dirty="0" smtClean="0"/>
              <a:t>Organización del evento</a:t>
            </a:r>
            <a:endParaRPr lang="es-CL" sz="1800" dirty="0"/>
          </a:p>
        </p:txBody>
      </p:sp>
      <p:pic>
        <p:nvPicPr>
          <p:cNvPr id="12" name="Marcador de contenido 11" descr="Recorte de pantall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89" y="1751527"/>
            <a:ext cx="8228220" cy="3451538"/>
          </a:xfrm>
        </p:spPr>
      </p:pic>
    </p:spTree>
    <p:extLst>
      <p:ext uri="{BB962C8B-B14F-4D97-AF65-F5344CB8AC3E}">
        <p14:creationId xmlns:p14="http://schemas.microsoft.com/office/powerpoint/2010/main" val="343545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5" y="270456"/>
            <a:ext cx="8503892" cy="1365161"/>
          </a:xfrm>
        </p:spPr>
        <p:txBody>
          <a:bodyPr>
            <a:normAutofit fontScale="90000"/>
          </a:bodyPr>
          <a:lstStyle/>
          <a:p>
            <a:r>
              <a:rPr lang="es-CL" sz="2400" dirty="0" smtClean="0"/>
              <a:t>¿Cuando realizar los seminarios y talleres?:</a:t>
            </a:r>
            <a:br>
              <a:rPr lang="es-CL" sz="2400" dirty="0" smtClean="0"/>
            </a:br>
            <a:r>
              <a:rPr lang="es-CL" sz="2400" dirty="0" smtClean="0"/>
              <a:t>Día siguiente de las reuniones de APL y RCS u otro </a:t>
            </a:r>
            <a:r>
              <a:rPr lang="es-CL" sz="2400" dirty="0"/>
              <a:t>día</a:t>
            </a:r>
            <a:r>
              <a:rPr lang="es-CL" sz="2400" dirty="0" smtClean="0"/>
              <a:t>:</a:t>
            </a:r>
            <a:br>
              <a:rPr lang="es-CL" sz="2400" dirty="0" smtClean="0"/>
            </a:br>
            <a:r>
              <a:rPr lang="es-CL" sz="2400" dirty="0"/>
              <a:t/>
            </a:r>
            <a:br>
              <a:rPr lang="es-CL" sz="2400" dirty="0"/>
            </a:br>
            <a:r>
              <a:rPr lang="es-CL" sz="2400" dirty="0" smtClean="0"/>
              <a:t>*</a:t>
            </a:r>
            <a:r>
              <a:rPr lang="es-CL" sz="2000" dirty="0" smtClean="0">
                <a:solidFill>
                  <a:schemeClr val="accent1">
                    <a:lumMod val="75000"/>
                  </a:schemeClr>
                </a:solidFill>
              </a:rPr>
              <a:t>12 </a:t>
            </a:r>
            <a:r>
              <a:rPr lang="es-CL" sz="2000" dirty="0">
                <a:solidFill>
                  <a:schemeClr val="accent1">
                    <a:lumMod val="75000"/>
                  </a:schemeClr>
                </a:solidFill>
              </a:rPr>
              <a:t>(66.7%): El día después </a:t>
            </a:r>
            <a:r>
              <a:rPr lang="es-CL" sz="2000" dirty="0" smtClean="0">
                <a:solidFill>
                  <a:schemeClr val="accent1">
                    <a:lumMod val="75000"/>
                  </a:schemeClr>
                </a:solidFill>
              </a:rPr>
              <a:t>en la </a:t>
            </a:r>
            <a:r>
              <a:rPr lang="es-CL" sz="2000" dirty="0">
                <a:solidFill>
                  <a:schemeClr val="accent1">
                    <a:lumMod val="75000"/>
                  </a:schemeClr>
                </a:solidFill>
              </a:rPr>
              <a:t>mañana (</a:t>
            </a:r>
            <a:r>
              <a:rPr lang="es-CL" sz="2000" dirty="0" smtClean="0">
                <a:solidFill>
                  <a:schemeClr val="accent1">
                    <a:lumMod val="75000"/>
                  </a:schemeClr>
                </a:solidFill>
              </a:rPr>
              <a:t>de 9 </a:t>
            </a:r>
            <a:r>
              <a:rPr lang="es-CL" sz="2000" dirty="0">
                <a:solidFill>
                  <a:schemeClr val="accent1">
                    <a:lumMod val="75000"/>
                  </a:schemeClr>
                </a:solidFill>
              </a:rPr>
              <a:t>a 13 horas).</a:t>
            </a:r>
            <a:br>
              <a:rPr lang="es-CL" sz="20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CL" sz="2000" dirty="0" smtClean="0">
                <a:solidFill>
                  <a:schemeClr val="accent1">
                    <a:lumMod val="75000"/>
                  </a:schemeClr>
                </a:solidFill>
              </a:rPr>
              <a:t>*6 </a:t>
            </a:r>
            <a:r>
              <a:rPr lang="es-CL" sz="2000" dirty="0">
                <a:solidFill>
                  <a:schemeClr val="accent1">
                    <a:lumMod val="75000"/>
                  </a:schemeClr>
                </a:solidFill>
              </a:rPr>
              <a:t>(33.3%): Otro</a:t>
            </a:r>
            <a:br>
              <a:rPr lang="es-CL" sz="20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CL" sz="2400" dirty="0"/>
              <a:t> </a:t>
            </a:r>
            <a:r>
              <a:rPr lang="es-CL" sz="2400" dirty="0" smtClean="0"/>
              <a:t/>
            </a:r>
            <a:br>
              <a:rPr lang="es-CL" sz="2400" dirty="0" smtClean="0"/>
            </a:br>
            <a:r>
              <a:rPr lang="es-CL" sz="2400" dirty="0"/>
              <a:t/>
            </a:r>
            <a:br>
              <a:rPr lang="es-CL" sz="2400" dirty="0"/>
            </a:br>
            <a:r>
              <a:rPr lang="es-CL" sz="2400" dirty="0" smtClean="0"/>
              <a:t/>
            </a:r>
            <a:br>
              <a:rPr lang="es-CL" sz="2400" dirty="0" smtClean="0"/>
            </a:br>
            <a:r>
              <a:rPr lang="es-CL" sz="2400" dirty="0"/>
              <a:t/>
            </a:r>
            <a:br>
              <a:rPr lang="es-CL" sz="2400" dirty="0"/>
            </a:br>
            <a:r>
              <a:rPr lang="es-CL" sz="2400" dirty="0" smtClean="0"/>
              <a:t/>
            </a:r>
            <a:br>
              <a:rPr lang="es-CL" sz="2400" dirty="0" smtClean="0"/>
            </a:br>
            <a:r>
              <a:rPr lang="es-CL" sz="2400" dirty="0"/>
              <a:t/>
            </a:r>
            <a:br>
              <a:rPr lang="es-CL" sz="2400" dirty="0"/>
            </a:br>
            <a:r>
              <a:rPr lang="es-CL" sz="2400" dirty="0" smtClean="0"/>
              <a:t/>
            </a:r>
            <a:br>
              <a:rPr lang="es-CL" sz="2400" dirty="0" smtClean="0"/>
            </a:br>
            <a:r>
              <a:rPr lang="es-CL" sz="2400" dirty="0"/>
              <a:t/>
            </a:r>
            <a:br>
              <a:rPr lang="es-CL" sz="2400" dirty="0"/>
            </a:br>
            <a:r>
              <a:rPr lang="es-CL" sz="2400" dirty="0" smtClean="0"/>
              <a:t/>
            </a:r>
            <a:br>
              <a:rPr lang="es-CL" sz="2400" dirty="0" smtClean="0"/>
            </a:br>
            <a:r>
              <a:rPr lang="es-CL" sz="2400" dirty="0" smtClean="0"/>
              <a:t>5</a:t>
            </a:r>
            <a:r>
              <a:rPr lang="es-CL" sz="1800" dirty="0" smtClean="0"/>
              <a:t> personas contestaron:</a:t>
            </a:r>
            <a:r>
              <a:rPr lang="es-CL" sz="1800" dirty="0"/>
              <a:t/>
            </a:r>
            <a:br>
              <a:rPr lang="es-CL" sz="1800" dirty="0"/>
            </a:br>
            <a:r>
              <a:rPr lang="es-CL" sz="1800" dirty="0" smtClean="0"/>
              <a:t>Cuando </a:t>
            </a:r>
            <a:r>
              <a:rPr lang="es-CL" sz="1800" dirty="0"/>
              <a:t>sea posible organizarlos. </a:t>
            </a:r>
            <a:r>
              <a:rPr lang="es-CL" sz="1800" dirty="0" smtClean="0"/>
              <a:t/>
            </a:r>
            <a:br>
              <a:rPr lang="es-CL" sz="1800" dirty="0" smtClean="0"/>
            </a:br>
            <a:r>
              <a:rPr lang="es-CL" sz="1800" dirty="0" smtClean="0"/>
              <a:t>Depende </a:t>
            </a:r>
            <a:r>
              <a:rPr lang="es-CL" sz="1800" dirty="0"/>
              <a:t>mucho del invitado y el recinto que consigamos</a:t>
            </a:r>
            <a:r>
              <a:rPr lang="es-CL" sz="1800" dirty="0" smtClean="0"/>
              <a:t>.</a:t>
            </a:r>
            <a:br>
              <a:rPr lang="es-CL" sz="1800" dirty="0" smtClean="0"/>
            </a:br>
            <a:r>
              <a:rPr lang="es-CL" sz="1800" dirty="0" smtClean="0"/>
              <a:t>Miércoles </a:t>
            </a:r>
            <a:r>
              <a:rPr lang="es-CL" sz="1800" dirty="0"/>
              <a:t>por la </a:t>
            </a:r>
            <a:r>
              <a:rPr lang="es-CL" sz="1800" dirty="0" smtClean="0"/>
              <a:t>tarde</a:t>
            </a:r>
            <a:br>
              <a:rPr lang="es-CL" sz="1800" dirty="0" smtClean="0"/>
            </a:br>
            <a:r>
              <a:rPr lang="es-CL" sz="1800" dirty="0" smtClean="0"/>
              <a:t>Cualquier </a:t>
            </a:r>
            <a:r>
              <a:rPr lang="es-CL" sz="1800" dirty="0"/>
              <a:t>otro </a:t>
            </a:r>
            <a:r>
              <a:rPr lang="es-CL" sz="1800" dirty="0" smtClean="0"/>
              <a:t>día, </a:t>
            </a:r>
            <a:r>
              <a:rPr lang="es-CL" sz="1800" dirty="0"/>
              <a:t>que no tengamos todo el día en este </a:t>
            </a:r>
            <a:r>
              <a:rPr lang="es-CL" sz="1800" dirty="0" smtClean="0"/>
              <a:t>tema</a:t>
            </a:r>
            <a:br>
              <a:rPr lang="es-CL" sz="1800" dirty="0" smtClean="0"/>
            </a:br>
            <a:r>
              <a:rPr lang="es-CL" sz="1800" dirty="0" smtClean="0"/>
              <a:t>Jueves </a:t>
            </a:r>
            <a:r>
              <a:rPr lang="es-CL" sz="1800" dirty="0"/>
              <a:t>o </a:t>
            </a:r>
            <a:r>
              <a:rPr lang="es-CL" sz="1800" dirty="0" smtClean="0"/>
              <a:t>Viernes por facilidades para personas de regiones.</a:t>
            </a:r>
            <a:endParaRPr lang="es-CL" sz="1800" dirty="0"/>
          </a:p>
        </p:txBody>
      </p:sp>
      <p:pic>
        <p:nvPicPr>
          <p:cNvPr id="7" name="Marcador de contenido 6" descr="Recorte de pantall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062" y="1996225"/>
            <a:ext cx="6417455" cy="2859109"/>
          </a:xfrm>
        </p:spPr>
      </p:pic>
    </p:spTree>
    <p:extLst>
      <p:ext uri="{BB962C8B-B14F-4D97-AF65-F5344CB8AC3E}">
        <p14:creationId xmlns:p14="http://schemas.microsoft.com/office/powerpoint/2010/main" val="303194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7425" y="0"/>
            <a:ext cx="9646276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sz="2000" b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s-CL" sz="2000" b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CL" sz="2000" b="1" u="sng" dirty="0" smtClean="0">
                <a:solidFill>
                  <a:schemeClr val="accent1">
                    <a:lumMod val="75000"/>
                  </a:schemeClr>
                </a:solidFill>
              </a:rPr>
              <a:t>NUESTROS POTENCIALES EXPOSITORES:</a:t>
            </a:r>
          </a:p>
          <a:p>
            <a:pPr marL="285750" indent="-285750">
              <a:buFontTx/>
              <a:buChar char="-"/>
            </a:pPr>
            <a:endParaRPr lang="es-CL" sz="1600" dirty="0" smtClean="0"/>
          </a:p>
          <a:p>
            <a:pPr marL="285750" indent="-285750">
              <a:buFontTx/>
              <a:buChar char="-"/>
            </a:pPr>
            <a:r>
              <a:rPr lang="es-CL" dirty="0" smtClean="0"/>
              <a:t>José </a:t>
            </a:r>
            <a:r>
              <a:rPr lang="es-CL" dirty="0"/>
              <a:t>Pedro </a:t>
            </a:r>
            <a:r>
              <a:rPr lang="es-CL" dirty="0" smtClean="0"/>
              <a:t>Campos, Dir. </a:t>
            </a:r>
            <a:r>
              <a:rPr lang="es-CL" dirty="0"/>
              <a:t>Ejecutivo </a:t>
            </a:r>
            <a:r>
              <a:rPr lang="es-CL" dirty="0" smtClean="0"/>
              <a:t>Inst. </a:t>
            </a:r>
            <a:r>
              <a:rPr lang="es-CL" dirty="0"/>
              <a:t>de la Construcción; </a:t>
            </a:r>
            <a:r>
              <a:rPr lang="es-CL" dirty="0" smtClean="0"/>
              <a:t>Sistema </a:t>
            </a:r>
            <a:r>
              <a:rPr lang="es-CL" dirty="0"/>
              <a:t>de Certificación Nacional de Edificios </a:t>
            </a:r>
            <a:r>
              <a:rPr lang="es-CL" dirty="0" smtClean="0"/>
              <a:t>Sustentables</a:t>
            </a:r>
          </a:p>
          <a:p>
            <a:pPr marL="285750" indent="-285750">
              <a:buFontTx/>
              <a:buChar char="-"/>
            </a:pPr>
            <a:endParaRPr lang="es-CL" dirty="0" smtClean="0"/>
          </a:p>
          <a:p>
            <a:pPr marL="285750" indent="-285750">
              <a:buFontTx/>
              <a:buChar char="-"/>
            </a:pPr>
            <a:r>
              <a:rPr lang="es-CL" dirty="0" smtClean="0"/>
              <a:t>Lake </a:t>
            </a:r>
            <a:r>
              <a:rPr lang="es-CL" dirty="0" err="1" smtClean="0"/>
              <a:t>Sagaris</a:t>
            </a:r>
            <a:r>
              <a:rPr lang="es-CL" dirty="0" smtClean="0"/>
              <a:t>, </a:t>
            </a:r>
            <a:r>
              <a:rPr lang="es-CL" dirty="0"/>
              <a:t>Transporte </a:t>
            </a:r>
            <a:r>
              <a:rPr lang="es-CL" dirty="0" smtClean="0"/>
              <a:t>Sustentable</a:t>
            </a:r>
          </a:p>
          <a:p>
            <a:pPr marL="285750" indent="-285750">
              <a:buFontTx/>
              <a:buChar char="-"/>
            </a:pPr>
            <a:endParaRPr lang="es-CL" dirty="0" smtClean="0"/>
          </a:p>
          <a:p>
            <a:pPr marL="285750" indent="-285750">
              <a:buFontTx/>
              <a:buChar char="-"/>
            </a:pPr>
            <a:r>
              <a:rPr lang="es-CL" dirty="0" smtClean="0"/>
              <a:t>Anahí </a:t>
            </a:r>
            <a:r>
              <a:rPr lang="es-CL" dirty="0"/>
              <a:t>Urquiza, Conflicto del agua, perspectiva </a:t>
            </a:r>
            <a:r>
              <a:rPr lang="es-CL" dirty="0" smtClean="0"/>
              <a:t>sociológica</a:t>
            </a:r>
            <a:endParaRPr lang="es-CL" dirty="0"/>
          </a:p>
          <a:p>
            <a:pPr marL="285750" indent="-285750">
              <a:buFontTx/>
              <a:buChar char="-"/>
            </a:pPr>
            <a:r>
              <a:rPr lang="es-CL" dirty="0"/>
              <a:t>Roberto Pizarro, Gestión del recurso hídrico. </a:t>
            </a:r>
          </a:p>
          <a:p>
            <a:pPr marL="285750" indent="-285750">
              <a:buFontTx/>
              <a:buChar char="-"/>
            </a:pPr>
            <a:r>
              <a:rPr lang="es-CL" dirty="0"/>
              <a:t>Verónica Meza, Recursos </a:t>
            </a:r>
            <a:r>
              <a:rPr lang="es-CL" dirty="0" smtClean="0"/>
              <a:t>Hídricos</a:t>
            </a:r>
          </a:p>
          <a:p>
            <a:pPr marL="285750" indent="-285750">
              <a:buFontTx/>
              <a:buChar char="-"/>
            </a:pPr>
            <a:r>
              <a:rPr lang="es-CL" dirty="0" err="1">
                <a:solidFill>
                  <a:prstClr val="black"/>
                </a:solidFill>
              </a:rPr>
              <a:t>Maria</a:t>
            </a:r>
            <a:r>
              <a:rPr lang="es-CL" dirty="0">
                <a:solidFill>
                  <a:prstClr val="black"/>
                </a:solidFill>
              </a:rPr>
              <a:t> Cristina </a:t>
            </a:r>
            <a:r>
              <a:rPr lang="es-CL" dirty="0" err="1">
                <a:solidFill>
                  <a:prstClr val="black"/>
                </a:solidFill>
              </a:rPr>
              <a:t>Shiappacase</a:t>
            </a:r>
            <a:r>
              <a:rPr lang="es-CL" dirty="0">
                <a:solidFill>
                  <a:prstClr val="black"/>
                </a:solidFill>
              </a:rPr>
              <a:t>, Gestión del agua</a:t>
            </a:r>
          </a:p>
          <a:p>
            <a:pPr marL="285750" indent="-285750">
              <a:buFontTx/>
              <a:buChar char="-"/>
            </a:pPr>
            <a:endParaRPr lang="es-CL" dirty="0" smtClean="0"/>
          </a:p>
          <a:p>
            <a:pPr marL="285750" indent="-285750">
              <a:buFontTx/>
              <a:buChar char="-"/>
            </a:pPr>
            <a:r>
              <a:rPr lang="es-CL" dirty="0" smtClean="0"/>
              <a:t>Juan Gastó, Ordenamiento </a:t>
            </a:r>
            <a:r>
              <a:rPr lang="es-CL" dirty="0"/>
              <a:t>territorial. </a:t>
            </a:r>
            <a:endParaRPr lang="es-CL" dirty="0" smtClean="0"/>
          </a:p>
          <a:p>
            <a:pPr marL="285750" indent="-285750">
              <a:buFontTx/>
              <a:buChar char="-"/>
            </a:pPr>
            <a:r>
              <a:rPr lang="es-CL" dirty="0"/>
              <a:t>Rodrigo </a:t>
            </a:r>
            <a:r>
              <a:rPr lang="es-CL" dirty="0" smtClean="0"/>
              <a:t>Ramírez, Gestión </a:t>
            </a:r>
            <a:r>
              <a:rPr lang="es-CL" dirty="0"/>
              <a:t>territorial y sustentabilidad</a:t>
            </a:r>
          </a:p>
          <a:p>
            <a:pPr marL="285750" indent="-285750">
              <a:buFontTx/>
              <a:buChar char="-"/>
            </a:pPr>
            <a:endParaRPr lang="es-CL" dirty="0" smtClean="0"/>
          </a:p>
          <a:p>
            <a:pPr marL="285750" indent="-285750">
              <a:buFontTx/>
              <a:buChar char="-"/>
            </a:pPr>
            <a:r>
              <a:rPr lang="es-CL" dirty="0" smtClean="0"/>
              <a:t>Mariela Valenzuela, Gestión ambiental</a:t>
            </a:r>
          </a:p>
          <a:p>
            <a:endParaRPr lang="es-CL" dirty="0" smtClean="0"/>
          </a:p>
          <a:p>
            <a:pPr marL="285750" indent="-285750">
              <a:buFontTx/>
              <a:buChar char="-"/>
            </a:pPr>
            <a:r>
              <a:rPr lang="es-CL" dirty="0" err="1" smtClean="0"/>
              <a:t>Jose</a:t>
            </a:r>
            <a:r>
              <a:rPr lang="es-CL" dirty="0" smtClean="0"/>
              <a:t> </a:t>
            </a:r>
            <a:r>
              <a:rPr lang="es-CL" dirty="0"/>
              <a:t>Guerra </a:t>
            </a:r>
            <a:r>
              <a:rPr lang="es-CL" dirty="0" smtClean="0"/>
              <a:t>Ramírez, Estrategias </a:t>
            </a:r>
            <a:r>
              <a:rPr lang="es-CL" dirty="0"/>
              <a:t>de diseño en campus </a:t>
            </a:r>
            <a:r>
              <a:rPr lang="es-CL" dirty="0" smtClean="0"/>
              <a:t>sustentables</a:t>
            </a:r>
          </a:p>
          <a:p>
            <a:pPr marL="285750" indent="-285750">
              <a:buFontTx/>
              <a:buChar char="-"/>
            </a:pPr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286387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60609" y="605308"/>
            <a:ext cx="8783392" cy="4783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s-CL" sz="1600" dirty="0">
              <a:solidFill>
                <a:prstClr val="black"/>
              </a:solidFill>
            </a:endParaRPr>
          </a:p>
          <a:p>
            <a:pPr marL="285750" lvl="0" indent="-285750">
              <a:buFontTx/>
              <a:buChar char="-"/>
            </a:pPr>
            <a:r>
              <a:rPr lang="es-CL" dirty="0">
                <a:solidFill>
                  <a:prstClr val="black"/>
                </a:solidFill>
              </a:rPr>
              <a:t>Paul Pacheco, Eficiencia Energética, </a:t>
            </a:r>
            <a:r>
              <a:rPr lang="es-CL" dirty="0" smtClean="0">
                <a:solidFill>
                  <a:prstClr val="black"/>
                </a:solidFill>
              </a:rPr>
              <a:t>Energía</a:t>
            </a:r>
          </a:p>
          <a:p>
            <a:pPr marL="285750" lvl="0" indent="-285750">
              <a:buFontTx/>
              <a:buChar char="-"/>
            </a:pPr>
            <a:endParaRPr lang="es-CL" dirty="0">
              <a:solidFill>
                <a:prstClr val="black"/>
              </a:solidFill>
            </a:endParaRPr>
          </a:p>
          <a:p>
            <a:pPr marL="285750" lvl="0" indent="-285750">
              <a:buFontTx/>
              <a:buChar char="-"/>
            </a:pPr>
            <a:r>
              <a:rPr lang="es-CL" dirty="0">
                <a:solidFill>
                  <a:prstClr val="black"/>
                </a:solidFill>
              </a:rPr>
              <a:t>Ema Hermosilla, Alejandro Ovando y Pablo Díaz, residuos, reciclaje, eficiencia energética, educación ambiental, etc.</a:t>
            </a:r>
          </a:p>
          <a:p>
            <a:endParaRPr lang="es-CL" dirty="0"/>
          </a:p>
          <a:p>
            <a:pPr marL="285750" indent="-285750">
              <a:buFontTx/>
              <a:buChar char="-"/>
            </a:pPr>
            <a:r>
              <a:rPr lang="es-CL" dirty="0" smtClean="0"/>
              <a:t> </a:t>
            </a:r>
            <a:r>
              <a:rPr lang="es-CL" dirty="0">
                <a:solidFill>
                  <a:prstClr val="black"/>
                </a:solidFill>
              </a:rPr>
              <a:t>Rolando </a:t>
            </a:r>
            <a:r>
              <a:rPr lang="es-CL" dirty="0" err="1">
                <a:solidFill>
                  <a:prstClr val="black"/>
                </a:solidFill>
              </a:rPr>
              <a:t>Chamy</a:t>
            </a:r>
            <a:r>
              <a:rPr lang="es-CL" dirty="0">
                <a:solidFill>
                  <a:prstClr val="black"/>
                </a:solidFill>
              </a:rPr>
              <a:t>, Eficiencia </a:t>
            </a:r>
            <a:r>
              <a:rPr lang="es-CL" dirty="0">
                <a:solidFill>
                  <a:prstClr val="black"/>
                </a:solidFill>
              </a:rPr>
              <a:t>Energética. </a:t>
            </a:r>
            <a:endParaRPr lang="es-CL" dirty="0" smtClean="0">
              <a:solidFill>
                <a:prstClr val="black"/>
              </a:solidFill>
            </a:endParaRPr>
          </a:p>
          <a:p>
            <a:pPr marL="285750" indent="-285750">
              <a:buFontTx/>
              <a:buChar char="-"/>
            </a:pPr>
            <a:endParaRPr lang="es-CL" dirty="0">
              <a:solidFill>
                <a:prstClr val="black"/>
              </a:solidFill>
            </a:endParaRPr>
          </a:p>
          <a:p>
            <a:pPr marL="285750" indent="-285750">
              <a:buFontTx/>
              <a:buChar char="-"/>
            </a:pPr>
            <a:r>
              <a:rPr lang="es-CL" dirty="0">
                <a:solidFill>
                  <a:prstClr val="black"/>
                </a:solidFill>
              </a:rPr>
              <a:t>Inma Sánchez, Huella </a:t>
            </a:r>
            <a:r>
              <a:rPr lang="es-CL" dirty="0">
                <a:solidFill>
                  <a:prstClr val="black"/>
                </a:solidFill>
              </a:rPr>
              <a:t>de carbono. </a:t>
            </a:r>
            <a:endParaRPr lang="es-CL" dirty="0" smtClean="0">
              <a:solidFill>
                <a:prstClr val="black"/>
              </a:solidFill>
            </a:endParaRPr>
          </a:p>
          <a:p>
            <a:pPr marL="285750" indent="-285750">
              <a:buFontTx/>
              <a:buChar char="-"/>
            </a:pPr>
            <a:r>
              <a:rPr lang="es-CL" dirty="0"/>
              <a:t>Orión </a:t>
            </a:r>
            <a:r>
              <a:rPr lang="es-CL" dirty="0" err="1"/>
              <a:t>Aramayo</a:t>
            </a:r>
            <a:r>
              <a:rPr lang="es-CL" dirty="0"/>
              <a:t>, Huella de Carbono y Cambio Climático</a:t>
            </a:r>
          </a:p>
          <a:p>
            <a:pPr marL="285750" indent="-285750">
              <a:buFontTx/>
              <a:buChar char="-"/>
            </a:pPr>
            <a:r>
              <a:rPr lang="es-CL" dirty="0"/>
              <a:t>Sebastián Cepeda, Huella de Carbono, Chile menos </a:t>
            </a:r>
            <a:r>
              <a:rPr lang="es-CL" dirty="0" smtClean="0"/>
              <a:t>CO2</a:t>
            </a:r>
            <a:endParaRPr lang="es-CL" dirty="0" smtClean="0">
              <a:solidFill>
                <a:prstClr val="black"/>
              </a:solidFill>
            </a:endParaRPr>
          </a:p>
          <a:p>
            <a:pPr marL="285750" indent="-285750">
              <a:buFontTx/>
              <a:buChar char="-"/>
            </a:pPr>
            <a:endParaRPr lang="es-CL" dirty="0">
              <a:solidFill>
                <a:prstClr val="black"/>
              </a:solidFill>
            </a:endParaRPr>
          </a:p>
          <a:p>
            <a:pPr marL="285750" indent="-285750">
              <a:buFontTx/>
              <a:buChar char="-"/>
            </a:pPr>
            <a:r>
              <a:rPr lang="es-CL" dirty="0" smtClean="0">
                <a:solidFill>
                  <a:prstClr val="black"/>
                </a:solidFill>
              </a:rPr>
              <a:t>Francisca </a:t>
            </a:r>
            <a:r>
              <a:rPr lang="es-CL" dirty="0" err="1" smtClean="0">
                <a:solidFill>
                  <a:prstClr val="black"/>
                </a:solidFill>
              </a:rPr>
              <a:t>Rosenkranz</a:t>
            </a:r>
            <a:r>
              <a:rPr lang="es-CL" dirty="0" smtClean="0">
                <a:solidFill>
                  <a:prstClr val="black"/>
                </a:solidFill>
              </a:rPr>
              <a:t>, Sustentabilidad </a:t>
            </a:r>
            <a:r>
              <a:rPr lang="es-CL" dirty="0">
                <a:solidFill>
                  <a:prstClr val="black"/>
                </a:solidFill>
              </a:rPr>
              <a:t>en la </a:t>
            </a:r>
            <a:r>
              <a:rPr lang="es-CL" dirty="0" smtClean="0">
                <a:solidFill>
                  <a:prstClr val="black"/>
                </a:solidFill>
              </a:rPr>
              <a:t>investigación</a:t>
            </a:r>
          </a:p>
          <a:p>
            <a:pPr marL="285750" indent="-285750">
              <a:buFontTx/>
              <a:buChar char="-"/>
            </a:pPr>
            <a:endParaRPr lang="es-CL" dirty="0">
              <a:solidFill>
                <a:prstClr val="black"/>
              </a:solidFill>
            </a:endParaRPr>
          </a:p>
          <a:p>
            <a:pPr marL="285750" indent="-285750">
              <a:buFontTx/>
              <a:buChar char="-"/>
            </a:pPr>
            <a:r>
              <a:rPr lang="es-CL" dirty="0" smtClean="0">
                <a:solidFill>
                  <a:prstClr val="black"/>
                </a:solidFill>
              </a:rPr>
              <a:t>Francisco Rodríguez, Residuos Peligrosos</a:t>
            </a:r>
            <a:endParaRPr lang="es-CL" dirty="0">
              <a:solidFill>
                <a:prstClr val="black"/>
              </a:solidFill>
            </a:endParaRPr>
          </a:p>
          <a:p>
            <a:pPr marL="285750" indent="-285750">
              <a:buFontTx/>
              <a:buChar char="-"/>
            </a:pPr>
            <a:endParaRPr lang="es-CL" dirty="0">
              <a:solidFill>
                <a:prstClr val="black"/>
              </a:solidFill>
            </a:endParaRPr>
          </a:p>
          <a:p>
            <a:pPr marL="285750" indent="-285750">
              <a:buFontTx/>
              <a:buChar char="-"/>
            </a:pPr>
            <a:r>
              <a:rPr lang="es-CL" dirty="0">
                <a:solidFill>
                  <a:prstClr val="black"/>
                </a:solidFill>
              </a:rPr>
              <a:t>Sergio </a:t>
            </a:r>
            <a:r>
              <a:rPr lang="es-CL" dirty="0" err="1" smtClean="0">
                <a:solidFill>
                  <a:prstClr val="black"/>
                </a:solidFill>
              </a:rPr>
              <a:t>Veigas</a:t>
            </a:r>
            <a:r>
              <a:rPr lang="es-CL" dirty="0" smtClean="0">
                <a:solidFill>
                  <a:prstClr val="black"/>
                </a:solidFill>
              </a:rPr>
              <a:t>, </a:t>
            </a:r>
            <a:r>
              <a:rPr lang="es-CL" dirty="0">
                <a:solidFill>
                  <a:prstClr val="black"/>
                </a:solidFill>
              </a:rPr>
              <a:t>Seguridad </a:t>
            </a:r>
            <a:r>
              <a:rPr lang="es-CL" dirty="0" smtClean="0">
                <a:solidFill>
                  <a:prstClr val="black"/>
                </a:solidFill>
              </a:rPr>
              <a:t>ocupacional, Prevención </a:t>
            </a:r>
            <a:r>
              <a:rPr lang="es-CL" dirty="0">
                <a:solidFill>
                  <a:prstClr val="black"/>
                </a:solidFill>
              </a:rPr>
              <a:t>de riesgos. </a:t>
            </a:r>
          </a:p>
        </p:txBody>
      </p:sp>
    </p:spTree>
    <p:extLst>
      <p:ext uri="{BB962C8B-B14F-4D97-AF65-F5344CB8AC3E}">
        <p14:creationId xmlns:p14="http://schemas.microsoft.com/office/powerpoint/2010/main" val="278656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400" dirty="0" smtClean="0"/>
              <a:t>Sugerencias para mejorar los eventos del presente grupo de acción:</a:t>
            </a:r>
            <a:endParaRPr lang="es-CL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674255"/>
            <a:ext cx="8596668" cy="4367108"/>
          </a:xfrm>
        </p:spPr>
        <p:txBody>
          <a:bodyPr/>
          <a:lstStyle/>
          <a:p>
            <a:r>
              <a:rPr lang="es-CL" dirty="0"/>
              <a:t>ELABORAR UN PROTOCOLO DE FUNCIONAMIENTO DE CHARLAS CON FICHAS DE EXPOSITORES </a:t>
            </a:r>
          </a:p>
          <a:p>
            <a:r>
              <a:rPr lang="es-CL" dirty="0"/>
              <a:t>TENER EL CALENDARIO DE FECHAS PARA PROGRAMAR ASISTENCIA DESDE REGIONES</a:t>
            </a:r>
          </a:p>
          <a:p>
            <a:r>
              <a:rPr lang="es-CL" dirty="0"/>
              <a:t>GRABAR Y SUBIR LAS ACTIVIDADES PARA DIFUNDIR Y DAR A CONOCER NUESTRA ORGANIZACIÓN</a:t>
            </a:r>
          </a:p>
          <a:p>
            <a:r>
              <a:rPr lang="es-CL" dirty="0"/>
              <a:t>PROLONGAR LOS </a:t>
            </a:r>
            <a:r>
              <a:rPr lang="es-CL" dirty="0" smtClean="0"/>
              <a:t>TALLERES </a:t>
            </a:r>
            <a:r>
              <a:rPr lang="es-CL" dirty="0"/>
              <a:t>PARA DAR PROFUNDIDAD A LOS TEMAS Y SUFICIENTE TIEMPO A LOS EXPOSITORES PARA DESARROLLAR LOS </a:t>
            </a:r>
            <a:r>
              <a:rPr lang="es-CL" dirty="0" smtClean="0"/>
              <a:t>MISMOS</a:t>
            </a:r>
            <a:endParaRPr lang="es-CL" dirty="0"/>
          </a:p>
          <a:p>
            <a:r>
              <a:rPr lang="es-CL" dirty="0"/>
              <a:t>CONSIDERAR LOS TEMAS DE INNOVACIÓN Y TECNOLOGÍA FRENTE AL CAMBIO CLIMÁTICO </a:t>
            </a:r>
            <a:r>
              <a:rPr lang="es-CL" dirty="0" smtClean="0"/>
              <a:t>DESDE LAS </a:t>
            </a:r>
            <a:r>
              <a:rPr lang="es-CL" dirty="0"/>
              <a:t>MUNICIPALIDADES </a:t>
            </a:r>
          </a:p>
          <a:p>
            <a:r>
              <a:rPr lang="es-CL" dirty="0"/>
              <a:t>DISEÑAR </a:t>
            </a:r>
            <a:r>
              <a:rPr lang="es-CL" dirty="0" smtClean="0"/>
              <a:t>LAS INVITACIONES CON EL LOGO DE LA RED PARA SOLICITAR LOS PERMISOS A LAS AUTORIDADES UNIVERSITARIAS.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960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77334" y="751268"/>
            <a:ext cx="8608334" cy="1901780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 smtClean="0"/>
              <a:t>RESULTADOS DE ENCUESTA</a:t>
            </a:r>
            <a:br>
              <a:rPr lang="es-CL" dirty="0" smtClean="0"/>
            </a:br>
            <a:r>
              <a:rPr lang="es-CL" dirty="0" smtClean="0"/>
              <a:t>GRUPO DE ACCIÓN SEMINARIOS Y TALLERES </a:t>
            </a:r>
            <a:r>
              <a:rPr lang="es-CL" dirty="0" smtClean="0"/>
              <a:t>2014</a:t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/>
              <a:t/>
            </a:r>
            <a:br>
              <a:rPr lang="es-CL" dirty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/>
              <a:t/>
            </a:r>
            <a:br>
              <a:rPr lang="es-CL" dirty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/>
              <a:t/>
            </a:r>
            <a:br>
              <a:rPr lang="es-CL" dirty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/>
              <a:t>¡</a:t>
            </a:r>
            <a:r>
              <a:rPr lang="es-CL" sz="2700" dirty="0" smtClean="0"/>
              <a:t>GRACIAS POR CONTESTAR!</a:t>
            </a:r>
            <a:endParaRPr lang="es-CL" sz="2700" dirty="0"/>
          </a:p>
        </p:txBody>
      </p:sp>
      <p:pic>
        <p:nvPicPr>
          <p:cNvPr id="2" name="Marcador de contenido 1" descr="Recorte de pantall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3273493"/>
            <a:ext cx="8120211" cy="2341696"/>
          </a:xfrm>
        </p:spPr>
      </p:pic>
    </p:spTree>
    <p:extLst>
      <p:ext uri="{BB962C8B-B14F-4D97-AF65-F5344CB8AC3E}">
        <p14:creationId xmlns:p14="http://schemas.microsoft.com/office/powerpoint/2010/main" val="294398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253</TotalTime>
  <Words>340</Words>
  <Application>Microsoft Office PowerPoint</Application>
  <PresentationFormat>Panorámica</PresentationFormat>
  <Paragraphs>55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Faceta</vt:lpstr>
      <vt:lpstr>RESULTADOS DE ENCUESTA GRUPO DE ACCIÓN SEMINARIOS Y TALLERES 2014 Realizada entre el 14 y el 24 de marzo.</vt:lpstr>
      <vt:lpstr>TEMAS MÁS VALORADOS PARA SEMINARIOS 2014</vt:lpstr>
      <vt:lpstr>Los temas a desarrollar este 2014 son:</vt:lpstr>
      <vt:lpstr>Apoyos para la realización de los encuentros:            Otros: Organización del evento</vt:lpstr>
      <vt:lpstr>¿Cuando realizar los seminarios y talleres?: Día siguiente de las reuniones de APL y RCS u otro día:  *12 (66.7%): El día después en la mañana (de 9 a 13 horas). *6 (33.3%): Otro           5 personas contestaron: Cuando sea posible organizarlos.  Depende mucho del invitado y el recinto que consigamos. Miércoles por la tarde Cualquier otro día, que no tengamos todo el día en este tema Jueves o Viernes por facilidades para personas de regiones.</vt:lpstr>
      <vt:lpstr>Presentación de PowerPoint</vt:lpstr>
      <vt:lpstr>Presentación de PowerPoint</vt:lpstr>
      <vt:lpstr>Sugerencias para mejorar los eventos del presente grupo de acción:</vt:lpstr>
      <vt:lpstr>RESULTADOS DE ENCUESTA GRUPO DE ACCIÓN SEMINARIOS Y TALLERES 2014        ¡GRACIAS POR CONTESTAR!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Monica</dc:creator>
  <cp:lastModifiedBy>Monica</cp:lastModifiedBy>
  <cp:revision>26</cp:revision>
  <dcterms:created xsi:type="dcterms:W3CDTF">2014-03-21T20:51:47Z</dcterms:created>
  <dcterms:modified xsi:type="dcterms:W3CDTF">2014-03-24T15:38:57Z</dcterms:modified>
</cp:coreProperties>
</file>