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0" r:id="rId4"/>
    <p:sldId id="263" r:id="rId5"/>
    <p:sldId id="264" r:id="rId6"/>
    <p:sldId id="272" r:id="rId7"/>
    <p:sldId id="261" r:id="rId8"/>
    <p:sldId id="265" r:id="rId9"/>
    <p:sldId id="273" r:id="rId10"/>
    <p:sldId id="274" r:id="rId11"/>
    <p:sldId id="266" r:id="rId12"/>
    <p:sldId id="258" r:id="rId13"/>
    <p:sldId id="259" r:id="rId14"/>
    <p:sldId id="268" r:id="rId15"/>
    <p:sldId id="275" r:id="rId16"/>
    <p:sldId id="260" r:id="rId17"/>
    <p:sldId id="262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2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7C347-5FF7-4298-ACEF-ADD070487970}" type="datetimeFigureOut">
              <a:rPr lang="es-CL" smtClean="0"/>
              <a:t>09-06-2016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4BF4-4C39-471A-8D4F-0B9F8D3C1E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348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Mundiales</a:t>
            </a:r>
          </a:p>
          <a:p>
            <a:r>
              <a:rPr lang="es-CL" dirty="0" smtClean="0"/>
              <a:t>Novo, M. 2009</a:t>
            </a:r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Universitarias </a:t>
            </a:r>
          </a:p>
          <a:p>
            <a:r>
              <a:rPr lang="es-CL" dirty="0" smtClean="0"/>
              <a:t>1991</a:t>
            </a:r>
            <a:r>
              <a:rPr lang="es-CL" baseline="0" dirty="0" smtClean="0"/>
              <a:t> al 2009 (Vilchez, A. Gil, D. 2012)</a:t>
            </a:r>
          </a:p>
          <a:p>
            <a:r>
              <a:rPr lang="es-CL" dirty="0" smtClean="0"/>
              <a:t>2012 (Fernandez, M. 2015)</a:t>
            </a:r>
          </a:p>
          <a:p>
            <a:r>
              <a:rPr lang="es-CL" dirty="0" smtClean="0"/>
              <a:t>1991 al 2009 (Aznar, 2014)</a:t>
            </a:r>
          </a:p>
          <a:p>
            <a:r>
              <a:rPr lang="es-CL" dirty="0" smtClean="0"/>
              <a:t>1991 al 2012</a:t>
            </a:r>
            <a:r>
              <a:rPr lang="es-CL" baseline="0" dirty="0" smtClean="0"/>
              <a:t> (Ull, M. 2010)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4BF4-4C39-471A-8D4F-0B9F8D3C1E12}" type="slidenum">
              <a:rPr lang="es-CL" smtClean="0"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21060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En primer lugar, el dialogo disciplinar, entendido como… busca generar </a:t>
            </a:r>
            <a:r>
              <a:rPr lang="es-CL" dirty="0" err="1" smtClean="0"/>
              <a:t>ians</a:t>
            </a:r>
            <a:r>
              <a:rPr lang="es-CL" dirty="0" smtClean="0"/>
              <a:t>,</a:t>
            </a:r>
            <a:r>
              <a:rPr lang="es-CL" baseline="0" dirty="0" smtClean="0"/>
              <a:t> las que en el presente proyecto giran en torno a la ED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4BF4-4C39-471A-8D4F-0B9F8D3C1E12}" type="slidenum">
              <a:rPr lang="es-CL" smtClean="0"/>
              <a:t>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6577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Junto a lo anterior y situado en un espacio, tiempo</a:t>
            </a:r>
            <a:r>
              <a:rPr lang="es-CL" baseline="0" dirty="0" smtClean="0"/>
              <a:t> y contexto determinado, las </a:t>
            </a:r>
            <a:r>
              <a:rPr lang="es-CL" baseline="0" dirty="0" err="1" smtClean="0"/>
              <a:t>ians</a:t>
            </a:r>
            <a:r>
              <a:rPr lang="es-CL" baseline="0" dirty="0" smtClean="0"/>
              <a:t> son expuestas a esferas de significación, las cuales modulan las posibilidades futuras de acción…  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4BF4-4C39-471A-8D4F-0B9F8D3C1E12}" type="slidenum">
              <a:rPr lang="es-CL" smtClean="0"/>
              <a:t>10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09544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Articulando</a:t>
            </a:r>
            <a:r>
              <a:rPr lang="es-CL" baseline="0" dirty="0" smtClean="0"/>
              <a:t> lo anterior, el trabajo que se propone, considera la generación de </a:t>
            </a:r>
            <a:r>
              <a:rPr lang="es-CL" baseline="0" dirty="0" err="1" smtClean="0"/>
              <a:t>ians</a:t>
            </a:r>
            <a:r>
              <a:rPr lang="es-CL" baseline="0" dirty="0" smtClean="0"/>
              <a:t> sobre la ED en un contexto externo al aula escolar…   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4BF4-4C39-471A-8D4F-0B9F8D3C1E12}" type="slidenum">
              <a:rPr lang="es-CL" smtClean="0"/>
              <a:t>11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399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Análisis</a:t>
            </a:r>
            <a:r>
              <a:rPr lang="es-CL" baseline="0" dirty="0" smtClean="0"/>
              <a:t> del discurso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4BF4-4C39-471A-8D4F-0B9F8D3C1E12}" type="slidenum">
              <a:rPr lang="es-CL" smtClean="0"/>
              <a:t>13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8057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E87D-9B03-45CE-B75A-850DC605643A}" type="datetimeFigureOut">
              <a:rPr lang="es-CL" smtClean="0"/>
              <a:t>09-06-2016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C075-864B-4570-A457-6202BA96ABC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9034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E87D-9B03-45CE-B75A-850DC605643A}" type="datetimeFigureOut">
              <a:rPr lang="es-CL" smtClean="0"/>
              <a:t>09-06-2016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C075-864B-4570-A457-6202BA96ABC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235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E87D-9B03-45CE-B75A-850DC605643A}" type="datetimeFigureOut">
              <a:rPr lang="es-CL" smtClean="0"/>
              <a:t>09-06-2016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C075-864B-4570-A457-6202BA96ABC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87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E87D-9B03-45CE-B75A-850DC605643A}" type="datetimeFigureOut">
              <a:rPr lang="es-CL" smtClean="0"/>
              <a:t>09-06-2016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C075-864B-4570-A457-6202BA96ABC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1387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E87D-9B03-45CE-B75A-850DC605643A}" type="datetimeFigureOut">
              <a:rPr lang="es-CL" smtClean="0"/>
              <a:t>09-06-2016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C075-864B-4570-A457-6202BA96ABC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962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E87D-9B03-45CE-B75A-850DC605643A}" type="datetimeFigureOut">
              <a:rPr lang="es-CL" smtClean="0"/>
              <a:t>09-06-2016</a:t>
            </a:fld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C075-864B-4570-A457-6202BA96ABC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4971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E87D-9B03-45CE-B75A-850DC605643A}" type="datetimeFigureOut">
              <a:rPr lang="es-CL" smtClean="0"/>
              <a:t>09-06-2016</a:t>
            </a:fld>
            <a:endParaRPr lang="es-C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C075-864B-4570-A457-6202BA96ABC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6520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E87D-9B03-45CE-B75A-850DC605643A}" type="datetimeFigureOut">
              <a:rPr lang="es-CL" smtClean="0"/>
              <a:t>09-06-2016</a:t>
            </a:fld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C075-864B-4570-A457-6202BA96ABC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9195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E87D-9B03-45CE-B75A-850DC605643A}" type="datetimeFigureOut">
              <a:rPr lang="es-CL" smtClean="0"/>
              <a:t>09-06-2016</a:t>
            </a:fld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C075-864B-4570-A457-6202BA96ABC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4863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E87D-9B03-45CE-B75A-850DC605643A}" type="datetimeFigureOut">
              <a:rPr lang="es-CL" smtClean="0"/>
              <a:t>09-06-2016</a:t>
            </a:fld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C075-864B-4570-A457-6202BA96ABC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2709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E87D-9B03-45CE-B75A-850DC605643A}" type="datetimeFigureOut">
              <a:rPr lang="es-CL" smtClean="0"/>
              <a:t>09-06-2016</a:t>
            </a:fld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2C075-864B-4570-A457-6202BA96ABC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057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CE87D-9B03-45CE-B75A-850DC605643A}" type="datetimeFigureOut">
              <a:rPr lang="es-CL" smtClean="0"/>
              <a:t>09-06-2016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2C075-864B-4570-A457-6202BA96ABC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6986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4753" y="811202"/>
            <a:ext cx="105424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dirty="0" smtClean="0">
                <a:latin typeface="Cambria" panose="02040503050406030204" pitchFamily="18" charset="0"/>
              </a:rPr>
              <a:t>“FORMACIÓN DE MAESTROS PARA LAS CIENCIAS EXPERIMENTALES MEDIANTE EL EMPLEO DE SALIDAS AL CAMPO, UN ABORDAJE DESDE LA EPISTEMOLOGÍA DOCENTE”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609106" y="5795154"/>
            <a:ext cx="3157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latin typeface="Cambria" panose="02040503050406030204" pitchFamily="18" charset="0"/>
              </a:rPr>
              <a:t>Roberto Enrique Arias Arce </a:t>
            </a:r>
          </a:p>
          <a:p>
            <a:pPr algn="ctr"/>
            <a:r>
              <a:rPr lang="es-CL" dirty="0" smtClean="0">
                <a:latin typeface="Cambria" panose="02040503050406030204" pitchFamily="18" charset="0"/>
              </a:rPr>
              <a:t>Santiago, Chile. 2016 </a:t>
            </a:r>
          </a:p>
        </p:txBody>
      </p:sp>
    </p:spTree>
    <p:extLst>
      <p:ext uri="{BB962C8B-B14F-4D97-AF65-F5344CB8AC3E}">
        <p14:creationId xmlns:p14="http://schemas.microsoft.com/office/powerpoint/2010/main" val="31698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714019" y="1915102"/>
            <a:ext cx="7500425" cy="3562350"/>
            <a:chOff x="881575" y="1507145"/>
            <a:chExt cx="7500425" cy="3562350"/>
          </a:xfrm>
        </p:grpSpPr>
        <p:sp>
          <p:nvSpPr>
            <p:cNvPr id="7" name="Rectángulo 6"/>
            <p:cNvSpPr/>
            <p:nvPr/>
          </p:nvSpPr>
          <p:spPr>
            <a:xfrm>
              <a:off x="881575" y="1717486"/>
              <a:ext cx="281822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sz="1600" dirty="0">
                  <a:latin typeface="Cambria" panose="02040503050406030204" pitchFamily="18" charset="0"/>
                </a:rPr>
                <a:t>El modelo propuesto toma como origen en el punto de encuentro entre el </a:t>
              </a:r>
              <a:r>
                <a:rPr lang="es-CL" sz="1600" b="1" dirty="0">
                  <a:latin typeface="Cambria" panose="02040503050406030204" pitchFamily="18" charset="0"/>
                </a:rPr>
                <a:t>espacio, </a:t>
              </a:r>
              <a:r>
                <a:rPr lang="es-CL" sz="1600" b="1" dirty="0" smtClean="0">
                  <a:latin typeface="Cambria" panose="02040503050406030204" pitchFamily="18" charset="0"/>
                </a:rPr>
                <a:t>el tiempo </a:t>
              </a:r>
              <a:r>
                <a:rPr lang="es-CL" sz="1600" b="1" dirty="0">
                  <a:latin typeface="Cambria" panose="02040503050406030204" pitchFamily="18" charset="0"/>
                </a:rPr>
                <a:t>y el contexto</a:t>
              </a:r>
              <a:r>
                <a:rPr lang="es-CL" sz="1600" dirty="0">
                  <a:latin typeface="Cambria" panose="02040503050406030204" pitchFamily="18" charset="0"/>
                </a:rPr>
                <a:t> socio cultural donde se desarrolla una actividad de formación</a:t>
              </a: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0" y="1507145"/>
              <a:ext cx="4572000" cy="3562350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5043058" y="1249735"/>
            <a:ext cx="6579595" cy="5015299"/>
            <a:chOff x="5210614" y="931718"/>
            <a:chExt cx="6579595" cy="5015299"/>
          </a:xfrm>
        </p:grpSpPr>
        <p:sp>
          <p:nvSpPr>
            <p:cNvPr id="8" name="Rectángulo 7"/>
            <p:cNvSpPr/>
            <p:nvPr/>
          </p:nvSpPr>
          <p:spPr>
            <a:xfrm>
              <a:off x="7413674" y="4623578"/>
              <a:ext cx="437653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sz="1600" dirty="0">
                  <a:latin typeface="Cambria" panose="02040503050406030204" pitchFamily="18" charset="0"/>
                </a:rPr>
                <a:t>El significado de las ideas de alto nivel se configura durante el diseño del </a:t>
              </a:r>
              <a:r>
                <a:rPr lang="es-CL" sz="1600" dirty="0" smtClean="0">
                  <a:latin typeface="Cambria" panose="02040503050406030204" pitchFamily="18" charset="0"/>
                </a:rPr>
                <a:t>escenario formativo, mediante </a:t>
              </a:r>
              <a:r>
                <a:rPr lang="es-CL" sz="1600" b="1" dirty="0" smtClean="0">
                  <a:latin typeface="Cambria" panose="02040503050406030204" pitchFamily="18" charset="0"/>
                </a:rPr>
                <a:t>su interacción </a:t>
              </a:r>
              <a:r>
                <a:rPr lang="es-CL" sz="1600" b="1" dirty="0">
                  <a:latin typeface="Cambria" panose="02040503050406030204" pitchFamily="18" charset="0"/>
                </a:rPr>
                <a:t>con cuatro </a:t>
              </a:r>
              <a:r>
                <a:rPr lang="es-CL" sz="1600" b="1" dirty="0" smtClean="0">
                  <a:latin typeface="Cambria" panose="02040503050406030204" pitchFamily="18" charset="0"/>
                </a:rPr>
                <a:t>esferas</a:t>
              </a:r>
              <a:r>
                <a:rPr lang="es-CL" sz="1600" dirty="0" smtClean="0">
                  <a:latin typeface="Cambria" panose="02040503050406030204" pitchFamily="18" charset="0"/>
                </a:rPr>
                <a:t>, cada </a:t>
              </a:r>
              <a:r>
                <a:rPr lang="es-CL" sz="1600" dirty="0">
                  <a:latin typeface="Cambria" panose="02040503050406030204" pitchFamily="18" charset="0"/>
                </a:rPr>
                <a:t>una de </a:t>
              </a:r>
              <a:r>
                <a:rPr lang="es-CL" sz="1600" dirty="0" smtClean="0">
                  <a:latin typeface="Cambria" panose="02040503050406030204" pitchFamily="18" charset="0"/>
                </a:rPr>
                <a:t>las cuales promueve la ambientalización de </a:t>
              </a:r>
              <a:r>
                <a:rPr lang="es-CL" sz="1600" dirty="0">
                  <a:latin typeface="Cambria" panose="02040503050406030204" pitchFamily="18" charset="0"/>
                </a:rPr>
                <a:t>la propuesta </a:t>
              </a:r>
              <a:r>
                <a:rPr lang="es-CL" sz="1600" dirty="0" smtClean="0">
                  <a:latin typeface="Cambria" panose="02040503050406030204" pitchFamily="18" charset="0"/>
                </a:rPr>
                <a:t>formativa</a:t>
              </a:r>
              <a:endParaRPr lang="es-CL" sz="1600" dirty="0">
                <a:latin typeface="Cambria" panose="02040503050406030204" pitchFamily="18" charset="0"/>
              </a:endParaRP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0614" y="931718"/>
              <a:ext cx="3543300" cy="2724150"/>
            </a:xfrm>
            <a:prstGeom prst="rect">
              <a:avLst/>
            </a:prstGeom>
          </p:spPr>
        </p:pic>
      </p:grpSp>
      <p:grpSp>
        <p:nvGrpSpPr>
          <p:cNvPr id="15" name="Grupo 14"/>
          <p:cNvGrpSpPr/>
          <p:nvPr/>
        </p:nvGrpSpPr>
        <p:grpSpPr>
          <a:xfrm>
            <a:off x="1103225" y="867426"/>
            <a:ext cx="8413285" cy="5608482"/>
            <a:chOff x="1270781" y="572011"/>
            <a:chExt cx="8413285" cy="5608482"/>
          </a:xfrm>
        </p:grpSpPr>
        <p:sp>
          <p:nvSpPr>
            <p:cNvPr id="13" name="Rectángulo 12"/>
            <p:cNvSpPr/>
            <p:nvPr/>
          </p:nvSpPr>
          <p:spPr>
            <a:xfrm>
              <a:off x="1270781" y="5349496"/>
              <a:ext cx="507843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sz="1600" dirty="0">
                  <a:latin typeface="Cambria" panose="02040503050406030204" pitchFamily="18" charset="0"/>
                </a:rPr>
                <a:t>Las </a:t>
              </a:r>
              <a:r>
                <a:rPr lang="es-CL" sz="1600" dirty="0" smtClean="0">
                  <a:latin typeface="Cambria" panose="02040503050406030204" pitchFamily="18" charset="0"/>
                </a:rPr>
                <a:t>Ideas de alto nivel </a:t>
              </a:r>
              <a:r>
                <a:rPr lang="es-CL" sz="1600" dirty="0">
                  <a:latin typeface="Cambria" panose="02040503050406030204" pitchFamily="18" charset="0"/>
                </a:rPr>
                <a:t>orientan a los individuos en el proceso de construcción </a:t>
              </a:r>
              <a:r>
                <a:rPr lang="es-CL" sz="1600" dirty="0" smtClean="0">
                  <a:latin typeface="Cambria" panose="02040503050406030204" pitchFamily="18" charset="0"/>
                </a:rPr>
                <a:t>del mundo</a:t>
              </a:r>
              <a:r>
                <a:rPr lang="es-CL" sz="1600" dirty="0">
                  <a:latin typeface="Cambria" panose="02040503050406030204" pitchFamily="18" charset="0"/>
                </a:rPr>
                <a:t>: las claves que se encuentran en la base de su cosmovisión.</a:t>
              </a: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02491" y="572011"/>
              <a:ext cx="4981575" cy="3209925"/>
            </a:xfrm>
            <a:prstGeom prst="rect">
              <a:avLst/>
            </a:prstGeom>
          </p:spPr>
        </p:pic>
      </p:grpSp>
      <p:sp>
        <p:nvSpPr>
          <p:cNvPr id="17" name="CuadroTexto 16"/>
          <p:cNvSpPr txBox="1"/>
          <p:nvPr/>
        </p:nvSpPr>
        <p:spPr>
          <a:xfrm>
            <a:off x="2418217" y="333898"/>
            <a:ext cx="735556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latin typeface="Cambria" panose="02040503050406030204" pitchFamily="18" charset="0"/>
              </a:rPr>
              <a:t>MODELO FORMATIVO AMBIENTALIZADOR </a:t>
            </a:r>
            <a:endParaRPr lang="es-CL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8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-14068" y="0"/>
            <a:ext cx="12206068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3" name="Grupo 12"/>
          <p:cNvGrpSpPr/>
          <p:nvPr/>
        </p:nvGrpSpPr>
        <p:grpSpPr>
          <a:xfrm>
            <a:off x="542159" y="956219"/>
            <a:ext cx="3504189" cy="1858017"/>
            <a:chOff x="443683" y="928083"/>
            <a:chExt cx="3504189" cy="1858017"/>
          </a:xfrm>
        </p:grpSpPr>
        <p:sp>
          <p:nvSpPr>
            <p:cNvPr id="2" name="CuadroTexto 1"/>
            <p:cNvSpPr txBox="1"/>
            <p:nvPr/>
          </p:nvSpPr>
          <p:spPr>
            <a:xfrm>
              <a:off x="443683" y="928083"/>
              <a:ext cx="3504189" cy="8309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EPISTEMOLOGÍA DOCENTE </a:t>
              </a:r>
              <a:endPara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449942" y="1831993"/>
              <a:ext cx="34979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>
                  <a:latin typeface="Cambria" panose="02040503050406030204" pitchFamily="18" charset="0"/>
                </a:rPr>
                <a:t>S</a:t>
              </a:r>
              <a:r>
                <a:rPr lang="es-CL" sz="1400" dirty="0" smtClean="0">
                  <a:latin typeface="Cambria" panose="02040503050406030204" pitchFamily="18" charset="0"/>
                </a:rPr>
                <a:t>istema </a:t>
              </a:r>
              <a:r>
                <a:rPr lang="es-CL" sz="1400" dirty="0">
                  <a:latin typeface="Cambria" panose="02040503050406030204" pitchFamily="18" charset="0"/>
                </a:rPr>
                <a:t>dinámico de actitudes y valores del profesor hacia el proceso de enseñanza-aprendizaje de las </a:t>
              </a:r>
              <a:r>
                <a:rPr lang="es-CL" sz="1400" dirty="0" smtClean="0">
                  <a:latin typeface="Cambria" panose="02040503050406030204" pitchFamily="18" charset="0"/>
                </a:rPr>
                <a:t>ciencias (desde creencias </a:t>
              </a:r>
              <a:r>
                <a:rPr lang="es-CL" sz="1400" dirty="0">
                  <a:latin typeface="Cambria" panose="02040503050406030204" pitchFamily="18" charset="0"/>
                </a:rPr>
                <a:t>hasta esquemas de </a:t>
              </a:r>
              <a:r>
                <a:rPr lang="es-CL" sz="1400" dirty="0" smtClean="0">
                  <a:latin typeface="Cambria" panose="02040503050406030204" pitchFamily="18" charset="0"/>
                </a:rPr>
                <a:t>acción)</a:t>
              </a:r>
            </a:p>
          </p:txBody>
        </p:sp>
      </p:grpSp>
      <p:sp>
        <p:nvSpPr>
          <p:cNvPr id="14" name="Flecha doblada hacia arriba 13"/>
          <p:cNvSpPr/>
          <p:nvPr/>
        </p:nvSpPr>
        <p:spPr>
          <a:xfrm rot="5400000">
            <a:off x="925788" y="3487021"/>
            <a:ext cx="1817738" cy="766813"/>
          </a:xfrm>
          <a:prstGeom prst="bentUpArrow">
            <a:avLst>
              <a:gd name="adj1" fmla="val 25000"/>
              <a:gd name="adj2" fmla="val 40536"/>
              <a:gd name="adj3" fmla="val 43928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411" y="3870427"/>
            <a:ext cx="4223395" cy="164093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613" y="358200"/>
            <a:ext cx="5149600" cy="3512227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7360123" y="3476522"/>
            <a:ext cx="4320757" cy="2951970"/>
            <a:chOff x="7261647" y="3448386"/>
            <a:chExt cx="4320757" cy="2951970"/>
          </a:xfrm>
        </p:grpSpPr>
        <p:sp>
          <p:nvSpPr>
            <p:cNvPr id="10" name="CuadroTexto 9"/>
            <p:cNvSpPr txBox="1"/>
            <p:nvPr/>
          </p:nvSpPr>
          <p:spPr>
            <a:xfrm>
              <a:off x="7261647" y="5446249"/>
              <a:ext cx="43207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 smtClean="0">
                  <a:latin typeface="Cambria" panose="020405030504060302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Experiencias educativas, fuera </a:t>
              </a:r>
              <a:r>
                <a:rPr lang="es-CL" sz="1400" dirty="0">
                  <a:latin typeface="Cambria" panose="020405030504060302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de las aulas, en las que </a:t>
              </a:r>
              <a:r>
                <a:rPr lang="es-CL" sz="1400" dirty="0" smtClean="0">
                  <a:latin typeface="Cambria" panose="020405030504060302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se interactúa </a:t>
              </a:r>
              <a:r>
                <a:rPr lang="es-CL" sz="1400" dirty="0">
                  <a:latin typeface="Cambria" panose="020405030504060302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con el entorno, exhibiciones </a:t>
              </a:r>
              <a:r>
                <a:rPr lang="es-CL" sz="1400" dirty="0" smtClean="0">
                  <a:latin typeface="Cambria" panose="020405030504060302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o exposiciones, </a:t>
              </a:r>
              <a:r>
                <a:rPr lang="es-CL" sz="1400" dirty="0">
                  <a:latin typeface="Cambria" panose="020405030504060302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para obtener una conexión vivencial con las ideas y conceptos del tema en estudio </a:t>
              </a:r>
              <a:endParaRPr lang="es-CL" sz="1400" dirty="0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570" y="3448386"/>
              <a:ext cx="2606909" cy="1961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923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0977" y="485018"/>
            <a:ext cx="1091004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400" dirty="0" smtClean="0">
                <a:latin typeface="Cambria" panose="02040503050406030204" pitchFamily="18" charset="0"/>
              </a:rPr>
              <a:t>PREGUNTAS </a:t>
            </a:r>
            <a:r>
              <a:rPr lang="es-CL" sz="2400" dirty="0">
                <a:latin typeface="Cambria" panose="02040503050406030204" pitchFamily="18" charset="0"/>
              </a:rPr>
              <a:t>DE </a:t>
            </a:r>
            <a:r>
              <a:rPr lang="es-CL" sz="2400" dirty="0" smtClean="0">
                <a:latin typeface="Cambria" panose="02040503050406030204" pitchFamily="18" charset="0"/>
              </a:rPr>
              <a:t>INVESTIGACIÓN</a:t>
            </a:r>
            <a:endParaRPr lang="es-CL" sz="2400" dirty="0">
              <a:latin typeface="Cambria" panose="020405030504060302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40977" y="155811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dirty="0">
                <a:latin typeface="Cambria" panose="02040503050406030204" pitchFamily="18" charset="0"/>
                <a:ea typeface="Arial Unicode MS" panose="020B0604020202020204" pitchFamily="34" charset="-128"/>
              </a:rPr>
              <a:t>¿Es posible ambientalizar las concepciones sobre la epistemología docente que cargan los </a:t>
            </a:r>
            <a:r>
              <a:rPr lang="es-CL" dirty="0" smtClean="0">
                <a:latin typeface="Cambria" panose="02040503050406030204" pitchFamily="18" charset="0"/>
                <a:ea typeface="Arial Unicode MS" panose="020B0604020202020204" pitchFamily="34" charset="-128"/>
              </a:rPr>
              <a:t>estudiantes </a:t>
            </a:r>
            <a:r>
              <a:rPr lang="es-CL" dirty="0">
                <a:latin typeface="Cambria" panose="02040503050406030204" pitchFamily="18" charset="0"/>
                <a:ea typeface="Arial Unicode MS" panose="020B0604020202020204" pitchFamily="34" charset="-128"/>
              </a:rPr>
              <a:t>mediante las salidas al campo</a:t>
            </a:r>
            <a:r>
              <a:rPr lang="es-CL" dirty="0" smtClean="0">
                <a:latin typeface="Cambria" panose="02040503050406030204" pitchFamily="18" charset="0"/>
                <a:ea typeface="Arial Unicode MS" panose="020B0604020202020204" pitchFamily="34" charset="-128"/>
              </a:rPr>
              <a:t>?</a:t>
            </a:r>
            <a:endParaRPr lang="es-CL" sz="2000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0977" y="462764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dirty="0">
                <a:latin typeface="Cambria" panose="02040503050406030204" pitchFamily="18" charset="0"/>
                <a:ea typeface="Arial Unicode MS" panose="020B0604020202020204" pitchFamily="34" charset="-128"/>
              </a:rPr>
              <a:t>El modelo formativo ambientalizador, trabajado mediante salidas al campo, ¿permite la resignificación de la epistemología docente?  </a:t>
            </a:r>
            <a:endParaRPr lang="es-CL" sz="2000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40977" y="3092879"/>
            <a:ext cx="6096001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¿Las salidas al campo, contribuyen al desarrollo del modelo formativo para la ambientalización del currículum? 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332289" y="1271601"/>
            <a:ext cx="4539644" cy="5031136"/>
            <a:chOff x="7332289" y="1271601"/>
            <a:chExt cx="4539644" cy="50311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289" y="1271601"/>
              <a:ext cx="1932735" cy="2567068"/>
            </a:xfrm>
            <a:prstGeom prst="rect">
              <a:avLst/>
            </a:prstGeom>
          </p:spPr>
        </p:pic>
        <p:sp>
          <p:nvSpPr>
            <p:cNvPr id="8" name="Flecha doblada 7"/>
            <p:cNvSpPr/>
            <p:nvPr/>
          </p:nvSpPr>
          <p:spPr>
            <a:xfrm rot="5400000">
              <a:off x="9439836" y="2591688"/>
              <a:ext cx="1714500" cy="1230406"/>
            </a:xfrm>
            <a:prstGeom prst="ben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9265024" y="1929728"/>
              <a:ext cx="2606909" cy="2286535"/>
              <a:chOff x="9265024" y="1929728"/>
              <a:chExt cx="2606909" cy="2286535"/>
            </a:xfrm>
          </p:grpSpPr>
          <p:sp>
            <p:nvSpPr>
              <p:cNvPr id="9" name="CuadroTexto 8"/>
              <p:cNvSpPr txBox="1"/>
              <p:nvPr/>
            </p:nvSpPr>
            <p:spPr>
              <a:xfrm>
                <a:off x="10786363" y="1929728"/>
                <a:ext cx="108557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8000" b="1" dirty="0" smtClean="0"/>
                  <a:t>?!</a:t>
                </a:r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9265024" y="2892824"/>
                <a:ext cx="994183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CL" sz="8000" b="1" dirty="0"/>
                  <a:t>¿¡</a:t>
                </a:r>
              </a:p>
            </p:txBody>
          </p:sp>
        </p:grp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5024" y="4341719"/>
              <a:ext cx="2606909" cy="1961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92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0977" y="485018"/>
            <a:ext cx="1091004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400" dirty="0" smtClean="0">
                <a:latin typeface="Cambria" panose="02040503050406030204" pitchFamily="18" charset="0"/>
              </a:rPr>
              <a:t>CONTEXTO </a:t>
            </a:r>
            <a:r>
              <a:rPr lang="es-CL" sz="2400" dirty="0">
                <a:latin typeface="Cambria" panose="02040503050406030204" pitchFamily="18" charset="0"/>
              </a:rPr>
              <a:t>Y </a:t>
            </a:r>
            <a:r>
              <a:rPr lang="es-CL" sz="2400" dirty="0" smtClean="0">
                <a:latin typeface="Cambria" panose="02040503050406030204" pitchFamily="18" charset="0"/>
              </a:rPr>
              <a:t>MÉTODOS</a:t>
            </a:r>
            <a:endParaRPr lang="es-CL" sz="2400" dirty="0">
              <a:latin typeface="Cambria" panose="020405030504060302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74" y="2347034"/>
            <a:ext cx="5091953" cy="4067213"/>
          </a:xfrm>
          <a:prstGeom prst="rect">
            <a:avLst/>
          </a:prstGeom>
          <a:noFill/>
        </p:spPr>
      </p:pic>
      <p:grpSp>
        <p:nvGrpSpPr>
          <p:cNvPr id="8" name="Grupo 7"/>
          <p:cNvGrpSpPr/>
          <p:nvPr/>
        </p:nvGrpSpPr>
        <p:grpSpPr>
          <a:xfrm>
            <a:off x="537602" y="1417823"/>
            <a:ext cx="5241551" cy="4825153"/>
            <a:chOff x="430026" y="1323694"/>
            <a:chExt cx="5241551" cy="4825153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977" y="1323694"/>
              <a:ext cx="4819650" cy="3457575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430026" y="4948518"/>
              <a:ext cx="52415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dirty="0" smtClean="0">
                  <a:latin typeface="Cambria" panose="02040503050406030204" pitchFamily="18" charset="0"/>
                </a:rPr>
                <a:t>EEES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dirty="0" smtClean="0">
                  <a:latin typeface="Cambria" panose="02040503050406030204" pitchFamily="18" charset="0"/>
                </a:rPr>
                <a:t>30 estudiantes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dirty="0" smtClean="0">
                  <a:latin typeface="Cambria" panose="02040503050406030204" pitchFamily="18" charset="0"/>
                </a:rPr>
                <a:t>Trabajo en talleres durante un año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L" dirty="0" smtClean="0">
                  <a:latin typeface="Cambria" panose="02040503050406030204" pitchFamily="18" charset="0"/>
                </a:rPr>
                <a:t>Desarrollo de salidas al campo </a:t>
              </a:r>
              <a:endParaRPr lang="es-CL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6398044" y="1323694"/>
            <a:ext cx="4494071" cy="646331"/>
            <a:chOff x="6398044" y="1323694"/>
            <a:chExt cx="4494071" cy="646331"/>
          </a:xfrm>
        </p:grpSpPr>
        <p:sp>
          <p:nvSpPr>
            <p:cNvPr id="4" name="Rectángulo 3"/>
            <p:cNvSpPr/>
            <p:nvPr/>
          </p:nvSpPr>
          <p:spPr>
            <a:xfrm>
              <a:off x="6398044" y="1323694"/>
              <a:ext cx="19929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dirty="0" smtClean="0">
                  <a:latin typeface="Cambria" panose="020405030504060302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INVESTIGACIÓN INTERPRETATIVA</a:t>
              </a:r>
              <a:endParaRPr lang="es-CL" dirty="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9654986" y="1323694"/>
              <a:ext cx="123712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dirty="0" smtClean="0">
                  <a:latin typeface="Cambria" panose="020405030504060302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ESTUDIO DE CASOS</a:t>
              </a:r>
              <a:endParaRPr lang="es-CL" dirty="0"/>
            </a:p>
          </p:txBody>
        </p:sp>
        <p:sp>
          <p:nvSpPr>
            <p:cNvPr id="9" name="Flecha izquierda y derecha 8"/>
            <p:cNvSpPr/>
            <p:nvPr/>
          </p:nvSpPr>
          <p:spPr>
            <a:xfrm>
              <a:off x="8646459" y="1495660"/>
              <a:ext cx="833717" cy="30239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2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56" y="484095"/>
            <a:ext cx="6187888" cy="2397218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4068515"/>
            <a:ext cx="9353550" cy="2066925"/>
          </a:xfrm>
          <a:prstGeom prst="rect">
            <a:avLst/>
          </a:prstGeom>
        </p:spPr>
      </p:pic>
      <p:sp>
        <p:nvSpPr>
          <p:cNvPr id="5" name="Llamada de flecha hacia abajo 4"/>
          <p:cNvSpPr/>
          <p:nvPr/>
        </p:nvSpPr>
        <p:spPr>
          <a:xfrm>
            <a:off x="4833257" y="798286"/>
            <a:ext cx="2496457" cy="3222171"/>
          </a:xfrm>
          <a:prstGeom prst="downArrowCallou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328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42" y="484095"/>
            <a:ext cx="6187888" cy="2397218"/>
          </a:xfrm>
          <a:prstGeom prst="rect">
            <a:avLst/>
          </a:prstGeom>
          <a:noFill/>
        </p:spPr>
      </p:pic>
      <p:grpSp>
        <p:nvGrpSpPr>
          <p:cNvPr id="10" name="Grupo 9"/>
          <p:cNvGrpSpPr/>
          <p:nvPr/>
        </p:nvGrpSpPr>
        <p:grpSpPr>
          <a:xfrm>
            <a:off x="1990775" y="798286"/>
            <a:ext cx="3439354" cy="5735775"/>
            <a:chOff x="1990775" y="798286"/>
            <a:chExt cx="3439354" cy="5735775"/>
          </a:xfrm>
        </p:grpSpPr>
        <p:sp>
          <p:nvSpPr>
            <p:cNvPr id="3" name="Llamada de flecha hacia abajo 2"/>
            <p:cNvSpPr/>
            <p:nvPr/>
          </p:nvSpPr>
          <p:spPr>
            <a:xfrm>
              <a:off x="2441743" y="798286"/>
              <a:ext cx="2496457" cy="3222171"/>
            </a:xfrm>
            <a:prstGeom prst="downArrowCallout">
              <a:avLst/>
            </a:prstGeom>
            <a:solidFill>
              <a:schemeClr val="accent1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0775" y="4206240"/>
              <a:ext cx="3439354" cy="2327821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7291331" y="880174"/>
            <a:ext cx="4348572" cy="5106631"/>
            <a:chOff x="467449" y="1271601"/>
            <a:chExt cx="4348572" cy="5106631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49" y="1271601"/>
              <a:ext cx="1932735" cy="2567068"/>
            </a:xfrm>
            <a:prstGeom prst="rect">
              <a:avLst/>
            </a:prstGeom>
          </p:spPr>
        </p:pic>
        <p:sp>
          <p:nvSpPr>
            <p:cNvPr id="7" name="Flecha doblada 6"/>
            <p:cNvSpPr/>
            <p:nvPr/>
          </p:nvSpPr>
          <p:spPr>
            <a:xfrm rot="5400000">
              <a:off x="2383924" y="2667183"/>
              <a:ext cx="1714500" cy="1230406"/>
            </a:xfrm>
            <a:prstGeom prst="ben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schemeClr val="tx1"/>
                </a:solidFill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112" y="4417214"/>
              <a:ext cx="2606909" cy="1961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699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0977" y="485018"/>
            <a:ext cx="1091004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400" dirty="0" smtClean="0">
                <a:latin typeface="Cambria" panose="02040503050406030204" pitchFamily="18" charset="0"/>
              </a:rPr>
              <a:t>RELEVANCIA </a:t>
            </a:r>
            <a:r>
              <a:rPr lang="es-CL" sz="2400" dirty="0">
                <a:latin typeface="Cambria" panose="02040503050406030204" pitchFamily="18" charset="0"/>
              </a:rPr>
              <a:t>CIENTÍFICA Y </a:t>
            </a:r>
            <a:r>
              <a:rPr lang="es-CL" sz="2400" dirty="0" smtClean="0">
                <a:latin typeface="Cambria" panose="02040503050406030204" pitchFamily="18" charset="0"/>
              </a:rPr>
              <a:t>SOCIAL</a:t>
            </a:r>
            <a:endParaRPr lang="es-CL" sz="2400" dirty="0">
              <a:latin typeface="Cambria" panose="020405030504060302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179452" y="1367540"/>
            <a:ext cx="63715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dirty="0" smtClean="0">
                <a:latin typeface="Cambria" panose="02040503050406030204" pitchFamily="18" charset="0"/>
                <a:ea typeface="Arial Unicode MS" panose="020B0604020202020204" pitchFamily="34" charset="-128"/>
              </a:rPr>
              <a:t>Desarrollo </a:t>
            </a:r>
            <a:r>
              <a:rPr lang="es-CL" dirty="0">
                <a:latin typeface="Cambria" panose="02040503050406030204" pitchFamily="18" charset="0"/>
                <a:ea typeface="Arial Unicode MS" panose="020B0604020202020204" pitchFamily="34" charset="-128"/>
              </a:rPr>
              <a:t>de modelos formativos innovadores y centrados en las necesidades de nuestra actual </a:t>
            </a:r>
            <a:r>
              <a:rPr lang="es-CL" dirty="0" smtClean="0">
                <a:latin typeface="Cambria" panose="02040503050406030204" pitchFamily="18" charset="0"/>
                <a:ea typeface="Arial Unicode MS" panose="020B0604020202020204" pitchFamily="34" charset="-128"/>
              </a:rPr>
              <a:t>sociedad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179452" y="5522047"/>
            <a:ext cx="63715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dirty="0">
                <a:latin typeface="Cambria" panose="02040503050406030204" pitchFamily="18" charset="0"/>
                <a:ea typeface="Arial Unicode MS" panose="020B0604020202020204" pitchFamily="34" charset="-128"/>
              </a:rPr>
              <a:t>Promover la construcción de sujetos que vean al medioambiente como parte de su cotidianeidad</a:t>
            </a:r>
            <a:endParaRPr lang="es-CL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179452" y="4720729"/>
            <a:ext cx="63715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dirty="0">
                <a:latin typeface="Cambria" panose="02040503050406030204" pitchFamily="18" charset="0"/>
              </a:rPr>
              <a:t>Mejora de las estrategias de enseñanza y aprendizaje de las ciencias </a:t>
            </a:r>
            <a:endParaRPr lang="es-CL" dirty="0">
              <a:latin typeface="Cambria" panose="020405030504060302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179452" y="3919411"/>
            <a:ext cx="63715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dirty="0">
                <a:latin typeface="Cambria" panose="02040503050406030204" pitchFamily="18" charset="0"/>
                <a:ea typeface="Arial Unicode MS" panose="020B0604020202020204" pitchFamily="34" charset="-128"/>
              </a:rPr>
              <a:t>Incorporar la sostenibilidad y el pensamiento complejo en las aulas del sistema educativo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179452" y="2970176"/>
            <a:ext cx="63715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dirty="0">
                <a:latin typeface="Cambria" panose="02040503050406030204" pitchFamily="18" charset="0"/>
                <a:ea typeface="Arial Unicode MS" panose="020B0604020202020204" pitchFamily="34" charset="-128"/>
              </a:rPr>
              <a:t>Explorar en las posibilidades que entregan las salidas al campo en la formación de profesores</a:t>
            </a:r>
            <a:endParaRPr lang="es-CL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179452" y="2168858"/>
            <a:ext cx="63715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dirty="0">
                <a:latin typeface="Cambria" panose="02040503050406030204" pitchFamily="18" charset="0"/>
                <a:ea typeface="Arial Unicode MS" panose="020B0604020202020204" pitchFamily="34" charset="-128"/>
              </a:rPr>
              <a:t>Nutrir el trabajo desarrollado por el grupo COMPLEX en el modelo formativo ambientalizador</a:t>
            </a:r>
            <a:endParaRPr lang="es-CL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481097" y="1366095"/>
            <a:ext cx="4348572" cy="5106631"/>
            <a:chOff x="467449" y="1271601"/>
            <a:chExt cx="4348572" cy="5106631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49" y="1271601"/>
              <a:ext cx="1932735" cy="2567068"/>
            </a:xfrm>
            <a:prstGeom prst="rect">
              <a:avLst/>
            </a:prstGeom>
          </p:spPr>
        </p:pic>
        <p:sp>
          <p:nvSpPr>
            <p:cNvPr id="15" name="Flecha doblada 14"/>
            <p:cNvSpPr/>
            <p:nvPr/>
          </p:nvSpPr>
          <p:spPr>
            <a:xfrm rot="5400000">
              <a:off x="2383924" y="2667183"/>
              <a:ext cx="1714500" cy="1230406"/>
            </a:xfrm>
            <a:prstGeom prst="ben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schemeClr val="tx1"/>
                </a:solidFill>
              </a:endParaRP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112" y="4417214"/>
              <a:ext cx="2606909" cy="1961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53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0977" y="485018"/>
            <a:ext cx="1091004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400" dirty="0" smtClean="0">
                <a:latin typeface="Cambria" panose="02040503050406030204" pitchFamily="18" charset="0"/>
              </a:rPr>
              <a:t>PLAN DE TRABAJO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719278"/>
              </p:ext>
            </p:extLst>
          </p:nvPr>
        </p:nvGraphicFramePr>
        <p:xfrm>
          <a:off x="730623" y="1452284"/>
          <a:ext cx="10730754" cy="4595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726"/>
                <a:gridCol w="559300"/>
                <a:gridCol w="565661"/>
                <a:gridCol w="1794042"/>
                <a:gridCol w="553858"/>
                <a:gridCol w="507272"/>
                <a:gridCol w="2170847"/>
                <a:gridCol w="534603"/>
                <a:gridCol w="533286"/>
                <a:gridCol w="2159159"/>
              </a:tblGrid>
              <a:tr h="451067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Período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 smtClean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 smtClean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Cambria" panose="02040503050406030204" pitchFamily="18" charset="0"/>
                        </a:rPr>
                        <a:t>Actividad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mbria" panose="02040503050406030204" pitchFamily="18" charset="0"/>
                        </a:rPr>
                        <a:t>2015-2016</a:t>
                      </a:r>
                      <a:endParaRPr lang="es-CL" sz="18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mbria" panose="02040503050406030204" pitchFamily="18" charset="0"/>
                        </a:rPr>
                        <a:t>2016 – 2017</a:t>
                      </a:r>
                      <a:endParaRPr lang="es-CL" sz="18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mbria" panose="02040503050406030204" pitchFamily="18" charset="0"/>
                        </a:rPr>
                        <a:t>2017 – 2018</a:t>
                      </a:r>
                      <a:endParaRPr lang="es-CL" sz="18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70718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1° </a:t>
                      </a:r>
                      <a:r>
                        <a:rPr lang="es-CL" sz="1400" dirty="0" smtClean="0">
                          <a:effectLst/>
                          <a:latin typeface="Cambria" panose="02040503050406030204" pitchFamily="18" charset="0"/>
                        </a:rPr>
                        <a:t>Sem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2° Sem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Productos esperados.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1° Sem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2° Sem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Productos esperados.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1° Sem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2° Sem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Productos esperados.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</a:tr>
              <a:tr h="1142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Construcción teórica de la propuesta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 rowSpan="3">
                  <a:txBody>
                    <a:bodyPr/>
                    <a:lstStyle/>
                    <a:p>
                      <a:pPr marL="342900" marR="10795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Delimitación del marco teórico </a:t>
                      </a:r>
                    </a:p>
                    <a:p>
                      <a:pPr marL="150495" marR="107950" indent="-150495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  <a:p>
                      <a:pPr marL="342900" marR="10795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Selección de metodología de investigación.</a:t>
                      </a:r>
                    </a:p>
                    <a:p>
                      <a:pPr marL="150495" marR="107950" indent="-150495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  <a:p>
                      <a:pPr marL="342900" marR="10795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Diseño del trabajo con estudiantes 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 rowSpan="3">
                  <a:txBody>
                    <a:bodyPr/>
                    <a:lstStyle/>
                    <a:p>
                      <a:pPr marL="342900" marR="10795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Definición y construcción teórico-metodológica de la propuesta  </a:t>
                      </a:r>
                    </a:p>
                    <a:p>
                      <a:pPr marL="151765" marR="107950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  <a:p>
                      <a:pPr marL="342900" marR="10795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Desarrollo de talleres, aplicación y recogida de información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  <a:p>
                      <a:pPr marL="342900" marR="10795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Publicación de avances del trabajo 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 rowSpan="3">
                  <a:txBody>
                    <a:bodyPr/>
                    <a:lstStyle/>
                    <a:p>
                      <a:pPr marL="342900" marR="10795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Análisis de la información </a:t>
                      </a:r>
                    </a:p>
                    <a:p>
                      <a:pPr marL="240665" marR="107950" indent="-180340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  <a:p>
                      <a:pPr marL="342900" marR="10795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Obtención de resultados de la propuesta 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  <a:p>
                      <a:pPr marL="342900" marR="10795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Publicación de resultados 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</a:tr>
              <a:tr h="1142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Trabajo empírico a desarrollar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142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Evaluación de la propuesta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Cambria" panose="02040503050406030204" pitchFamily="18" charset="0"/>
                        </a:rPr>
                        <a:t>X</a:t>
                      </a:r>
                      <a:endParaRPr lang="es-CL" sz="1400" dirty="0">
                        <a:effectLst/>
                        <a:latin typeface="Cambria" panose="020405030504060302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50800" marR="50800" marT="50800" marB="5080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9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631696" y="1832661"/>
            <a:ext cx="609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latin typeface="Cambria" panose="02040503050406030204" pitchFamily="18" charset="0"/>
              </a:rPr>
              <a:t>Indeterminación; la ausencia de un futuro, dado el  dinamismo de la realidad…    </a:t>
            </a:r>
            <a:endParaRPr lang="es-CL" b="1" dirty="0">
              <a:latin typeface="Cambria" panose="020405030504060302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67871" y="485018"/>
            <a:ext cx="1091004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400" dirty="0" smtClean="0">
                <a:latin typeface="Cambria" panose="02040503050406030204" pitchFamily="18" charset="0"/>
              </a:rPr>
              <a:t>PLANTEAMIENTO </a:t>
            </a:r>
            <a:r>
              <a:rPr lang="es-CL" sz="2400" dirty="0">
                <a:latin typeface="Cambria" panose="02040503050406030204" pitchFamily="18" charset="0"/>
              </a:rPr>
              <a:t>DEL </a:t>
            </a:r>
            <a:r>
              <a:rPr lang="es-CL" sz="2400" dirty="0" smtClean="0">
                <a:latin typeface="Cambria" panose="02040503050406030204" pitchFamily="18" charset="0"/>
              </a:rPr>
              <a:t>PROBLEMA</a:t>
            </a:r>
            <a:endParaRPr lang="es-CL" sz="2400" dirty="0">
              <a:latin typeface="Cambria" panose="020405030504060302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5" y="1284758"/>
            <a:ext cx="4893249" cy="326549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5" y="1541703"/>
            <a:ext cx="4886809" cy="275160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54" y="1488755"/>
            <a:ext cx="4324350" cy="28575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631696" y="34423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b="1" dirty="0">
                <a:latin typeface="Cambria" panose="02040503050406030204" pitchFamily="18" charset="0"/>
              </a:rPr>
              <a:t>Participación ciudadana; no creemos, pero sabemos que debemos participar…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631696" y="26375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b="1" dirty="0">
                <a:latin typeface="Cambria" panose="02040503050406030204" pitchFamily="18" charset="0"/>
              </a:rPr>
              <a:t>Avances tecnológicos; nos sirven, sin embargo acabamos con nuestro entorno…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64024" y="5308978"/>
            <a:ext cx="5363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latin typeface="Cambria" panose="02040503050406030204" pitchFamily="18" charset="0"/>
              </a:rPr>
              <a:t>Cómo enseñar disciplinas en este contexto…??? </a:t>
            </a:r>
            <a:endParaRPr lang="es-CL" sz="2400" b="1" dirty="0">
              <a:latin typeface="Cambria" panose="020405030504060302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631695" y="4386477"/>
            <a:ext cx="6095999" cy="1751980"/>
            <a:chOff x="5631695" y="4386477"/>
            <a:chExt cx="6095999" cy="1751980"/>
          </a:xfrm>
        </p:grpSpPr>
        <p:sp>
          <p:nvSpPr>
            <p:cNvPr id="17" name="CuadroTexto 16"/>
            <p:cNvSpPr txBox="1"/>
            <p:nvPr/>
          </p:nvSpPr>
          <p:spPr>
            <a:xfrm>
              <a:off x="6571116" y="5307460"/>
              <a:ext cx="42171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 smtClean="0">
                  <a:latin typeface="Cambria" panose="02040503050406030204" pitchFamily="18" charset="0"/>
                </a:rPr>
                <a:t>De qué forma la educación enfrenta estos desafíos…??? </a:t>
              </a:r>
              <a:endParaRPr lang="es-CL" sz="2400" b="1" dirty="0">
                <a:latin typeface="Cambria" panose="02040503050406030204" pitchFamily="18" charset="0"/>
              </a:endParaRPr>
            </a:p>
          </p:txBody>
        </p:sp>
        <p:sp>
          <p:nvSpPr>
            <p:cNvPr id="19" name="Cerrar llave 18"/>
            <p:cNvSpPr/>
            <p:nvPr/>
          </p:nvSpPr>
          <p:spPr>
            <a:xfrm rot="5400000">
              <a:off x="8448495" y="1569677"/>
              <a:ext cx="462399" cy="6095999"/>
            </a:xfrm>
            <a:prstGeom prst="rightBrace">
              <a:avLst>
                <a:gd name="adj1" fmla="val 127117"/>
                <a:gd name="adj2" fmla="val 5000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</p:spTree>
    <p:extLst>
      <p:ext uri="{BB962C8B-B14F-4D97-AF65-F5344CB8AC3E}">
        <p14:creationId xmlns:p14="http://schemas.microsoft.com/office/powerpoint/2010/main" val="335122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4784564" y="561197"/>
            <a:ext cx="6611315" cy="1692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dirty="0" smtClean="0">
                <a:latin typeface="Cambria" panose="02040503050406030204" pitchFamily="18" charset="0"/>
              </a:rPr>
              <a:t>“…la </a:t>
            </a:r>
            <a:r>
              <a:rPr lang="es-CL" dirty="0">
                <a:latin typeface="Cambria" panose="02040503050406030204" pitchFamily="18" charset="0"/>
              </a:rPr>
              <a:t>educación científica debe asumir la </a:t>
            </a:r>
            <a:r>
              <a:rPr lang="es-CL" dirty="0" smtClean="0">
                <a:latin typeface="Cambria" panose="02040503050406030204" pitchFamily="18" charset="0"/>
              </a:rPr>
              <a:t>doble misión </a:t>
            </a:r>
            <a:r>
              <a:rPr lang="es-CL" dirty="0">
                <a:latin typeface="Cambria" panose="02040503050406030204" pitchFamily="18" charset="0"/>
              </a:rPr>
              <a:t>de formar a la vez los futuros profesionales de la ciencia –los científicos– </a:t>
            </a:r>
            <a:r>
              <a:rPr lang="es-CL" dirty="0" smtClean="0">
                <a:latin typeface="Cambria" panose="02040503050406030204" pitchFamily="18" charset="0"/>
              </a:rPr>
              <a:t>y los </a:t>
            </a:r>
            <a:r>
              <a:rPr lang="es-CL" dirty="0">
                <a:latin typeface="Cambria" panose="02040503050406030204" pitchFamily="18" charset="0"/>
              </a:rPr>
              <a:t>ciudadanos no especialistas pero capaces de transigir con la ciencia para </a:t>
            </a:r>
            <a:r>
              <a:rPr lang="es-CL" dirty="0" smtClean="0">
                <a:latin typeface="Cambria" panose="02040503050406030204" pitchFamily="18" charset="0"/>
              </a:rPr>
              <a:t>la comprensión </a:t>
            </a:r>
            <a:r>
              <a:rPr lang="es-CL" dirty="0">
                <a:latin typeface="Cambria" panose="02040503050406030204" pitchFamily="18" charset="0"/>
              </a:rPr>
              <a:t>de la realidad y para la toma de decisiones y la acción</a:t>
            </a:r>
            <a:r>
              <a:rPr lang="es-CL" dirty="0" smtClean="0">
                <a:latin typeface="Cambria" panose="02040503050406030204" pitchFamily="18" charset="0"/>
              </a:rPr>
              <a:t>.”</a:t>
            </a:r>
          </a:p>
          <a:p>
            <a:pPr algn="r"/>
            <a:r>
              <a:rPr lang="es-CL" sz="1400" dirty="0" smtClean="0">
                <a:latin typeface="Cambria" panose="02040503050406030204" pitchFamily="18" charset="0"/>
              </a:rPr>
              <a:t>(Sauvé, 2013)</a:t>
            </a:r>
            <a:endParaRPr lang="es-CL" sz="1400" dirty="0">
              <a:latin typeface="Cambria" panose="020405030504060302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65134" y="992083"/>
            <a:ext cx="3507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latin typeface="Cambria" panose="02040503050406030204" pitchFamily="18" charset="0"/>
              </a:rPr>
              <a:t>Como enseñar ciencias en este contexto…??? </a:t>
            </a:r>
            <a:endParaRPr lang="es-CL" sz="2400" b="1" dirty="0">
              <a:latin typeface="Cambria" panose="02040503050406030204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43753" y="4706194"/>
            <a:ext cx="11302330" cy="1477328"/>
            <a:chOff x="443753" y="4706194"/>
            <a:chExt cx="11302330" cy="1477328"/>
          </a:xfrm>
        </p:grpSpPr>
        <p:sp>
          <p:nvSpPr>
            <p:cNvPr id="8" name="Rectángulo 7"/>
            <p:cNvSpPr/>
            <p:nvPr/>
          </p:nvSpPr>
          <p:spPr>
            <a:xfrm>
              <a:off x="5650083" y="4706194"/>
              <a:ext cx="6096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s-CL" sz="22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“Proceso </a:t>
              </a:r>
              <a:r>
                <a:rPr lang="es-CL" sz="2200" dirty="0">
                  <a:solidFill>
                    <a:srgbClr val="000000"/>
                  </a:solidFill>
                  <a:latin typeface="Cambria" panose="02040503050406030204" pitchFamily="18" charset="0"/>
                </a:rPr>
                <a:t>de aprendizaje social, que es adaptativo y requiere flexibilidad, creatividad y reflexión </a:t>
              </a:r>
              <a:r>
                <a:rPr lang="es-CL" sz="22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crítica…”</a:t>
              </a:r>
            </a:p>
            <a:p>
              <a:pPr algn="r"/>
              <a:r>
                <a:rPr lang="es-CL" sz="14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(Cebrian, G. 2014)</a:t>
              </a:r>
              <a:r>
                <a:rPr lang="es-CL" sz="2400" dirty="0" smtClean="0">
                  <a:solidFill>
                    <a:srgbClr val="000000"/>
                  </a:solidFill>
                  <a:latin typeface="Cambria" panose="02040503050406030204" pitchFamily="18" charset="0"/>
                </a:rPr>
                <a:t>  </a:t>
              </a:r>
              <a:endParaRPr lang="es-CL" sz="2400" dirty="0">
                <a:latin typeface="Cambria" panose="02040503050406030204" pitchFamily="18" charset="0"/>
              </a:endParaRPr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443753" y="4859911"/>
              <a:ext cx="5002306" cy="1169894"/>
              <a:chOff x="443753" y="268941"/>
              <a:chExt cx="5002306" cy="1169894"/>
            </a:xfrm>
          </p:grpSpPr>
          <p:sp>
            <p:nvSpPr>
              <p:cNvPr id="13" name="Llamada de flecha a la derecha 12"/>
              <p:cNvSpPr/>
              <p:nvPr/>
            </p:nvSpPr>
            <p:spPr>
              <a:xfrm>
                <a:off x="443753" y="268941"/>
                <a:ext cx="5002306" cy="1169894"/>
              </a:xfrm>
              <a:prstGeom prst="rightArrowCallout">
                <a:avLst>
                  <a:gd name="adj1" fmla="val 34925"/>
                  <a:gd name="adj2" fmla="val 33685"/>
                  <a:gd name="adj3" fmla="val 31203"/>
                  <a:gd name="adj4" fmla="val 78430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647777" y="492106"/>
                <a:ext cx="35500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4000" b="1" dirty="0" smtClean="0">
                    <a:latin typeface="Cambria" panose="02040503050406030204" pitchFamily="18" charset="0"/>
                  </a:rPr>
                  <a:t>Sostenibilidad </a:t>
                </a:r>
                <a:endParaRPr lang="es-CL" sz="4000" b="1" dirty="0">
                  <a:latin typeface="Cambria" panose="02040503050406030204" pitchFamily="18" charset="0"/>
                </a:endParaRPr>
              </a:p>
            </p:txBody>
          </p:sp>
        </p:grpSp>
      </p:grpSp>
      <p:sp>
        <p:nvSpPr>
          <p:cNvPr id="5" name="Rectángulo 4"/>
          <p:cNvSpPr/>
          <p:nvPr/>
        </p:nvSpPr>
        <p:spPr>
          <a:xfrm>
            <a:off x="2944906" y="2877631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2400" dirty="0" smtClean="0">
                <a:latin typeface="Cambria" panose="02040503050406030204" pitchFamily="18" charset="0"/>
              </a:rPr>
              <a:t>“Posiblemente el campo </a:t>
            </a:r>
            <a:r>
              <a:rPr lang="es-CL" sz="2400" dirty="0">
                <a:latin typeface="Cambria" panose="02040503050406030204" pitchFamily="18" charset="0"/>
              </a:rPr>
              <a:t>de la Educación Ambiental sea el entorno más propicio para experimentar con </a:t>
            </a:r>
            <a:r>
              <a:rPr lang="es-CL" sz="2400" dirty="0" smtClean="0">
                <a:latin typeface="Cambria" panose="02040503050406030204" pitchFamily="18" charset="0"/>
              </a:rPr>
              <a:t>estas ideas…”</a:t>
            </a:r>
          </a:p>
          <a:p>
            <a:pPr algn="r"/>
            <a:r>
              <a:rPr lang="es-CL" sz="1400" dirty="0" smtClean="0">
                <a:latin typeface="Cambria" panose="02040503050406030204" pitchFamily="18" charset="0"/>
              </a:rPr>
              <a:t>(Gutiérrez-Pérez, 2012)</a:t>
            </a:r>
            <a:endParaRPr lang="es-CL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5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845155"/>
              </p:ext>
            </p:extLst>
          </p:nvPr>
        </p:nvGraphicFramePr>
        <p:xfrm>
          <a:off x="443752" y="2040466"/>
          <a:ext cx="8780931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196"/>
                <a:gridCol w="889871"/>
                <a:gridCol w="5587864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CL" sz="2400" dirty="0" smtClean="0">
                          <a:latin typeface="Cambria" panose="02040503050406030204" pitchFamily="18" charset="0"/>
                        </a:rPr>
                        <a:t>Conferencias Mundiales por el Desarrollo Sostenible</a:t>
                      </a:r>
                      <a:endParaRPr lang="es-CL" sz="2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ambria" panose="02040503050406030204" pitchFamily="18" charset="0"/>
                        </a:rPr>
                        <a:t>Ciudad</a:t>
                      </a:r>
                      <a:r>
                        <a:rPr lang="es-CL" baseline="0" dirty="0" smtClean="0">
                          <a:latin typeface="Cambria" panose="02040503050406030204" pitchFamily="18" charset="0"/>
                        </a:rPr>
                        <a:t> (País)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ambria" panose="02040503050406030204" pitchFamily="18" charset="0"/>
                        </a:rPr>
                        <a:t>Año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ambria" panose="02040503050406030204" pitchFamily="18" charset="0"/>
                        </a:rPr>
                        <a:t>Evento 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Cambria" panose="02040503050406030204" pitchFamily="18" charset="0"/>
                        </a:rPr>
                        <a:t>Fontainnnebleau (Fr) 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ambria" panose="02040503050406030204" pitchFamily="18" charset="0"/>
                        </a:rPr>
                        <a:t>1948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latin typeface="Cambria" panose="02040503050406030204" pitchFamily="18" charset="0"/>
                        </a:rPr>
                        <a:t>Se advierte la necesidad de la educación ambiental</a:t>
                      </a:r>
                      <a:endParaRPr lang="es-CL" sz="1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Cambria" panose="02040503050406030204" pitchFamily="18" charset="0"/>
                        </a:rPr>
                        <a:t>Estocolmo (Su)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ambria" panose="02040503050406030204" pitchFamily="18" charset="0"/>
                        </a:rPr>
                        <a:t>1972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latin typeface="Cambria" panose="02040503050406030204" pitchFamily="18" charset="0"/>
                        </a:rPr>
                        <a:t>Se reconoce la educación ambiental (PIEA)</a:t>
                      </a:r>
                      <a:endParaRPr lang="es-CL" sz="1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Cambria" panose="02040503050406030204" pitchFamily="18" charset="0"/>
                        </a:rPr>
                        <a:t>Belgrado (Yu)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ambria" panose="02040503050406030204" pitchFamily="18" charset="0"/>
                        </a:rPr>
                        <a:t>1975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latin typeface="Cambria" panose="02040503050406030204" pitchFamily="18" charset="0"/>
                        </a:rPr>
                        <a:t>1° Seminario internacional de Educación Ambiental</a:t>
                      </a:r>
                      <a:endParaRPr lang="es-CL" sz="1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Cambria" panose="02040503050406030204" pitchFamily="18" charset="0"/>
                        </a:rPr>
                        <a:t>Tibilisi (Ge)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ambria" panose="02040503050406030204" pitchFamily="18" charset="0"/>
                        </a:rPr>
                        <a:t>1977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latin typeface="Cambria" panose="02040503050406030204" pitchFamily="18" charset="0"/>
                        </a:rPr>
                        <a:t>Programa Internacional</a:t>
                      </a:r>
                      <a:r>
                        <a:rPr lang="es-CL" sz="1400" baseline="0" dirty="0" smtClean="0">
                          <a:latin typeface="Cambria" panose="02040503050406030204" pitchFamily="18" charset="0"/>
                        </a:rPr>
                        <a:t> de Educación Ambiental</a:t>
                      </a:r>
                      <a:endParaRPr lang="es-CL" sz="1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Cambria" panose="02040503050406030204" pitchFamily="18" charset="0"/>
                        </a:rPr>
                        <a:t>Moscú (Ru)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ambria" panose="02040503050406030204" pitchFamily="18" charset="0"/>
                        </a:rPr>
                        <a:t>1987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latin typeface="Cambria" panose="02040503050406030204" pitchFamily="18" charset="0"/>
                        </a:rPr>
                        <a:t>Fortalece la educación ambiental hasta 2000</a:t>
                      </a:r>
                      <a:endParaRPr lang="es-CL" sz="1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Cambria" panose="02040503050406030204" pitchFamily="18" charset="0"/>
                        </a:rPr>
                        <a:t>Rio de Janeiro (Br)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ambria" panose="02040503050406030204" pitchFamily="18" charset="0"/>
                        </a:rPr>
                        <a:t>1992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latin typeface="Cambria" panose="02040503050406030204" pitchFamily="18" charset="0"/>
                        </a:rPr>
                        <a:t>Reorienta la Educación Ambiental hacia Sostenibilidad</a:t>
                      </a:r>
                      <a:endParaRPr lang="es-CL" sz="1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Cambria" panose="02040503050406030204" pitchFamily="18" charset="0"/>
                        </a:rPr>
                        <a:t>Johannesburgo (Sa)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ambria" panose="02040503050406030204" pitchFamily="18" charset="0"/>
                        </a:rPr>
                        <a:t>2002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latin typeface="Cambria" panose="02040503050406030204" pitchFamily="18" charset="0"/>
                        </a:rPr>
                        <a:t>Década de la Educación para el Desarrollo Sostenible (2005 – 2015)</a:t>
                      </a:r>
                      <a:endParaRPr lang="es-CL" sz="1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Cambria" panose="02040503050406030204" pitchFamily="18" charset="0"/>
                        </a:rPr>
                        <a:t>Rio de Janeiro (Br)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ambria" panose="02040503050406030204" pitchFamily="18" charset="0"/>
                        </a:rPr>
                        <a:t>2012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latin typeface="Cambria" panose="02040503050406030204" pitchFamily="18" charset="0"/>
                        </a:rPr>
                        <a:t>Lograr</a:t>
                      </a:r>
                      <a:r>
                        <a:rPr lang="es-CL" sz="1400" baseline="0" dirty="0" smtClean="0">
                          <a:latin typeface="Cambria" panose="02040503050406030204" pitchFamily="18" charset="0"/>
                        </a:rPr>
                        <a:t> economía ecológica y mejorar la coordinación por el DS</a:t>
                      </a:r>
                      <a:endParaRPr lang="es-CL" sz="1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Cambria" panose="02040503050406030204" pitchFamily="18" charset="0"/>
                        </a:rPr>
                        <a:t>Paris (Fr)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ambria" panose="02040503050406030204" pitchFamily="18" charset="0"/>
                        </a:rPr>
                        <a:t>2015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latin typeface="Cambria" panose="02040503050406030204" pitchFamily="18" charset="0"/>
                        </a:rPr>
                        <a:t>Reducción de la emisiones de efecto invernadero (vinculante ?!)</a:t>
                      </a:r>
                      <a:endParaRPr lang="es-CL" sz="1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90139"/>
              </p:ext>
            </p:extLst>
          </p:nvPr>
        </p:nvGraphicFramePr>
        <p:xfrm>
          <a:off x="2257715" y="2419407"/>
          <a:ext cx="9472602" cy="4083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97088"/>
                <a:gridCol w="834273"/>
                <a:gridCol w="4541241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CL" sz="2400" dirty="0" smtClean="0">
                          <a:latin typeface="Cambria" panose="02040503050406030204" pitchFamily="18" charset="0"/>
                        </a:rPr>
                        <a:t>Abordaje</a:t>
                      </a:r>
                      <a:r>
                        <a:rPr lang="es-CL" sz="24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s-CL" sz="2400" dirty="0" smtClean="0">
                          <a:latin typeface="Cambria" panose="02040503050406030204" pitchFamily="18" charset="0"/>
                        </a:rPr>
                        <a:t>Universitario en torno al Desarrollo Sostenible</a:t>
                      </a:r>
                      <a:endParaRPr lang="es-CL" sz="24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</a:tr>
              <a:tr h="308894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ambria" panose="02040503050406030204" pitchFamily="18" charset="0"/>
                        </a:rPr>
                        <a:t>Asociación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ambria" panose="02040503050406030204" pitchFamily="18" charset="0"/>
                        </a:rPr>
                        <a:t>Año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ambria" panose="02040503050406030204" pitchFamily="18" charset="0"/>
                        </a:rPr>
                        <a:t>Evento 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652112">
                <a:tc>
                  <a:txBody>
                    <a:bodyPr/>
                    <a:lstStyle/>
                    <a:p>
                      <a:r>
                        <a:rPr lang="es-CL" sz="1800" dirty="0" smtClean="0">
                          <a:latin typeface="Cambria" panose="02040503050406030204" pitchFamily="18" charset="0"/>
                        </a:rPr>
                        <a:t>Asociación de Universidades Lideres para el DS 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ambria" panose="02040503050406030204" pitchFamily="18" charset="0"/>
                        </a:rPr>
                        <a:t>1991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 smtClean="0">
                          <a:latin typeface="Cambria" panose="02040503050406030204" pitchFamily="18" charset="0"/>
                        </a:rPr>
                        <a:t>Declaración de Talloires </a:t>
                      </a:r>
                    </a:p>
                  </a:txBody>
                  <a:tcPr anchor="ctr"/>
                </a:tc>
              </a:tr>
              <a:tr h="652112">
                <a:tc>
                  <a:txBody>
                    <a:bodyPr/>
                    <a:lstStyle/>
                    <a:p>
                      <a:r>
                        <a:rPr lang="es-CL" sz="1800" dirty="0" smtClean="0">
                          <a:latin typeface="Cambria" panose="02040503050406030204" pitchFamily="18" charset="0"/>
                        </a:rPr>
                        <a:t>Red</a:t>
                      </a:r>
                      <a:r>
                        <a:rPr lang="es-CL" sz="1800" baseline="0" dirty="0" smtClean="0">
                          <a:latin typeface="Cambria" panose="02040503050406030204" pitchFamily="18" charset="0"/>
                        </a:rPr>
                        <a:t> Europea de Universidades por el DS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ambria" panose="02040503050406030204" pitchFamily="18" charset="0"/>
                        </a:rPr>
                        <a:t>1993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 smtClean="0">
                          <a:latin typeface="Cambria" panose="02040503050406030204" pitchFamily="18" charset="0"/>
                        </a:rPr>
                        <a:t>Carta Universitaria por el DS</a:t>
                      </a:r>
                      <a:endParaRPr lang="es-CL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652112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Cambria" panose="02040503050406030204" pitchFamily="18" charset="0"/>
                        </a:rPr>
                        <a:t>Conferencia</a:t>
                      </a:r>
                      <a:r>
                        <a:rPr lang="es-CL" baseline="0" dirty="0" smtClean="0">
                          <a:latin typeface="Cambria" panose="02040503050406030204" pitchFamily="18" charset="0"/>
                        </a:rPr>
                        <a:t> de Rectores de Universidades Españolas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ambria" panose="02040503050406030204" pitchFamily="18" charset="0"/>
                        </a:rPr>
                        <a:t>2002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800" dirty="0" smtClean="0">
                          <a:latin typeface="Cambria" panose="02040503050406030204" pitchFamily="18" charset="0"/>
                        </a:rPr>
                        <a:t>Grupo de trabajo para</a:t>
                      </a:r>
                      <a:r>
                        <a:rPr lang="es-CL" sz="1800" baseline="0" dirty="0" smtClean="0">
                          <a:latin typeface="Cambria" panose="02040503050406030204" pitchFamily="18" charset="0"/>
                        </a:rPr>
                        <a:t> la calidad ambiental y el DS</a:t>
                      </a:r>
                      <a:endParaRPr lang="es-CL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652112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Cambria" panose="02040503050406030204" pitchFamily="18" charset="0"/>
                        </a:rPr>
                        <a:t>Declaración</a:t>
                      </a:r>
                      <a:r>
                        <a:rPr lang="es-CL" baseline="0" dirty="0" smtClean="0">
                          <a:latin typeface="Cambria" panose="02040503050406030204" pitchFamily="18" charset="0"/>
                        </a:rPr>
                        <a:t> de Bonn 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ambria" panose="02040503050406030204" pitchFamily="18" charset="0"/>
                        </a:rPr>
                        <a:t>2009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800" dirty="0" smtClean="0">
                          <a:latin typeface="Cambria" panose="02040503050406030204" pitchFamily="18" charset="0"/>
                        </a:rPr>
                        <a:t>Incorporación</a:t>
                      </a:r>
                      <a:r>
                        <a:rPr lang="es-CL" sz="1800" baseline="0" dirty="0" smtClean="0">
                          <a:latin typeface="Cambria" panose="02040503050406030204" pitchFamily="18" charset="0"/>
                        </a:rPr>
                        <a:t> de la EDS en formación de docentes</a:t>
                      </a:r>
                      <a:endParaRPr lang="es-CL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652112">
                <a:tc>
                  <a:txBody>
                    <a:bodyPr/>
                    <a:lstStyle/>
                    <a:p>
                      <a:r>
                        <a:rPr lang="es-CL" sz="1800" u="none" strike="noStrike" kern="1200" baseline="0" dirty="0" smtClean="0">
                          <a:latin typeface="Cambria" panose="02040503050406030204" pitchFamily="18" charset="0"/>
                        </a:rPr>
                        <a:t>Grupo de Trabajo de Calidad Ambiental y Desarrollo Sostenible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Cambria" panose="02040503050406030204" pitchFamily="18" charset="0"/>
                        </a:rPr>
                        <a:t>2012 </a:t>
                      </a:r>
                      <a:r>
                        <a:rPr lang="es-CL" baseline="0" dirty="0" smtClean="0">
                          <a:latin typeface="Cambria" panose="02040503050406030204" pitchFamily="18" charset="0"/>
                        </a:rPr>
                        <a:t> </a:t>
                      </a:r>
                      <a:endParaRPr lang="es-CL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sz="1800" dirty="0" smtClean="0">
                          <a:latin typeface="Cambria" panose="02040503050406030204" pitchFamily="18" charset="0"/>
                        </a:rPr>
                        <a:t>Desarrollo de directrices para la sostenibilización </a:t>
                      </a:r>
                      <a:endParaRPr lang="es-CL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5634317" y="35602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2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“Proceso </a:t>
            </a:r>
            <a:r>
              <a:rPr lang="es-CL" sz="2200" dirty="0">
                <a:solidFill>
                  <a:srgbClr val="000000"/>
                </a:solidFill>
                <a:latin typeface="Cambria" panose="02040503050406030204" pitchFamily="18" charset="0"/>
              </a:rPr>
              <a:t>de aprendizaje social, que es adaptativo y requiere flexibilidad, creatividad y reflexión </a:t>
            </a:r>
            <a:r>
              <a:rPr lang="es-CL" sz="2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crítica…”</a:t>
            </a:r>
          </a:p>
          <a:p>
            <a:pPr algn="r"/>
            <a:r>
              <a:rPr lang="es-CL" sz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(Cebrian, G. 2014)</a:t>
            </a:r>
            <a:r>
              <a:rPr lang="es-CL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</a:t>
            </a:r>
            <a:endParaRPr lang="es-CL" sz="2400" dirty="0">
              <a:latin typeface="Cambria" panose="02040503050406030204" pitchFamily="18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443753" y="508611"/>
            <a:ext cx="5002306" cy="1169894"/>
            <a:chOff x="443753" y="268941"/>
            <a:chExt cx="5002306" cy="1169894"/>
          </a:xfrm>
        </p:grpSpPr>
        <p:sp>
          <p:nvSpPr>
            <p:cNvPr id="9" name="Llamada de flecha a la derecha 8"/>
            <p:cNvSpPr/>
            <p:nvPr/>
          </p:nvSpPr>
          <p:spPr>
            <a:xfrm>
              <a:off x="443753" y="268941"/>
              <a:ext cx="5002306" cy="1169894"/>
            </a:xfrm>
            <a:prstGeom prst="rightArrowCallout">
              <a:avLst>
                <a:gd name="adj1" fmla="val 34925"/>
                <a:gd name="adj2" fmla="val 33685"/>
                <a:gd name="adj3" fmla="val 31203"/>
                <a:gd name="adj4" fmla="val 7843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47777" y="492106"/>
              <a:ext cx="3550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4000" b="1" dirty="0" smtClean="0">
                  <a:latin typeface="Cambria" panose="02040503050406030204" pitchFamily="18" charset="0"/>
                </a:rPr>
                <a:t>Sostenibilidad </a:t>
              </a:r>
              <a:endParaRPr lang="es-CL" sz="40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0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552937" y="464948"/>
            <a:ext cx="3779904" cy="1169894"/>
            <a:chOff x="443753" y="261853"/>
            <a:chExt cx="3779904" cy="1169894"/>
          </a:xfrm>
        </p:grpSpPr>
        <p:sp>
          <p:nvSpPr>
            <p:cNvPr id="3" name="Llamada de flecha a la derecha 2"/>
            <p:cNvSpPr/>
            <p:nvPr/>
          </p:nvSpPr>
          <p:spPr>
            <a:xfrm>
              <a:off x="443753" y="261853"/>
              <a:ext cx="3779904" cy="1169894"/>
            </a:xfrm>
            <a:prstGeom prst="rightArrowCallout">
              <a:avLst>
                <a:gd name="adj1" fmla="val 34925"/>
                <a:gd name="adj2" fmla="val 33685"/>
                <a:gd name="adj3" fmla="val 31203"/>
                <a:gd name="adj4" fmla="val 7510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544975" y="489096"/>
              <a:ext cx="26324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2000" b="1" dirty="0" smtClean="0">
                  <a:latin typeface="Cambria" panose="02040503050406030204" pitchFamily="18" charset="0"/>
                </a:rPr>
                <a:t>La educación para la </a:t>
              </a:r>
              <a:r>
                <a:rPr lang="es-CL" sz="2000" b="1" dirty="0">
                  <a:latin typeface="Cambria" panose="02040503050406030204" pitchFamily="18" charset="0"/>
                </a:rPr>
                <a:t>s</a:t>
              </a:r>
              <a:r>
                <a:rPr lang="es-CL" sz="2000" b="1" dirty="0" smtClean="0">
                  <a:latin typeface="Cambria" panose="02040503050406030204" pitchFamily="18" charset="0"/>
                </a:rPr>
                <a:t>ostenibilidad </a:t>
              </a:r>
              <a:endParaRPr lang="es-CL" sz="20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4502303" y="311231"/>
            <a:ext cx="6720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Cambria" panose="02040503050406030204" pitchFamily="18" charset="0"/>
              </a:rPr>
              <a:t>“…una </a:t>
            </a:r>
            <a:r>
              <a:rPr lang="es-CL" dirty="0">
                <a:latin typeface="Cambria" panose="02040503050406030204" pitchFamily="18" charset="0"/>
              </a:rPr>
              <a:t>educación para una </a:t>
            </a:r>
            <a:r>
              <a:rPr lang="es-CL" dirty="0" smtClean="0">
                <a:latin typeface="Cambria" panose="02040503050406030204" pitchFamily="18" charset="0"/>
              </a:rPr>
              <a:t>transformación social </a:t>
            </a:r>
            <a:r>
              <a:rPr lang="es-CL" dirty="0">
                <a:latin typeface="Cambria" panose="02040503050406030204" pitchFamily="18" charset="0"/>
              </a:rPr>
              <a:t>sostenible, que estimula la reflexión crítica y la clarificación de valores, promueve </a:t>
            </a:r>
            <a:r>
              <a:rPr lang="es-CL" dirty="0" smtClean="0">
                <a:latin typeface="Cambria" panose="02040503050406030204" pitchFamily="18" charset="0"/>
              </a:rPr>
              <a:t>el pensamiento </a:t>
            </a:r>
            <a:r>
              <a:rPr lang="es-CL" dirty="0">
                <a:latin typeface="Cambria" panose="02040503050406030204" pitchFamily="18" charset="0"/>
              </a:rPr>
              <a:t>sistémico y es innovadora y constructiva, culturalmente apropiada y orientada hacia </a:t>
            </a:r>
            <a:r>
              <a:rPr lang="es-CL" dirty="0" smtClean="0">
                <a:latin typeface="Cambria" panose="02040503050406030204" pitchFamily="18" charset="0"/>
              </a:rPr>
              <a:t>la acción.”</a:t>
            </a:r>
          </a:p>
          <a:p>
            <a:pPr algn="r"/>
            <a:r>
              <a:rPr lang="es-CL" sz="1600" dirty="0" smtClean="0">
                <a:latin typeface="Cambria" panose="02040503050406030204" pitchFamily="18" charset="0"/>
              </a:rPr>
              <a:t>(Cebrián, 2014) </a:t>
            </a:r>
            <a:endParaRPr lang="es-CL" sz="1600" dirty="0">
              <a:latin typeface="Cambria" panose="02040503050406030204" pitchFamily="18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4572000" y="1651684"/>
            <a:ext cx="6720115" cy="1454423"/>
            <a:chOff x="4572000" y="1446964"/>
            <a:chExt cx="6720115" cy="1454423"/>
          </a:xfrm>
        </p:grpSpPr>
        <p:sp>
          <p:nvSpPr>
            <p:cNvPr id="7" name="Cerrar llave 6"/>
            <p:cNvSpPr/>
            <p:nvPr/>
          </p:nvSpPr>
          <p:spPr>
            <a:xfrm rot="5400000">
              <a:off x="7695155" y="-1676191"/>
              <a:ext cx="473805" cy="6720115"/>
            </a:xfrm>
            <a:prstGeom prst="rightBrace">
              <a:avLst>
                <a:gd name="adj1" fmla="val 4491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6291942" y="2131946"/>
              <a:ext cx="3280229" cy="769441"/>
            </a:xfrm>
            <a:custGeom>
              <a:avLst/>
              <a:gdLst>
                <a:gd name="connsiteX0" fmla="*/ 0 w 3280229"/>
                <a:gd name="connsiteY0" fmla="*/ 0 h 769441"/>
                <a:gd name="connsiteX1" fmla="*/ 3280229 w 3280229"/>
                <a:gd name="connsiteY1" fmla="*/ 0 h 769441"/>
                <a:gd name="connsiteX2" fmla="*/ 3280229 w 3280229"/>
                <a:gd name="connsiteY2" fmla="*/ 769441 h 769441"/>
                <a:gd name="connsiteX3" fmla="*/ 0 w 3280229"/>
                <a:gd name="connsiteY3" fmla="*/ 769441 h 769441"/>
                <a:gd name="connsiteX4" fmla="*/ 0 w 3280229"/>
                <a:gd name="connsiteY4" fmla="*/ 0 h 769441"/>
                <a:gd name="connsiteX0" fmla="*/ 0 w 3280229"/>
                <a:gd name="connsiteY0" fmla="*/ 0 h 770911"/>
                <a:gd name="connsiteX1" fmla="*/ 3280229 w 3280229"/>
                <a:gd name="connsiteY1" fmla="*/ 0 h 770911"/>
                <a:gd name="connsiteX2" fmla="*/ 3280229 w 3280229"/>
                <a:gd name="connsiteY2" fmla="*/ 769441 h 770911"/>
                <a:gd name="connsiteX3" fmla="*/ 878115 w 3280229"/>
                <a:gd name="connsiteY3" fmla="*/ 770911 h 770911"/>
                <a:gd name="connsiteX4" fmla="*/ 0 w 3280229"/>
                <a:gd name="connsiteY4" fmla="*/ 769441 h 770911"/>
                <a:gd name="connsiteX5" fmla="*/ 0 w 3280229"/>
                <a:gd name="connsiteY5" fmla="*/ 0 h 77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0229" h="770911">
                  <a:moveTo>
                    <a:pt x="0" y="0"/>
                  </a:moveTo>
                  <a:lnTo>
                    <a:pt x="3280229" y="0"/>
                  </a:lnTo>
                  <a:lnTo>
                    <a:pt x="3280229" y="769441"/>
                  </a:lnTo>
                  <a:lnTo>
                    <a:pt x="878115" y="770911"/>
                  </a:lnTo>
                  <a:lnTo>
                    <a:pt x="0" y="7694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L" sz="4400" dirty="0" smtClean="0">
                  <a:latin typeface="Cambria" panose="02040503050406030204" pitchFamily="18" charset="0"/>
                </a:rPr>
                <a:t>DESAFÍOS…</a:t>
              </a:r>
              <a:r>
                <a:rPr lang="es-CL" dirty="0" smtClean="0"/>
                <a:t> </a:t>
              </a:r>
              <a:endParaRPr lang="es-CL" dirty="0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4339772" y="3106108"/>
            <a:ext cx="2830285" cy="1307881"/>
            <a:chOff x="4339772" y="2770759"/>
            <a:chExt cx="2830285" cy="1307881"/>
          </a:xfrm>
        </p:grpSpPr>
        <p:sp>
          <p:nvSpPr>
            <p:cNvPr id="10" name="Rectángulo 9"/>
            <p:cNvSpPr/>
            <p:nvPr/>
          </p:nvSpPr>
          <p:spPr>
            <a:xfrm>
              <a:off x="4339772" y="3432309"/>
              <a:ext cx="22382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Cambria" panose="020405030504060302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Incipiente definición de </a:t>
              </a:r>
              <a:r>
                <a:rPr lang="es-CL" dirty="0" smtClean="0">
                  <a:latin typeface="Cambria" panose="020405030504060302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competencias</a:t>
              </a:r>
              <a:endParaRPr lang="es-CL" dirty="0"/>
            </a:p>
          </p:txBody>
        </p:sp>
        <p:cxnSp>
          <p:nvCxnSpPr>
            <p:cNvPr id="17" name="Conector angular 16"/>
            <p:cNvCxnSpPr>
              <a:stCxn id="10" idx="0"/>
              <a:endCxn id="8" idx="3"/>
            </p:cNvCxnSpPr>
            <p:nvPr/>
          </p:nvCxnSpPr>
          <p:spPr>
            <a:xfrm rot="5400000" flipH="1" flipV="1">
              <a:off x="5983713" y="2245966"/>
              <a:ext cx="661551" cy="1711137"/>
            </a:xfrm>
            <a:prstGeom prst="bentConnector4">
              <a:avLst>
                <a:gd name="adj1" fmla="val 50000"/>
                <a:gd name="adj2" fmla="val 100599"/>
              </a:avLst>
            </a:prstGeom>
            <a:ln w="412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o 32"/>
          <p:cNvGrpSpPr/>
          <p:nvPr/>
        </p:nvGrpSpPr>
        <p:grpSpPr>
          <a:xfrm>
            <a:off x="7017455" y="3114858"/>
            <a:ext cx="2554716" cy="1346528"/>
            <a:chOff x="7017455" y="3055277"/>
            <a:chExt cx="2554716" cy="1346528"/>
          </a:xfrm>
        </p:grpSpPr>
        <p:sp>
          <p:nvSpPr>
            <p:cNvPr id="11" name="Rectángulo 10"/>
            <p:cNvSpPr/>
            <p:nvPr/>
          </p:nvSpPr>
          <p:spPr>
            <a:xfrm>
              <a:off x="7017455" y="3755474"/>
              <a:ext cx="25547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Cambria" panose="020405030504060302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Carencia de un enfoque institucional global </a:t>
              </a:r>
            </a:p>
          </p:txBody>
        </p:sp>
        <p:cxnSp>
          <p:nvCxnSpPr>
            <p:cNvPr id="32" name="Conector angular 31"/>
            <p:cNvCxnSpPr>
              <a:stCxn id="11" idx="0"/>
            </p:cNvCxnSpPr>
            <p:nvPr/>
          </p:nvCxnSpPr>
          <p:spPr>
            <a:xfrm rot="5400000" flipH="1" flipV="1">
              <a:off x="8057250" y="3292839"/>
              <a:ext cx="700198" cy="225073"/>
            </a:xfrm>
            <a:prstGeom prst="bentConnector3">
              <a:avLst/>
            </a:prstGeom>
            <a:ln w="412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/>
          <p:cNvGrpSpPr/>
          <p:nvPr/>
        </p:nvGrpSpPr>
        <p:grpSpPr>
          <a:xfrm>
            <a:off x="9572171" y="2707260"/>
            <a:ext cx="2380569" cy="1185620"/>
            <a:chOff x="9572171" y="2515987"/>
            <a:chExt cx="2380569" cy="1185620"/>
          </a:xfrm>
        </p:grpSpPr>
        <p:sp>
          <p:nvSpPr>
            <p:cNvPr id="12" name="Rectángulo 11"/>
            <p:cNvSpPr/>
            <p:nvPr/>
          </p:nvSpPr>
          <p:spPr>
            <a:xfrm>
              <a:off x="9572171" y="3055276"/>
              <a:ext cx="23805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Cambria" panose="020405030504060302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Precaria base cultural </a:t>
              </a:r>
              <a:r>
                <a:rPr lang="es-CL" dirty="0" smtClean="0">
                  <a:latin typeface="Cambria" panose="020405030504060302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en la </a:t>
              </a:r>
              <a:r>
                <a:rPr lang="es-CL" dirty="0">
                  <a:latin typeface="Cambria" panose="020405030504060302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población </a:t>
              </a:r>
            </a:p>
          </p:txBody>
        </p:sp>
        <p:cxnSp>
          <p:nvCxnSpPr>
            <p:cNvPr id="35" name="Conector angular 34"/>
            <p:cNvCxnSpPr>
              <a:stCxn id="12" idx="0"/>
            </p:cNvCxnSpPr>
            <p:nvPr/>
          </p:nvCxnSpPr>
          <p:spPr>
            <a:xfrm rot="16200000" flipV="1">
              <a:off x="9897670" y="2190489"/>
              <a:ext cx="539289" cy="1190285"/>
            </a:xfrm>
            <a:prstGeom prst="bentConnector2">
              <a:avLst/>
            </a:prstGeom>
            <a:ln w="412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19"/>
          <p:cNvGrpSpPr/>
          <p:nvPr/>
        </p:nvGrpSpPr>
        <p:grpSpPr>
          <a:xfrm>
            <a:off x="1168398" y="2496322"/>
            <a:ext cx="5123544" cy="923330"/>
            <a:chOff x="1168398" y="2496322"/>
            <a:chExt cx="5123544" cy="923330"/>
          </a:xfrm>
        </p:grpSpPr>
        <p:sp>
          <p:nvSpPr>
            <p:cNvPr id="9" name="Rectángulo 8"/>
            <p:cNvSpPr/>
            <p:nvPr/>
          </p:nvSpPr>
          <p:spPr>
            <a:xfrm>
              <a:off x="1168398" y="2496322"/>
              <a:ext cx="317137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Cambria" panose="020405030504060302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E</a:t>
              </a:r>
              <a:r>
                <a:rPr lang="es-CL" dirty="0" smtClean="0">
                  <a:latin typeface="Cambria" panose="020405030504060302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scasa </a:t>
              </a:r>
              <a:r>
                <a:rPr lang="es-CL" dirty="0">
                  <a:latin typeface="Cambria" panose="020405030504060302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urgencia </a:t>
              </a:r>
              <a:r>
                <a:rPr lang="es-CL" dirty="0" smtClean="0">
                  <a:latin typeface="Cambria" panose="020405030504060302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por incorporar la </a:t>
              </a:r>
              <a:r>
                <a:rPr lang="es-CL" dirty="0">
                  <a:latin typeface="Cambria" panose="020405030504060302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sostenibilidad en la formación de profesores </a:t>
              </a:r>
              <a:endParaRPr lang="es-CL" dirty="0" smtClean="0">
                <a:latin typeface="Cambria" panose="020405030504060302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6" name="Conector angular 15"/>
            <p:cNvCxnSpPr>
              <a:stCxn id="9" idx="3"/>
            </p:cNvCxnSpPr>
            <p:nvPr/>
          </p:nvCxnSpPr>
          <p:spPr>
            <a:xfrm flipV="1">
              <a:off x="4339772" y="2722121"/>
              <a:ext cx="1952170" cy="235866"/>
            </a:xfrm>
            <a:prstGeom prst="bentConnector3">
              <a:avLst/>
            </a:prstGeom>
            <a:ln w="412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ángulo 21"/>
          <p:cNvSpPr/>
          <p:nvPr/>
        </p:nvSpPr>
        <p:spPr>
          <a:xfrm>
            <a:off x="552937" y="5055515"/>
            <a:ext cx="10848362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b="1" dirty="0" smtClean="0">
                <a:latin typeface="Cambria" panose="020405030504060302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Incorporar la </a:t>
            </a:r>
            <a:r>
              <a:rPr lang="es-CL" b="1" dirty="0">
                <a:latin typeface="Cambria" panose="020405030504060302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sostenibilidad en la tarea docente, mediante el empleo de un modelo formativo que </a:t>
            </a:r>
            <a:r>
              <a:rPr lang="es-CL" b="1" dirty="0" smtClean="0">
                <a:latin typeface="Cambria" panose="020405030504060302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la considere, buscando una mejora en la </a:t>
            </a:r>
            <a:r>
              <a:rPr lang="es-CL" b="1" dirty="0">
                <a:latin typeface="Cambria" panose="020405030504060302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calidad de la enseñanza de las ciencias, así como </a:t>
            </a:r>
            <a:r>
              <a:rPr lang="es-CL" b="1" dirty="0" smtClean="0">
                <a:latin typeface="Cambria" panose="020405030504060302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la promoción de un </a:t>
            </a:r>
            <a:r>
              <a:rPr lang="es-CL" b="1" dirty="0">
                <a:latin typeface="Cambria" panose="020405030504060302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mayor contacto con el entorno, </a:t>
            </a:r>
            <a:r>
              <a:rPr lang="es-CL" b="1" dirty="0" smtClean="0">
                <a:latin typeface="Cambria" panose="020405030504060302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contribuyendo de esta forma a la </a:t>
            </a:r>
            <a:r>
              <a:rPr lang="es-CL" b="1" dirty="0">
                <a:latin typeface="Cambria" panose="020405030504060302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generación de docentes empoderados en el rol que el siglo XXI nos presenta.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11341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74579" y="752456"/>
            <a:ext cx="6043079" cy="2031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b="1" dirty="0" smtClean="0">
                <a:latin typeface="Cambria" panose="020405030504060302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Incorporar la </a:t>
            </a:r>
            <a:r>
              <a:rPr lang="es-CL" b="1" dirty="0">
                <a:latin typeface="Cambria" panose="020405030504060302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sostenibilidad en la tarea docente, mediante el empleo de un modelo formativo que </a:t>
            </a:r>
            <a:r>
              <a:rPr lang="es-CL" b="1" dirty="0" smtClean="0">
                <a:latin typeface="Cambria" panose="020405030504060302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la considere, buscando una mejora en la </a:t>
            </a:r>
            <a:r>
              <a:rPr lang="es-CL" b="1" dirty="0">
                <a:latin typeface="Cambria" panose="020405030504060302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calidad de la enseñanza de las ciencias, así como </a:t>
            </a:r>
            <a:r>
              <a:rPr lang="es-CL" b="1" dirty="0" smtClean="0">
                <a:latin typeface="Cambria" panose="020405030504060302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la promoción de un </a:t>
            </a:r>
            <a:r>
              <a:rPr lang="es-CL" b="1" dirty="0">
                <a:latin typeface="Cambria" panose="020405030504060302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mayor contacto con el entorno, </a:t>
            </a:r>
            <a:r>
              <a:rPr lang="es-CL" b="1" dirty="0" smtClean="0">
                <a:latin typeface="Cambria" panose="020405030504060302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contribuyendo de esta forma a la </a:t>
            </a:r>
            <a:r>
              <a:rPr lang="es-CL" b="1" dirty="0">
                <a:latin typeface="Cambria" panose="020405030504060302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generación de docentes empoderados en el rol que el siglo XXI nos presenta.</a:t>
            </a:r>
            <a:endParaRPr lang="es-CL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7557247" y="1102659"/>
            <a:ext cx="3025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Cambria" panose="02040503050406030204" pitchFamily="18" charset="0"/>
              </a:rPr>
              <a:t>Sostenibilidad en la tarea docente…???</a:t>
            </a:r>
            <a:endParaRPr lang="es-CL" sz="2400" b="1" dirty="0"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485093" y="2488605"/>
            <a:ext cx="2810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Cambria" panose="02040503050406030204" pitchFamily="18" charset="0"/>
              </a:rPr>
              <a:t>Modelo Formativo Sostenible…??? </a:t>
            </a:r>
            <a:endParaRPr lang="es-CL" sz="2400" b="1" dirty="0">
              <a:latin typeface="Cambria" panose="020405030504060302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669742" y="3816903"/>
            <a:ext cx="3644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Cambria" panose="02040503050406030204" pitchFamily="18" charset="0"/>
              </a:rPr>
              <a:t>Mejora en la enseñanza de las ciencias…??? </a:t>
            </a:r>
            <a:endParaRPr lang="es-CL" sz="2400" b="1" dirty="0">
              <a:latin typeface="Cambria" panose="020405030504060302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74579" y="3625902"/>
            <a:ext cx="412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Cambria" panose="02040503050406030204" pitchFamily="18" charset="0"/>
              </a:rPr>
              <a:t>Promover un mayor contacto con el entorno…???</a:t>
            </a:r>
            <a:endParaRPr lang="es-CL" sz="2400" b="1" dirty="0">
              <a:latin typeface="Cambria" panose="020405030504060302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63471" y="4954200"/>
            <a:ext cx="356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Cambria" panose="02040503050406030204" pitchFamily="18" charset="0"/>
              </a:rPr>
              <a:t>Docentes empoderados ante el siglo XXI…???</a:t>
            </a:r>
            <a:endParaRPr lang="es-CL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20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0977" y="485018"/>
            <a:ext cx="1091004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400" dirty="0" smtClean="0">
                <a:latin typeface="Cambria" panose="02040503050406030204" pitchFamily="18" charset="0"/>
              </a:rPr>
              <a:t>MARCO </a:t>
            </a:r>
            <a:r>
              <a:rPr lang="es-CL" sz="2400" dirty="0">
                <a:latin typeface="Cambria" panose="02040503050406030204" pitchFamily="18" charset="0"/>
              </a:rPr>
              <a:t>TEÓRICO DE </a:t>
            </a:r>
            <a:r>
              <a:rPr lang="es-CL" sz="2400" dirty="0" smtClean="0">
                <a:latin typeface="Cambria" panose="02040503050406030204" pitchFamily="18" charset="0"/>
              </a:rPr>
              <a:t>REFERENCIA</a:t>
            </a:r>
            <a:endParaRPr lang="es-CL" sz="2400" dirty="0">
              <a:latin typeface="Cambria" panose="02040503050406030204" pitchFamily="18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786125" y="4663202"/>
            <a:ext cx="10706846" cy="2031325"/>
            <a:chOff x="786125" y="4663202"/>
            <a:chExt cx="10706846" cy="2031325"/>
          </a:xfrm>
        </p:grpSpPr>
        <p:grpSp>
          <p:nvGrpSpPr>
            <p:cNvPr id="4" name="Grupo 3"/>
            <p:cNvGrpSpPr/>
            <p:nvPr/>
          </p:nvGrpSpPr>
          <p:grpSpPr>
            <a:xfrm>
              <a:off x="786125" y="5093917"/>
              <a:ext cx="3779904" cy="1169894"/>
              <a:chOff x="443753" y="400352"/>
              <a:chExt cx="3779904" cy="1169894"/>
            </a:xfrm>
          </p:grpSpPr>
          <p:sp>
            <p:nvSpPr>
              <p:cNvPr id="5" name="Llamada de flecha a la derecha 4"/>
              <p:cNvSpPr/>
              <p:nvPr/>
            </p:nvSpPr>
            <p:spPr>
              <a:xfrm>
                <a:off x="443753" y="400352"/>
                <a:ext cx="3779904" cy="1169894"/>
              </a:xfrm>
              <a:prstGeom prst="rightArrowCallout">
                <a:avLst>
                  <a:gd name="adj1" fmla="val 34925"/>
                  <a:gd name="adj2" fmla="val 33685"/>
                  <a:gd name="adj3" fmla="val 31203"/>
                  <a:gd name="adj4" fmla="val 75108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6" name="CuadroTexto 5"/>
              <p:cNvSpPr txBox="1"/>
              <p:nvPr/>
            </p:nvSpPr>
            <p:spPr>
              <a:xfrm>
                <a:off x="588469" y="569801"/>
                <a:ext cx="25901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2400" b="1" dirty="0" smtClean="0">
                    <a:latin typeface="Cambria" panose="02040503050406030204" pitchFamily="18" charset="0"/>
                  </a:rPr>
                  <a:t>Educación para la Sostenibilidad </a:t>
                </a:r>
                <a:endParaRPr lang="es-CL" sz="2400" b="1" dirty="0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7" name="Rectángulo 6"/>
            <p:cNvSpPr/>
            <p:nvPr/>
          </p:nvSpPr>
          <p:spPr>
            <a:xfrm>
              <a:off x="4847096" y="4663202"/>
              <a:ext cx="6645875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s-CL" dirty="0" smtClean="0">
                  <a:latin typeface="Cambria" panose="02040503050406030204" pitchFamily="18" charset="0"/>
                  <a:ea typeface="Arial Unicode MS" panose="020B0604020202020204" pitchFamily="34" charset="-128"/>
                </a:rPr>
                <a:t>Busca </a:t>
              </a:r>
              <a:r>
                <a:rPr lang="es-CL" dirty="0">
                  <a:latin typeface="Cambria" panose="02040503050406030204" pitchFamily="18" charset="0"/>
                  <a:ea typeface="Arial Unicode MS" panose="020B0604020202020204" pitchFamily="34" charset="-128"/>
                </a:rPr>
                <a:t>un papel transformador de la educación, donde las personas desarrollan nuevas maneras de ver, pensar, aprender y trabajar, y no sólo son capaces de explorar las relaciones entre sus vidas, el medio ambiente, los sistemas sociales y las instituciones, sino también de convertirse en participantes activos y tomadores de decisiones en los procesos de cambio</a:t>
              </a:r>
              <a:r>
                <a:rPr lang="es-CL" dirty="0" smtClean="0">
                  <a:latin typeface="Cambria" panose="02040503050406030204" pitchFamily="18" charset="0"/>
                  <a:ea typeface="Arial Unicode MS" panose="020B0604020202020204" pitchFamily="34" charset="-128"/>
                </a:rPr>
                <a:t>”. </a:t>
              </a:r>
            </a:p>
            <a:p>
              <a:pPr algn="r">
                <a:spcAft>
                  <a:spcPts val="0"/>
                </a:spcAft>
              </a:pPr>
              <a:r>
                <a:rPr lang="es-CL" sz="1400" b="1" dirty="0" smtClean="0">
                  <a:latin typeface="Cambria" panose="02040503050406030204" pitchFamily="18" charset="0"/>
                  <a:ea typeface="Arial Unicode MS" panose="020B0604020202020204" pitchFamily="34" charset="-128"/>
                </a:rPr>
                <a:t>(</a:t>
              </a:r>
              <a:r>
                <a:rPr lang="es-CL" sz="1400" b="1" dirty="0">
                  <a:latin typeface="Cambria" panose="02040503050406030204" pitchFamily="18" charset="0"/>
                  <a:ea typeface="Arial Unicode MS" panose="020B0604020202020204" pitchFamily="34" charset="-128"/>
                </a:rPr>
                <a:t>Canelo, 2015</a:t>
              </a:r>
              <a:r>
                <a:rPr lang="es-CL" sz="1400" b="1" dirty="0" smtClean="0">
                  <a:latin typeface="Cambria" panose="02040503050406030204" pitchFamily="18" charset="0"/>
                  <a:ea typeface="Arial Unicode MS" panose="020B0604020202020204" pitchFamily="34" charset="-128"/>
                </a:rPr>
                <a:t>)</a:t>
              </a:r>
              <a:r>
                <a:rPr lang="es-CL" dirty="0" smtClean="0">
                  <a:latin typeface="Cambria" panose="02040503050406030204" pitchFamily="18" charset="0"/>
                  <a:ea typeface="Arial Unicode MS" panose="020B0604020202020204" pitchFamily="34" charset="-128"/>
                </a:rPr>
                <a:t> </a:t>
              </a:r>
              <a:endParaRPr lang="es-CL" sz="2000" dirty="0">
                <a:latin typeface="Times New Roman" panose="02020603050405020304" pitchFamily="18" charset="0"/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786125" y="2462469"/>
            <a:ext cx="10706845" cy="2031325"/>
            <a:chOff x="786125" y="2543151"/>
            <a:chExt cx="10706845" cy="2031325"/>
          </a:xfrm>
        </p:grpSpPr>
        <p:sp>
          <p:nvSpPr>
            <p:cNvPr id="2" name="Rectángulo 1"/>
            <p:cNvSpPr/>
            <p:nvPr/>
          </p:nvSpPr>
          <p:spPr>
            <a:xfrm>
              <a:off x="4847095" y="2543151"/>
              <a:ext cx="6645875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s-C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Arial Unicode MS" panose="020B0604020202020204" pitchFamily="34" charset="-128"/>
                </a:rPr>
                <a:t>P</a:t>
              </a:r>
              <a:r>
                <a:rPr lang="es-C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Arial Unicode MS" panose="020B0604020202020204" pitchFamily="34" charset="-128"/>
                </a:rPr>
                <a:t>roceso</a:t>
              </a:r>
              <a:r>
                <a:rPr lang="es-CL" dirty="0" smtClean="0">
                  <a:latin typeface="Cambria" panose="02040503050406030204" pitchFamily="18" charset="0"/>
                  <a:ea typeface="Arial Unicode MS" panose="020B0604020202020204" pitchFamily="34" charset="-128"/>
                </a:rPr>
                <a:t> </a:t>
              </a:r>
              <a:r>
                <a:rPr lang="es-CL" dirty="0">
                  <a:latin typeface="Cambria" panose="02040503050406030204" pitchFamily="18" charset="0"/>
                  <a:ea typeface="Arial Unicode MS" panose="020B0604020202020204" pitchFamily="34" charset="-128"/>
                </a:rPr>
                <a:t>que nos orienta sobre los cambios que hemos de practicar en nuestros valores, formas de gestión, criterios económicos, ecológicos y sociales, para mitigar la situación de cambio global en que nos encontramos y adoptar un recorrido más acorde con las posibilidades que entrega la naturaleza que nos </a:t>
              </a:r>
              <a:r>
                <a:rPr lang="es-CL" dirty="0" smtClean="0">
                  <a:latin typeface="Cambria" panose="02040503050406030204" pitchFamily="18" charset="0"/>
                  <a:ea typeface="Arial Unicode MS" panose="020B0604020202020204" pitchFamily="34" charset="-128"/>
                </a:rPr>
                <a:t>acoge. </a:t>
              </a:r>
            </a:p>
            <a:p>
              <a:pPr algn="r">
                <a:spcAft>
                  <a:spcPts val="0"/>
                </a:spcAft>
              </a:pPr>
              <a:r>
                <a:rPr lang="es-CL" sz="1400" b="1" dirty="0" smtClean="0">
                  <a:latin typeface="Cambria" panose="02040503050406030204" pitchFamily="18" charset="0"/>
                  <a:ea typeface="Arial Unicode MS" panose="020B0604020202020204" pitchFamily="34" charset="-128"/>
                </a:rPr>
                <a:t>(</a:t>
              </a:r>
              <a:r>
                <a:rPr lang="es-CL" sz="1400" b="1" dirty="0">
                  <a:latin typeface="Cambria" panose="02040503050406030204" pitchFamily="18" charset="0"/>
                  <a:ea typeface="Arial Unicode MS" panose="020B0604020202020204" pitchFamily="34" charset="-128"/>
                </a:rPr>
                <a:t>Novo, 2009</a:t>
              </a:r>
              <a:r>
                <a:rPr lang="es-CL" sz="1400" b="1" dirty="0" smtClean="0">
                  <a:latin typeface="Cambria" panose="02040503050406030204" pitchFamily="18" charset="0"/>
                  <a:ea typeface="Arial Unicode MS" panose="020B0604020202020204" pitchFamily="34" charset="-128"/>
                </a:rPr>
                <a:t>)</a:t>
              </a:r>
              <a:r>
                <a:rPr lang="es-CL" dirty="0" smtClean="0">
                  <a:latin typeface="Cambria" panose="02040503050406030204" pitchFamily="18" charset="0"/>
                  <a:ea typeface="Arial Unicode MS" panose="020B0604020202020204" pitchFamily="34" charset="-128"/>
                </a:rPr>
                <a:t> </a:t>
              </a:r>
              <a:endParaRPr lang="es-CL" dirty="0">
                <a:latin typeface="Cambria" panose="02040503050406030204" pitchFamily="18" charset="0"/>
                <a:ea typeface="Arial Unicode MS" panose="020B0604020202020204" pitchFamily="34" charset="-128"/>
              </a:endParaRPr>
            </a:p>
          </p:txBody>
        </p:sp>
        <p:grpSp>
          <p:nvGrpSpPr>
            <p:cNvPr id="14" name="Grupo 13"/>
            <p:cNvGrpSpPr/>
            <p:nvPr/>
          </p:nvGrpSpPr>
          <p:grpSpPr>
            <a:xfrm>
              <a:off x="786125" y="3074025"/>
              <a:ext cx="3779904" cy="969577"/>
              <a:chOff x="1047377" y="3276465"/>
              <a:chExt cx="3779904" cy="969577"/>
            </a:xfrm>
          </p:grpSpPr>
          <p:sp>
            <p:nvSpPr>
              <p:cNvPr id="13" name="Llamada de flecha a la derecha 12"/>
              <p:cNvSpPr/>
              <p:nvPr/>
            </p:nvSpPr>
            <p:spPr>
              <a:xfrm>
                <a:off x="1047377" y="3276465"/>
                <a:ext cx="3779904" cy="969577"/>
              </a:xfrm>
              <a:prstGeom prst="rightArrowCallout">
                <a:avLst>
                  <a:gd name="adj1" fmla="val 36976"/>
                  <a:gd name="adj2" fmla="val 36976"/>
                  <a:gd name="adj3" fmla="val 33982"/>
                  <a:gd name="adj4" fmla="val 74916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8" name="Rectángulo 7"/>
              <p:cNvSpPr/>
              <p:nvPr/>
            </p:nvSpPr>
            <p:spPr>
              <a:xfrm>
                <a:off x="1621661" y="3345755"/>
                <a:ext cx="17310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L" sz="2400" b="1" dirty="0" smtClean="0">
                    <a:latin typeface="Cambria" panose="02040503050406030204" pitchFamily="18" charset="0"/>
                    <a:ea typeface="Arial Unicode MS" panose="020B0604020202020204" pitchFamily="34" charset="-128"/>
                  </a:rPr>
                  <a:t>Desarrollo Sostenible </a:t>
                </a:r>
                <a:endParaRPr lang="es-CL" sz="2400" b="1" dirty="0"/>
              </a:p>
            </p:txBody>
          </p:sp>
        </p:grpSp>
      </p:grpSp>
      <p:grpSp>
        <p:nvGrpSpPr>
          <p:cNvPr id="15" name="Grupo 14"/>
          <p:cNvGrpSpPr/>
          <p:nvPr/>
        </p:nvGrpSpPr>
        <p:grpSpPr>
          <a:xfrm>
            <a:off x="786125" y="1335544"/>
            <a:ext cx="10706844" cy="861774"/>
            <a:chOff x="786125" y="1483461"/>
            <a:chExt cx="10706844" cy="861774"/>
          </a:xfrm>
        </p:grpSpPr>
        <p:sp>
          <p:nvSpPr>
            <p:cNvPr id="9" name="Rectángulo 8"/>
            <p:cNvSpPr/>
            <p:nvPr/>
          </p:nvSpPr>
          <p:spPr>
            <a:xfrm>
              <a:off x="4847095" y="1483461"/>
              <a:ext cx="6645874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s-C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Arial Unicode MS" panose="020B0604020202020204" pitchFamily="34" charset="-128"/>
                </a:rPr>
                <a:t>M</a:t>
              </a:r>
              <a:r>
                <a:rPr lang="es-C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Arial Unicode MS" panose="020B0604020202020204" pitchFamily="34" charset="-128"/>
                </a:rPr>
                <a:t>eta</a:t>
              </a:r>
              <a:r>
                <a:rPr lang="es-CL" dirty="0" smtClean="0">
                  <a:latin typeface="Cambria" panose="02040503050406030204" pitchFamily="18" charset="0"/>
                  <a:ea typeface="Arial Unicode MS" panose="020B0604020202020204" pitchFamily="34" charset="-128"/>
                </a:rPr>
                <a:t> </a:t>
              </a:r>
              <a:r>
                <a:rPr lang="es-CL" dirty="0">
                  <a:latin typeface="Cambria" panose="02040503050406030204" pitchFamily="18" charset="0"/>
                  <a:ea typeface="Arial Unicode MS" panose="020B0604020202020204" pitchFamily="34" charset="-128"/>
                </a:rPr>
                <a:t>que persigue nuestra especie para mantener de forma armónica la sociedad humana sobre el </a:t>
              </a:r>
              <a:r>
                <a:rPr lang="es-CL" dirty="0" smtClean="0">
                  <a:latin typeface="Cambria" panose="02040503050406030204" pitchFamily="18" charset="0"/>
                  <a:ea typeface="Arial Unicode MS" panose="020B0604020202020204" pitchFamily="34" charset="-128"/>
                </a:rPr>
                <a:t>planeta. </a:t>
              </a:r>
            </a:p>
            <a:p>
              <a:pPr algn="r">
                <a:spcAft>
                  <a:spcPts val="0"/>
                </a:spcAft>
              </a:pPr>
              <a:r>
                <a:rPr lang="es-CL" sz="1400" b="1" dirty="0" smtClean="0">
                  <a:latin typeface="Cambria" panose="02040503050406030204" pitchFamily="18" charset="0"/>
                  <a:ea typeface="Arial Unicode MS" panose="020B0604020202020204" pitchFamily="34" charset="-128"/>
                </a:rPr>
                <a:t>(Novo, 2009)</a:t>
              </a:r>
              <a:endParaRPr lang="es-CL" sz="1400" b="1" dirty="0">
                <a:latin typeface="Cambria" panose="02040503050406030204" pitchFamily="18" charset="0"/>
                <a:ea typeface="Arial Unicode MS" panose="020B0604020202020204" pitchFamily="34" charset="-128"/>
              </a:endParaRPr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786125" y="1561978"/>
              <a:ext cx="3779905" cy="704741"/>
              <a:chOff x="1047377" y="2055461"/>
              <a:chExt cx="3779905" cy="704741"/>
            </a:xfrm>
          </p:grpSpPr>
          <p:sp>
            <p:nvSpPr>
              <p:cNvPr id="11" name="Llamada de flecha a la derecha 10"/>
              <p:cNvSpPr/>
              <p:nvPr/>
            </p:nvSpPr>
            <p:spPr>
              <a:xfrm>
                <a:off x="1047377" y="2055461"/>
                <a:ext cx="3779905" cy="704741"/>
              </a:xfrm>
              <a:prstGeom prst="rightArrowCallout">
                <a:avLst>
                  <a:gd name="adj1" fmla="val 41476"/>
                  <a:gd name="adj2" fmla="val 39417"/>
                  <a:gd name="adj3" fmla="val 45595"/>
                  <a:gd name="adj4" fmla="val 75345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1377927" y="2176999"/>
                <a:ext cx="22184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CL" sz="2400" b="1" dirty="0">
                    <a:latin typeface="Cambria" panose="02040503050406030204" pitchFamily="18" charset="0"/>
                  </a:rPr>
                  <a:t>Sostenibilidad</a:t>
                </a:r>
                <a:endParaRPr lang="es-CL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611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99039" y="673704"/>
            <a:ext cx="3779904" cy="1169894"/>
            <a:chOff x="443753" y="261853"/>
            <a:chExt cx="3779904" cy="1169894"/>
          </a:xfrm>
        </p:grpSpPr>
        <p:sp>
          <p:nvSpPr>
            <p:cNvPr id="3" name="Llamada de flecha a la derecha 2"/>
            <p:cNvSpPr/>
            <p:nvPr/>
          </p:nvSpPr>
          <p:spPr>
            <a:xfrm>
              <a:off x="443753" y="261853"/>
              <a:ext cx="3779904" cy="1169894"/>
            </a:xfrm>
            <a:prstGeom prst="rightArrowCallout">
              <a:avLst>
                <a:gd name="adj1" fmla="val 34925"/>
                <a:gd name="adj2" fmla="val 33685"/>
                <a:gd name="adj3" fmla="val 31203"/>
                <a:gd name="adj4" fmla="val 75108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588469" y="419584"/>
              <a:ext cx="2590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400" b="1" dirty="0" smtClean="0">
                  <a:latin typeface="Cambria" panose="02040503050406030204" pitchFamily="18" charset="0"/>
                </a:rPr>
                <a:t>Educación para la Sostenibilidad </a:t>
              </a:r>
              <a:endParaRPr lang="es-CL" sz="24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>
            <a:off x="4760010" y="247018"/>
            <a:ext cx="66458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L" dirty="0" smtClean="0">
                <a:latin typeface="Cambria" panose="02040503050406030204" pitchFamily="18" charset="0"/>
                <a:ea typeface="Arial Unicode MS" panose="020B0604020202020204" pitchFamily="34" charset="-128"/>
              </a:rPr>
              <a:t>Busca </a:t>
            </a:r>
            <a:r>
              <a:rPr lang="es-CL" dirty="0">
                <a:latin typeface="Cambria" panose="02040503050406030204" pitchFamily="18" charset="0"/>
                <a:ea typeface="Arial Unicode MS" panose="020B0604020202020204" pitchFamily="34" charset="-128"/>
              </a:rPr>
              <a:t>un </a:t>
            </a:r>
            <a:r>
              <a:rPr lang="es-CL" dirty="0">
                <a:solidFill>
                  <a:srgbClr val="FF0000"/>
                </a:solidFill>
                <a:latin typeface="Cambria" panose="02040503050406030204" pitchFamily="18" charset="0"/>
                <a:ea typeface="Arial Unicode MS" panose="020B0604020202020204" pitchFamily="34" charset="-128"/>
              </a:rPr>
              <a:t>papel transformador de la educación</a:t>
            </a:r>
            <a:r>
              <a:rPr lang="es-CL" dirty="0">
                <a:latin typeface="Cambria" panose="02040503050406030204" pitchFamily="18" charset="0"/>
                <a:ea typeface="Arial Unicode MS" panose="020B0604020202020204" pitchFamily="34" charset="-128"/>
              </a:rPr>
              <a:t>, donde </a:t>
            </a:r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Arial Unicode MS" panose="020B0604020202020204" pitchFamily="34" charset="-128"/>
              </a:rPr>
              <a:t>las personas desarrollan nuevas maneras de ver, pensar, aprender y trabajar</a:t>
            </a:r>
            <a:r>
              <a:rPr lang="es-CL" dirty="0">
                <a:latin typeface="Cambria" panose="02040503050406030204" pitchFamily="18" charset="0"/>
                <a:ea typeface="Arial Unicode MS" panose="020B0604020202020204" pitchFamily="34" charset="-128"/>
              </a:rPr>
              <a:t>, y no sólo son capaces de explorar las relaciones entre sus vidas, el medio ambiente, los sistemas sociales y las instituciones, sino también de </a:t>
            </a:r>
            <a:r>
              <a:rPr lang="es-C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Arial Unicode MS" panose="020B0604020202020204" pitchFamily="34" charset="-128"/>
              </a:rPr>
              <a:t>convertirse en participantes activos y tomadores de decisiones en los procesos de cambio</a:t>
            </a:r>
            <a:r>
              <a:rPr lang="es-CL" dirty="0">
                <a:latin typeface="Cambria" panose="02040503050406030204" pitchFamily="18" charset="0"/>
                <a:ea typeface="Arial Unicode MS" panose="020B0604020202020204" pitchFamily="34" charset="-128"/>
              </a:rPr>
              <a:t>” </a:t>
            </a:r>
            <a:endParaRPr lang="es-CL" dirty="0" smtClean="0">
              <a:latin typeface="Cambria" panose="02040503050406030204" pitchFamily="18" charset="0"/>
              <a:ea typeface="Arial Unicode MS" panose="020B0604020202020204" pitchFamily="34" charset="-128"/>
            </a:endParaRPr>
          </a:p>
          <a:p>
            <a:pPr algn="r">
              <a:spcAft>
                <a:spcPts val="0"/>
              </a:spcAft>
            </a:pPr>
            <a:r>
              <a:rPr lang="es-CL" sz="1400" b="1" dirty="0" smtClean="0">
                <a:latin typeface="Cambria" panose="02040503050406030204" pitchFamily="18" charset="0"/>
                <a:ea typeface="Arial Unicode MS" panose="020B0604020202020204" pitchFamily="34" charset="-128"/>
              </a:rPr>
              <a:t>(</a:t>
            </a:r>
            <a:r>
              <a:rPr lang="es-CL" sz="1400" b="1" dirty="0">
                <a:latin typeface="Cambria" panose="02040503050406030204" pitchFamily="18" charset="0"/>
                <a:ea typeface="Arial Unicode MS" panose="020B0604020202020204" pitchFamily="34" charset="-128"/>
              </a:rPr>
              <a:t>Canelo, 2015)</a:t>
            </a:r>
            <a:r>
              <a:rPr lang="es-CL" dirty="0">
                <a:latin typeface="Cambria" panose="02040503050406030204" pitchFamily="18" charset="0"/>
                <a:ea typeface="Arial Unicode MS" panose="020B0604020202020204" pitchFamily="34" charset="-128"/>
              </a:rPr>
              <a:t>. </a:t>
            </a:r>
            <a:endParaRPr lang="es-CL" sz="2000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4760010" y="2145998"/>
            <a:ext cx="6645875" cy="1196325"/>
            <a:chOff x="4760010" y="2077758"/>
            <a:chExt cx="6645875" cy="1196325"/>
          </a:xfrm>
        </p:grpSpPr>
        <p:sp>
          <p:nvSpPr>
            <p:cNvPr id="6" name="Cerrar llave 5"/>
            <p:cNvSpPr/>
            <p:nvPr/>
          </p:nvSpPr>
          <p:spPr>
            <a:xfrm rot="5400000">
              <a:off x="7836205" y="-998437"/>
              <a:ext cx="493485" cy="6645875"/>
            </a:xfrm>
            <a:prstGeom prst="rightBrace">
              <a:avLst>
                <a:gd name="adj1" fmla="val 52451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6125737" y="2689308"/>
              <a:ext cx="3904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3200" dirty="0" smtClean="0">
                  <a:latin typeface="Cambria" panose="02040503050406030204" pitchFamily="18" charset="0"/>
                </a:rPr>
                <a:t>AMBIENTALIZACIÓN</a:t>
              </a:r>
              <a:endParaRPr lang="es-CL" sz="32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1" y="2233875"/>
            <a:ext cx="3656580" cy="87351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59355" y="3890043"/>
            <a:ext cx="5646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 smtClean="0">
                <a:latin typeface="Cambria" panose="02040503050406030204" pitchFamily="18" charset="0"/>
              </a:rPr>
              <a:t>“…proceso </a:t>
            </a:r>
            <a:r>
              <a:rPr lang="es-CL" b="1" dirty="0">
                <a:latin typeface="Cambria" panose="02040503050406030204" pitchFamily="18" charset="0"/>
              </a:rPr>
              <a:t>reflexivo y de </a:t>
            </a:r>
            <a:r>
              <a:rPr lang="es-CL" b="1" dirty="0" smtClean="0">
                <a:latin typeface="Cambria" panose="02040503050406030204" pitchFamily="18" charset="0"/>
              </a:rPr>
              <a:t>acción orientado </a:t>
            </a:r>
            <a:r>
              <a:rPr lang="es-CL" b="1" dirty="0">
                <a:latin typeface="Cambria" panose="02040503050406030204" pitchFamily="18" charset="0"/>
              </a:rPr>
              <a:t>a integrar la educación ambiental en el desarrollo curricular</a:t>
            </a:r>
            <a:r>
              <a:rPr lang="es-CL" b="1" dirty="0" smtClean="0">
                <a:latin typeface="Cambria" panose="02040503050406030204" pitchFamily="18" charset="0"/>
              </a:rPr>
              <a:t>.”</a:t>
            </a:r>
          </a:p>
          <a:p>
            <a:pPr algn="r"/>
            <a:r>
              <a:rPr lang="es-CL" b="1" dirty="0" smtClean="0">
                <a:latin typeface="Cambria" panose="02040503050406030204" pitchFamily="18" charset="0"/>
              </a:rPr>
              <a:t>(Bonil, 2012)</a:t>
            </a:r>
            <a:endParaRPr lang="es-CL" b="1" dirty="0">
              <a:latin typeface="Cambria" panose="02040503050406030204" pitchFamily="18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019030" y="3976238"/>
            <a:ext cx="4033261" cy="2156488"/>
            <a:chOff x="5973166" y="4412967"/>
            <a:chExt cx="4033261" cy="2156488"/>
          </a:xfrm>
        </p:grpSpPr>
        <p:sp>
          <p:nvSpPr>
            <p:cNvPr id="12" name="CuadroTexto 11"/>
            <p:cNvSpPr txBox="1"/>
            <p:nvPr/>
          </p:nvSpPr>
          <p:spPr>
            <a:xfrm>
              <a:off x="7168546" y="4412967"/>
              <a:ext cx="1774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 smtClean="0">
                  <a:latin typeface="Cambria" panose="02040503050406030204" pitchFamily="18" charset="0"/>
                </a:rPr>
                <a:t>ESTRUCTURAL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973166" y="5573505"/>
              <a:ext cx="16273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b="1" dirty="0">
                  <a:latin typeface="Cambria" panose="02040503050406030204" pitchFamily="18" charset="0"/>
                </a:rPr>
                <a:t>CURRICULAR </a:t>
              </a: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541602" y="5573505"/>
              <a:ext cx="14648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b="1" dirty="0">
                  <a:latin typeface="Cambria" panose="02040503050406030204" pitchFamily="18" charset="0"/>
                </a:rPr>
                <a:t>CIUDADANA</a:t>
              </a:r>
              <a:endParaRPr lang="es-CL" dirty="0"/>
            </a:p>
          </p:txBody>
        </p:sp>
        <p:sp>
          <p:nvSpPr>
            <p:cNvPr id="16" name="Flecha izquierda y arriba 15"/>
            <p:cNvSpPr/>
            <p:nvPr/>
          </p:nvSpPr>
          <p:spPr>
            <a:xfrm rot="16905617">
              <a:off x="8965414" y="4458534"/>
              <a:ext cx="897363" cy="1023243"/>
            </a:xfrm>
            <a:custGeom>
              <a:avLst/>
              <a:gdLst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86201 w 777922"/>
                <a:gd name="connsiteY3" fmla="*/ 634664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80682 w 777922"/>
                <a:gd name="connsiteY9" fmla="*/ 829145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45258 w 777922"/>
                <a:gd name="connsiteY3" fmla="*/ 566425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80682 w 777922"/>
                <a:gd name="connsiteY9" fmla="*/ 829145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45258 w 777922"/>
                <a:gd name="connsiteY3" fmla="*/ 566425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26091 w 777922"/>
                <a:gd name="connsiteY9" fmla="*/ 760906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85304 w 777922"/>
                <a:gd name="connsiteY3" fmla="*/ 646063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26091 w 777922"/>
                <a:gd name="connsiteY9" fmla="*/ 760906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96413 w 777922"/>
                <a:gd name="connsiteY3" fmla="*/ 580543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26091 w 777922"/>
                <a:gd name="connsiteY9" fmla="*/ 760906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96413 w 777922"/>
                <a:gd name="connsiteY3" fmla="*/ 580543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26091 w 777922"/>
                <a:gd name="connsiteY9" fmla="*/ 760906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96413 w 777922"/>
                <a:gd name="connsiteY3" fmla="*/ 580543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26091 w 777922"/>
                <a:gd name="connsiteY9" fmla="*/ 760906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96413 w 777922"/>
                <a:gd name="connsiteY3" fmla="*/ 580543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26091 w 777922"/>
                <a:gd name="connsiteY9" fmla="*/ 760905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96413 w 777922"/>
                <a:gd name="connsiteY3" fmla="*/ 580543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26091 w 777922"/>
                <a:gd name="connsiteY9" fmla="*/ 760905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96413 w 777922"/>
                <a:gd name="connsiteY3" fmla="*/ 580543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26091 w 777922"/>
                <a:gd name="connsiteY9" fmla="*/ 760905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922" h="926385">
                  <a:moveTo>
                    <a:pt x="0" y="731905"/>
                  </a:moveTo>
                  <a:lnTo>
                    <a:pt x="194481" y="537424"/>
                  </a:lnTo>
                  <a:lnTo>
                    <a:pt x="194481" y="634664"/>
                  </a:lnTo>
                  <a:cubicBezTo>
                    <a:pt x="295125" y="616624"/>
                    <a:pt x="354261" y="632850"/>
                    <a:pt x="496413" y="580543"/>
                  </a:cubicBezTo>
                  <a:cubicBezTo>
                    <a:pt x="518112" y="395915"/>
                    <a:pt x="489605" y="323168"/>
                    <a:pt x="486201" y="194481"/>
                  </a:cubicBezTo>
                  <a:lnTo>
                    <a:pt x="388961" y="194481"/>
                  </a:lnTo>
                  <a:lnTo>
                    <a:pt x="583442" y="0"/>
                  </a:lnTo>
                  <a:lnTo>
                    <a:pt x="777922" y="194481"/>
                  </a:lnTo>
                  <a:lnTo>
                    <a:pt x="680682" y="194481"/>
                  </a:lnTo>
                  <a:cubicBezTo>
                    <a:pt x="662485" y="383289"/>
                    <a:pt x="702202" y="559506"/>
                    <a:pt x="626091" y="760905"/>
                  </a:cubicBezTo>
                  <a:cubicBezTo>
                    <a:pt x="452295" y="815400"/>
                    <a:pt x="338351" y="806398"/>
                    <a:pt x="194481" y="829145"/>
                  </a:cubicBezTo>
                  <a:lnTo>
                    <a:pt x="194481" y="926385"/>
                  </a:lnTo>
                  <a:lnTo>
                    <a:pt x="0" y="73190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7" name="Flecha izquierda y arriba 15"/>
            <p:cNvSpPr/>
            <p:nvPr/>
          </p:nvSpPr>
          <p:spPr>
            <a:xfrm rot="10438460">
              <a:off x="6173391" y="4446181"/>
              <a:ext cx="897363" cy="1023243"/>
            </a:xfrm>
            <a:custGeom>
              <a:avLst/>
              <a:gdLst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86201 w 777922"/>
                <a:gd name="connsiteY3" fmla="*/ 634664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80682 w 777922"/>
                <a:gd name="connsiteY9" fmla="*/ 829145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45258 w 777922"/>
                <a:gd name="connsiteY3" fmla="*/ 566425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80682 w 777922"/>
                <a:gd name="connsiteY9" fmla="*/ 829145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45258 w 777922"/>
                <a:gd name="connsiteY3" fmla="*/ 566425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26091 w 777922"/>
                <a:gd name="connsiteY9" fmla="*/ 760906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85304 w 777922"/>
                <a:gd name="connsiteY3" fmla="*/ 646063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26091 w 777922"/>
                <a:gd name="connsiteY9" fmla="*/ 760906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96413 w 777922"/>
                <a:gd name="connsiteY3" fmla="*/ 580543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26091 w 777922"/>
                <a:gd name="connsiteY9" fmla="*/ 760906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96413 w 777922"/>
                <a:gd name="connsiteY3" fmla="*/ 580543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26091 w 777922"/>
                <a:gd name="connsiteY9" fmla="*/ 760906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96413 w 777922"/>
                <a:gd name="connsiteY3" fmla="*/ 580543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26091 w 777922"/>
                <a:gd name="connsiteY9" fmla="*/ 760906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96413 w 777922"/>
                <a:gd name="connsiteY3" fmla="*/ 580543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26091 w 777922"/>
                <a:gd name="connsiteY9" fmla="*/ 760905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96413 w 777922"/>
                <a:gd name="connsiteY3" fmla="*/ 580543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26091 w 777922"/>
                <a:gd name="connsiteY9" fmla="*/ 760905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96413 w 777922"/>
                <a:gd name="connsiteY3" fmla="*/ 580543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26091 w 777922"/>
                <a:gd name="connsiteY9" fmla="*/ 760905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922" h="926385">
                  <a:moveTo>
                    <a:pt x="0" y="731905"/>
                  </a:moveTo>
                  <a:lnTo>
                    <a:pt x="194481" y="537424"/>
                  </a:lnTo>
                  <a:lnTo>
                    <a:pt x="194481" y="634664"/>
                  </a:lnTo>
                  <a:cubicBezTo>
                    <a:pt x="295125" y="616624"/>
                    <a:pt x="354261" y="632850"/>
                    <a:pt x="496413" y="580543"/>
                  </a:cubicBezTo>
                  <a:cubicBezTo>
                    <a:pt x="518112" y="395915"/>
                    <a:pt x="489605" y="323168"/>
                    <a:pt x="486201" y="194481"/>
                  </a:cubicBezTo>
                  <a:lnTo>
                    <a:pt x="388961" y="194481"/>
                  </a:lnTo>
                  <a:lnTo>
                    <a:pt x="583442" y="0"/>
                  </a:lnTo>
                  <a:lnTo>
                    <a:pt x="777922" y="194481"/>
                  </a:lnTo>
                  <a:lnTo>
                    <a:pt x="680682" y="194481"/>
                  </a:lnTo>
                  <a:cubicBezTo>
                    <a:pt x="662485" y="383289"/>
                    <a:pt x="702202" y="559506"/>
                    <a:pt x="626091" y="760905"/>
                  </a:cubicBezTo>
                  <a:cubicBezTo>
                    <a:pt x="452295" y="815400"/>
                    <a:pt x="338351" y="806398"/>
                    <a:pt x="194481" y="829145"/>
                  </a:cubicBezTo>
                  <a:lnTo>
                    <a:pt x="194481" y="926385"/>
                  </a:lnTo>
                  <a:lnTo>
                    <a:pt x="0" y="73190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8" name="Flecha izquierda y arriba 15"/>
            <p:cNvSpPr/>
            <p:nvPr/>
          </p:nvSpPr>
          <p:spPr>
            <a:xfrm rot="3160272">
              <a:off x="7606968" y="5609152"/>
              <a:ext cx="897363" cy="1023243"/>
            </a:xfrm>
            <a:custGeom>
              <a:avLst/>
              <a:gdLst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86201 w 777922"/>
                <a:gd name="connsiteY3" fmla="*/ 634664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80682 w 777922"/>
                <a:gd name="connsiteY9" fmla="*/ 829145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45258 w 777922"/>
                <a:gd name="connsiteY3" fmla="*/ 566425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80682 w 777922"/>
                <a:gd name="connsiteY9" fmla="*/ 829145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45258 w 777922"/>
                <a:gd name="connsiteY3" fmla="*/ 566425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26091 w 777922"/>
                <a:gd name="connsiteY9" fmla="*/ 760906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85304 w 777922"/>
                <a:gd name="connsiteY3" fmla="*/ 646063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26091 w 777922"/>
                <a:gd name="connsiteY9" fmla="*/ 760906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96413 w 777922"/>
                <a:gd name="connsiteY3" fmla="*/ 580543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26091 w 777922"/>
                <a:gd name="connsiteY9" fmla="*/ 760906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96413 w 777922"/>
                <a:gd name="connsiteY3" fmla="*/ 580543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26091 w 777922"/>
                <a:gd name="connsiteY9" fmla="*/ 760906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96413 w 777922"/>
                <a:gd name="connsiteY3" fmla="*/ 580543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26091 w 777922"/>
                <a:gd name="connsiteY9" fmla="*/ 760906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96413 w 777922"/>
                <a:gd name="connsiteY3" fmla="*/ 580543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26091 w 777922"/>
                <a:gd name="connsiteY9" fmla="*/ 760905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96413 w 777922"/>
                <a:gd name="connsiteY3" fmla="*/ 580543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26091 w 777922"/>
                <a:gd name="connsiteY9" fmla="*/ 760905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  <a:gd name="connsiteX0" fmla="*/ 0 w 777922"/>
                <a:gd name="connsiteY0" fmla="*/ 731905 h 926385"/>
                <a:gd name="connsiteX1" fmla="*/ 194481 w 777922"/>
                <a:gd name="connsiteY1" fmla="*/ 537424 h 926385"/>
                <a:gd name="connsiteX2" fmla="*/ 194481 w 777922"/>
                <a:gd name="connsiteY2" fmla="*/ 634664 h 926385"/>
                <a:gd name="connsiteX3" fmla="*/ 496413 w 777922"/>
                <a:gd name="connsiteY3" fmla="*/ 580543 h 926385"/>
                <a:gd name="connsiteX4" fmla="*/ 486201 w 777922"/>
                <a:gd name="connsiteY4" fmla="*/ 194481 h 926385"/>
                <a:gd name="connsiteX5" fmla="*/ 388961 w 777922"/>
                <a:gd name="connsiteY5" fmla="*/ 194481 h 926385"/>
                <a:gd name="connsiteX6" fmla="*/ 583442 w 777922"/>
                <a:gd name="connsiteY6" fmla="*/ 0 h 926385"/>
                <a:gd name="connsiteX7" fmla="*/ 777922 w 777922"/>
                <a:gd name="connsiteY7" fmla="*/ 194481 h 926385"/>
                <a:gd name="connsiteX8" fmla="*/ 680682 w 777922"/>
                <a:gd name="connsiteY8" fmla="*/ 194481 h 926385"/>
                <a:gd name="connsiteX9" fmla="*/ 626091 w 777922"/>
                <a:gd name="connsiteY9" fmla="*/ 760905 h 926385"/>
                <a:gd name="connsiteX10" fmla="*/ 194481 w 777922"/>
                <a:gd name="connsiteY10" fmla="*/ 829145 h 926385"/>
                <a:gd name="connsiteX11" fmla="*/ 194481 w 777922"/>
                <a:gd name="connsiteY11" fmla="*/ 926385 h 926385"/>
                <a:gd name="connsiteX12" fmla="*/ 0 w 777922"/>
                <a:gd name="connsiteY12" fmla="*/ 731905 h 92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922" h="926385">
                  <a:moveTo>
                    <a:pt x="0" y="731905"/>
                  </a:moveTo>
                  <a:lnTo>
                    <a:pt x="194481" y="537424"/>
                  </a:lnTo>
                  <a:lnTo>
                    <a:pt x="194481" y="634664"/>
                  </a:lnTo>
                  <a:cubicBezTo>
                    <a:pt x="295125" y="616624"/>
                    <a:pt x="354261" y="632850"/>
                    <a:pt x="496413" y="580543"/>
                  </a:cubicBezTo>
                  <a:cubicBezTo>
                    <a:pt x="518112" y="395915"/>
                    <a:pt x="489605" y="323168"/>
                    <a:pt x="486201" y="194481"/>
                  </a:cubicBezTo>
                  <a:lnTo>
                    <a:pt x="388961" y="194481"/>
                  </a:lnTo>
                  <a:lnTo>
                    <a:pt x="583442" y="0"/>
                  </a:lnTo>
                  <a:lnTo>
                    <a:pt x="777922" y="194481"/>
                  </a:lnTo>
                  <a:lnTo>
                    <a:pt x="680682" y="194481"/>
                  </a:lnTo>
                  <a:cubicBezTo>
                    <a:pt x="662485" y="383289"/>
                    <a:pt x="702202" y="559506"/>
                    <a:pt x="626091" y="760905"/>
                  </a:cubicBezTo>
                  <a:cubicBezTo>
                    <a:pt x="452295" y="815400"/>
                    <a:pt x="338351" y="806398"/>
                    <a:pt x="194481" y="829145"/>
                  </a:cubicBezTo>
                  <a:lnTo>
                    <a:pt x="194481" y="926385"/>
                  </a:lnTo>
                  <a:lnTo>
                    <a:pt x="0" y="73190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5622884" y="5459118"/>
            <a:ext cx="5761030" cy="900753"/>
            <a:chOff x="4531058" y="545907"/>
            <a:chExt cx="5761030" cy="900753"/>
          </a:xfrm>
        </p:grpSpPr>
        <p:sp>
          <p:nvSpPr>
            <p:cNvPr id="21" name="Rectángulo 20"/>
            <p:cNvSpPr/>
            <p:nvPr/>
          </p:nvSpPr>
          <p:spPr>
            <a:xfrm>
              <a:off x="4663248" y="718996"/>
              <a:ext cx="54471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2800" dirty="0" smtClean="0">
                  <a:latin typeface="Cambria" panose="02040503050406030204" pitchFamily="18" charset="0"/>
                </a:rPr>
                <a:t>SOSTENIBILIDAD + COMPLEJIDAD</a:t>
              </a:r>
              <a:endParaRPr lang="es-CL" sz="2800" dirty="0">
                <a:latin typeface="Cambria" panose="02040503050406030204" pitchFamily="18" charset="0"/>
              </a:endParaRPr>
            </a:p>
          </p:txBody>
        </p:sp>
        <p:sp>
          <p:nvSpPr>
            <p:cNvPr id="22" name="Corchetes 21"/>
            <p:cNvSpPr/>
            <p:nvPr/>
          </p:nvSpPr>
          <p:spPr>
            <a:xfrm>
              <a:off x="4531058" y="545907"/>
              <a:ext cx="5761030" cy="90075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</p:spTree>
    <p:extLst>
      <p:ext uri="{BB962C8B-B14F-4D97-AF65-F5344CB8AC3E}">
        <p14:creationId xmlns:p14="http://schemas.microsoft.com/office/powerpoint/2010/main" val="174314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18217" y="402138"/>
            <a:ext cx="735556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latin typeface="Cambria" panose="02040503050406030204" pitchFamily="18" charset="0"/>
              </a:rPr>
              <a:t>MODELO FORMATIVO AMBIENTALIZADOR </a:t>
            </a:r>
            <a:endParaRPr lang="es-CL" sz="2800" dirty="0">
              <a:latin typeface="Cambria" panose="020405030504060302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91993" y="1808609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dirty="0" smtClean="0">
                <a:latin typeface="Cambria" panose="02040503050406030204" pitchFamily="18" charset="0"/>
              </a:rPr>
              <a:t>“…se </a:t>
            </a:r>
            <a:r>
              <a:rPr lang="es-CL" dirty="0">
                <a:latin typeface="Cambria" panose="02040503050406030204" pitchFamily="18" charset="0"/>
              </a:rPr>
              <a:t>define como una forma de articular el conocimiento de </a:t>
            </a:r>
            <a:r>
              <a:rPr lang="es-CL" dirty="0" smtClean="0">
                <a:latin typeface="Cambria" panose="02040503050406030204" pitchFamily="18" charset="0"/>
              </a:rPr>
              <a:t>las diferentes </a:t>
            </a:r>
            <a:r>
              <a:rPr lang="es-CL" dirty="0">
                <a:latin typeface="Cambria" panose="02040503050406030204" pitchFamily="18" charset="0"/>
              </a:rPr>
              <a:t>disciplinas en la aproximación, interpretación y acción sobre los fenómenos del </a:t>
            </a:r>
            <a:r>
              <a:rPr lang="es-CL" dirty="0" smtClean="0">
                <a:latin typeface="Cambria" panose="02040503050406030204" pitchFamily="18" charset="0"/>
              </a:rPr>
              <a:t>mundo.”</a:t>
            </a:r>
          </a:p>
          <a:p>
            <a:pPr algn="r"/>
            <a:r>
              <a:rPr lang="es-CL" sz="1200" b="1" dirty="0" smtClean="0">
                <a:latin typeface="Cambria" panose="02040503050406030204" pitchFamily="18" charset="0"/>
              </a:rPr>
              <a:t>(Calafell, 2009)</a:t>
            </a:r>
            <a:endParaRPr lang="es-CL" sz="1200" b="1" dirty="0">
              <a:latin typeface="Cambria" panose="02040503050406030204" pitchFamily="18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5491994" y="3678338"/>
            <a:ext cx="6096000" cy="2679391"/>
            <a:chOff x="4987158" y="3733321"/>
            <a:chExt cx="6096000" cy="2679391"/>
          </a:xfrm>
        </p:grpSpPr>
        <p:sp>
          <p:nvSpPr>
            <p:cNvPr id="9" name="CuadroTexto 8"/>
            <p:cNvSpPr txBox="1"/>
            <p:nvPr/>
          </p:nvSpPr>
          <p:spPr>
            <a:xfrm>
              <a:off x="6283063" y="3733321"/>
              <a:ext cx="3504189" cy="8309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CL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EPISTEMOLOGÍA DOCENTE </a:t>
              </a:r>
              <a:endPara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4987158" y="4658386"/>
              <a:ext cx="6096000" cy="17543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s-CL" dirty="0" smtClean="0">
                  <a:latin typeface="Cambria" panose="02040503050406030204" pitchFamily="18" charset="0"/>
                </a:rPr>
                <a:t>“…sistema </a:t>
              </a:r>
              <a:r>
                <a:rPr lang="es-CL" dirty="0">
                  <a:latin typeface="Cambria" panose="02040503050406030204" pitchFamily="18" charset="0"/>
                </a:rPr>
                <a:t>dinámico de actitudes y valores del profesor</a:t>
              </a:r>
            </a:p>
            <a:p>
              <a:pPr algn="ctr"/>
              <a:r>
                <a:rPr lang="es-CL" dirty="0">
                  <a:latin typeface="Cambria" panose="02040503050406030204" pitchFamily="18" charset="0"/>
                </a:rPr>
                <a:t>hacia el proceso de enseñanza-aprendizaje de las ciencias que </a:t>
              </a:r>
              <a:r>
                <a:rPr lang="es-CL" dirty="0" smtClean="0">
                  <a:latin typeface="Cambria" panose="02040503050406030204" pitchFamily="18" charset="0"/>
                </a:rPr>
                <a:t>abarcaría desde </a:t>
              </a:r>
              <a:r>
                <a:rPr lang="es-CL" dirty="0">
                  <a:latin typeface="Cambria" panose="02040503050406030204" pitchFamily="18" charset="0"/>
                </a:rPr>
                <a:t>las creencias sobre la ciencia y su enseñanza y aprendizaje, hasta </a:t>
              </a:r>
              <a:r>
                <a:rPr lang="es-CL" dirty="0" smtClean="0">
                  <a:latin typeface="Cambria" panose="02040503050406030204" pitchFamily="18" charset="0"/>
                </a:rPr>
                <a:t>los esquemas </a:t>
              </a:r>
              <a:r>
                <a:rPr lang="es-CL" dirty="0">
                  <a:latin typeface="Cambria" panose="02040503050406030204" pitchFamily="18" charset="0"/>
                </a:rPr>
                <a:t>de acción como antecedentes de la práctica </a:t>
              </a:r>
              <a:r>
                <a:rPr lang="es-CL" dirty="0" smtClean="0">
                  <a:latin typeface="Cambria" panose="02040503050406030204" pitchFamily="18" charset="0"/>
                </a:rPr>
                <a:t>docente.”</a:t>
              </a:r>
            </a:p>
            <a:p>
              <a:pPr algn="r"/>
              <a:r>
                <a:rPr lang="es-CL" sz="1400" b="1" dirty="0" smtClean="0">
                  <a:latin typeface="Cambria" panose="02040503050406030204" pitchFamily="18" charset="0"/>
                </a:rPr>
                <a:t>(</a:t>
              </a:r>
              <a:r>
                <a:rPr lang="es-CL" sz="1400" b="1" dirty="0">
                  <a:latin typeface="Cambria" panose="02040503050406030204" pitchFamily="18" charset="0"/>
                </a:rPr>
                <a:t>Mosquera, 2011</a:t>
              </a:r>
              <a:r>
                <a:rPr lang="es-CL" sz="1400" b="1" dirty="0" smtClean="0">
                  <a:latin typeface="Cambria" panose="02040503050406030204" pitchFamily="18" charset="0"/>
                </a:rPr>
                <a:t>)</a:t>
              </a:r>
              <a:endParaRPr lang="es-CL" sz="14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775560" y="1488645"/>
            <a:ext cx="4250758" cy="2123662"/>
            <a:chOff x="775560" y="2039598"/>
            <a:chExt cx="4250758" cy="2123662"/>
          </a:xfrm>
        </p:grpSpPr>
        <p:pic>
          <p:nvPicPr>
            <p:cNvPr id="6" name="Imagen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560" y="2039598"/>
              <a:ext cx="4250758" cy="1747924"/>
            </a:xfrm>
            <a:prstGeom prst="rect">
              <a:avLst/>
            </a:prstGeom>
            <a:noFill/>
          </p:spPr>
        </p:pic>
        <p:sp>
          <p:nvSpPr>
            <p:cNvPr id="12" name="CuadroTexto 11"/>
            <p:cNvSpPr txBox="1"/>
            <p:nvPr/>
          </p:nvSpPr>
          <p:spPr>
            <a:xfrm>
              <a:off x="1879521" y="3793928"/>
              <a:ext cx="2042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>
                  <a:latin typeface="Cambria" panose="02040503050406030204" pitchFamily="18" charset="0"/>
                </a:rPr>
                <a:t>Dialogo Disciplinar</a:t>
              </a:r>
              <a:endParaRPr lang="es-CL" dirty="0">
                <a:latin typeface="Cambria" panose="02040503050406030204" pitchFamily="18" charset="0"/>
              </a:endParaRP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1610043" y="4271748"/>
            <a:ext cx="25817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>
                <a:latin typeface="Cambria" panose="02040503050406030204" pitchFamily="18" charset="0"/>
              </a:rPr>
              <a:t>Ideas de Alto Nivel (IAN´s)</a:t>
            </a:r>
            <a:endParaRPr lang="es-CL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1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1587</Words>
  <Application>Microsoft Office PowerPoint</Application>
  <PresentationFormat>Panorámica</PresentationFormat>
  <Paragraphs>213</Paragraphs>
  <Slides>17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 Unicode MS</vt:lpstr>
      <vt:lpstr>Arial</vt:lpstr>
      <vt:lpstr>Calibri</vt:lpstr>
      <vt:lpstr>Calibri Light</vt:lpstr>
      <vt:lpstr>Cambria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102</cp:revision>
  <dcterms:created xsi:type="dcterms:W3CDTF">2016-05-24T13:48:02Z</dcterms:created>
  <dcterms:modified xsi:type="dcterms:W3CDTF">2016-06-09T09:00:33Z</dcterms:modified>
</cp:coreProperties>
</file>