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52"/>
  </p:notesMasterIdLst>
  <p:handoutMasterIdLst>
    <p:handoutMasterId r:id="rId53"/>
  </p:handoutMasterIdLst>
  <p:sldIdLst>
    <p:sldId id="256" r:id="rId2"/>
    <p:sldId id="359" r:id="rId3"/>
    <p:sldId id="304" r:id="rId4"/>
    <p:sldId id="360" r:id="rId5"/>
    <p:sldId id="328" r:id="rId6"/>
    <p:sldId id="329" r:id="rId7"/>
    <p:sldId id="330" r:id="rId8"/>
    <p:sldId id="331" r:id="rId9"/>
    <p:sldId id="332" r:id="rId10"/>
    <p:sldId id="333" r:id="rId11"/>
    <p:sldId id="336" r:id="rId12"/>
    <p:sldId id="337" r:id="rId13"/>
    <p:sldId id="338" r:id="rId14"/>
    <p:sldId id="354" r:id="rId15"/>
    <p:sldId id="339" r:id="rId16"/>
    <p:sldId id="340" r:id="rId17"/>
    <p:sldId id="341" r:id="rId18"/>
    <p:sldId id="342" r:id="rId19"/>
    <p:sldId id="345" r:id="rId20"/>
    <p:sldId id="346" r:id="rId21"/>
    <p:sldId id="347" r:id="rId22"/>
    <p:sldId id="348" r:id="rId23"/>
    <p:sldId id="349" r:id="rId24"/>
    <p:sldId id="364" r:id="rId25"/>
    <p:sldId id="351" r:id="rId26"/>
    <p:sldId id="365" r:id="rId27"/>
    <p:sldId id="367" r:id="rId28"/>
    <p:sldId id="368" r:id="rId29"/>
    <p:sldId id="369" r:id="rId30"/>
    <p:sldId id="370" r:id="rId31"/>
    <p:sldId id="372" r:id="rId32"/>
    <p:sldId id="373" r:id="rId33"/>
    <p:sldId id="375" r:id="rId34"/>
    <p:sldId id="376" r:id="rId35"/>
    <p:sldId id="377" r:id="rId36"/>
    <p:sldId id="378" r:id="rId37"/>
    <p:sldId id="379" r:id="rId38"/>
    <p:sldId id="386" r:id="rId39"/>
    <p:sldId id="389" r:id="rId40"/>
    <p:sldId id="390" r:id="rId41"/>
    <p:sldId id="391" r:id="rId42"/>
    <p:sldId id="392" r:id="rId43"/>
    <p:sldId id="393" r:id="rId44"/>
    <p:sldId id="394" r:id="rId45"/>
    <p:sldId id="395" r:id="rId46"/>
    <p:sldId id="396" r:id="rId47"/>
    <p:sldId id="362" r:id="rId48"/>
    <p:sldId id="363" r:id="rId49"/>
    <p:sldId id="352" r:id="rId50"/>
    <p:sldId id="353" r:id="rId5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47" autoAdjust="0"/>
    <p:restoredTop sz="94982" autoAdjust="0"/>
  </p:normalViewPr>
  <p:slideViewPr>
    <p:cSldViewPr snapToGrid="0" snapToObjects="1">
      <p:cViewPr>
        <p:scale>
          <a:sx n="100" d="100"/>
          <a:sy n="100" d="100"/>
        </p:scale>
        <p:origin x="-2010" y="-498"/>
      </p:cViewPr>
      <p:guideLst>
        <p:guide orient="horz" pos="2160"/>
        <p:guide pos="2880"/>
      </p:guideLst>
    </p:cSldViewPr>
  </p:slideViewPr>
  <p:outlineViewPr>
    <p:cViewPr>
      <p:scale>
        <a:sx n="33" d="100"/>
        <a:sy n="33" d="100"/>
      </p:scale>
      <p:origin x="48" y="47244"/>
    </p:cViewPr>
  </p:outlineViewPr>
  <p:notesTextViewPr>
    <p:cViewPr>
      <p:scale>
        <a:sx n="100" d="100"/>
        <a:sy n="100" d="100"/>
      </p:scale>
      <p:origin x="0" y="0"/>
    </p:cViewPr>
  </p:notesTextViewPr>
  <p:sorterViewPr>
    <p:cViewPr>
      <p:scale>
        <a:sx n="66" d="100"/>
        <a:sy n="66" d="100"/>
      </p:scale>
      <p:origin x="0" y="5848"/>
    </p:cViewPr>
  </p:sorterViewPr>
  <p:notesViewPr>
    <p:cSldViewPr snapToGrid="0" snapToObjects="1">
      <p:cViewPr varScale="1">
        <p:scale>
          <a:sx n="73" d="100"/>
          <a:sy n="73" d="100"/>
        </p:scale>
        <p:origin x="-322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s-CL" sz="1000" b="1" dirty="0">
                <a:latin typeface="Arial"/>
              </a:rPr>
              <a:t>Balance de electricidad por usos</a:t>
            </a:r>
          </a:p>
        </c:rich>
      </c:tx>
      <c:layout>
        <c:manualLayout>
          <c:xMode val="edge"/>
          <c:yMode val="edge"/>
          <c:x val="0.14217187367708098"/>
          <c:y val="0"/>
        </c:manualLayout>
      </c:layout>
      <c:overlay val="0"/>
    </c:title>
    <c:autoTitleDeleted val="0"/>
    <c:plotArea>
      <c:layout/>
      <c:barChart>
        <c:barDir val="col"/>
        <c:grouping val="stacked"/>
        <c:varyColors val="0"/>
        <c:ser>
          <c:idx val="0"/>
          <c:order val="0"/>
          <c:tx>
            <c:strRef>
              <c:f>Hoja1!$A$1</c:f>
              <c:strCache>
                <c:ptCount val="1"/>
                <c:pt idx="0">
                  <c:v>iluminación</c:v>
                </c:pt>
              </c:strCache>
            </c:strRef>
          </c:tx>
          <c:invertIfNegative val="0"/>
          <c:val>
            <c:numRef>
              <c:f>Hoja1!$B$1</c:f>
              <c:numCache>
                <c:formatCode>General</c:formatCode>
                <c:ptCount val="1"/>
                <c:pt idx="0">
                  <c:v>36864</c:v>
                </c:pt>
              </c:numCache>
            </c:numRef>
          </c:val>
        </c:ser>
        <c:ser>
          <c:idx val="1"/>
          <c:order val="1"/>
          <c:tx>
            <c:strRef>
              <c:f>Hoja1!$A$2</c:f>
              <c:strCache>
                <c:ptCount val="1"/>
                <c:pt idx="0">
                  <c:v>Equipos</c:v>
                </c:pt>
              </c:strCache>
            </c:strRef>
          </c:tx>
          <c:invertIfNegative val="0"/>
          <c:val>
            <c:numRef>
              <c:f>Hoja1!$B$2</c:f>
              <c:numCache>
                <c:formatCode>General</c:formatCode>
                <c:ptCount val="1"/>
                <c:pt idx="0">
                  <c:v>19584</c:v>
                </c:pt>
              </c:numCache>
            </c:numRef>
          </c:val>
        </c:ser>
        <c:ser>
          <c:idx val="2"/>
          <c:order val="2"/>
          <c:tx>
            <c:strRef>
              <c:f>Hoja1!$A$3</c:f>
              <c:strCache>
                <c:ptCount val="1"/>
                <c:pt idx="0">
                  <c:v>Climatización</c:v>
                </c:pt>
              </c:strCache>
            </c:strRef>
          </c:tx>
          <c:invertIfNegative val="0"/>
          <c:val>
            <c:numRef>
              <c:f>Hoja1!$B$3</c:f>
              <c:numCache>
                <c:formatCode>General</c:formatCode>
                <c:ptCount val="1"/>
                <c:pt idx="0">
                  <c:v>54000</c:v>
                </c:pt>
              </c:numCache>
            </c:numRef>
          </c:val>
        </c:ser>
        <c:dLbls>
          <c:showLegendKey val="0"/>
          <c:showVal val="0"/>
          <c:showCatName val="0"/>
          <c:showSerName val="0"/>
          <c:showPercent val="0"/>
          <c:showBubbleSize val="0"/>
        </c:dLbls>
        <c:gapWidth val="55"/>
        <c:overlap val="100"/>
        <c:axId val="129081856"/>
        <c:axId val="129212416"/>
      </c:barChart>
      <c:catAx>
        <c:axId val="129081856"/>
        <c:scaling>
          <c:orientation val="minMax"/>
        </c:scaling>
        <c:delete val="1"/>
        <c:axPos val="b"/>
        <c:majorTickMark val="none"/>
        <c:minorTickMark val="none"/>
        <c:tickLblPos val="nextTo"/>
        <c:crossAx val="129212416"/>
        <c:crosses val="autoZero"/>
        <c:auto val="1"/>
        <c:lblAlgn val="ctr"/>
        <c:lblOffset val="100"/>
        <c:noMultiLvlLbl val="0"/>
      </c:catAx>
      <c:valAx>
        <c:axId val="129212416"/>
        <c:scaling>
          <c:orientation val="minMax"/>
        </c:scaling>
        <c:delete val="0"/>
        <c:axPos val="l"/>
        <c:majorGridlines/>
        <c:numFmt formatCode="General" sourceLinked="1"/>
        <c:majorTickMark val="none"/>
        <c:minorTickMark val="none"/>
        <c:tickLblPos val="nextTo"/>
        <c:txPr>
          <a:bodyPr/>
          <a:lstStyle/>
          <a:p>
            <a:pPr>
              <a:defRPr lang="en-US"/>
            </a:pPr>
            <a:endParaRPr lang="es-ES"/>
          </a:p>
        </c:txPr>
        <c:crossAx val="129081856"/>
        <c:crosses val="autoZero"/>
        <c:crossBetween val="between"/>
      </c:valAx>
    </c:plotArea>
    <c:legend>
      <c:legendPos val="r"/>
      <c:layout/>
      <c:overlay val="0"/>
      <c:txPr>
        <a:bodyPr/>
        <a:lstStyle/>
        <a:p>
          <a:pPr>
            <a:defRPr lang="en-US"/>
          </a:pPr>
          <a:endParaRPr lang="es-ES"/>
        </a:p>
      </c:txPr>
    </c:legend>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5D80AB-8A70-7A4C-966E-699FEB2ADB77}" type="datetimeFigureOut">
              <a:rPr lang="es-ES" smtClean="0"/>
              <a:pPr/>
              <a:t>09/12/2014</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DB1914-5BE9-A143-862C-D94ECE7237C3}" type="slidenum">
              <a:rPr lang="es-ES" smtClean="0"/>
              <a:pPr/>
              <a:t>‹Nº›</a:t>
            </a:fld>
            <a:endParaRPr lang="es-ES"/>
          </a:p>
        </p:txBody>
      </p:sp>
    </p:spTree>
    <p:extLst>
      <p:ext uri="{BB962C8B-B14F-4D97-AF65-F5344CB8AC3E}">
        <p14:creationId xmlns:p14="http://schemas.microsoft.com/office/powerpoint/2010/main" val="201176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633C95-F153-3942-B881-7162ED0E44BD}" type="datetimeFigureOut">
              <a:rPr lang="es-ES" smtClean="0"/>
              <a:pPr/>
              <a:t>09/12/2014</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02EF6-DC79-9544-A26D-C44FFB3B4134}" type="slidenum">
              <a:rPr lang="es-ES" smtClean="0"/>
              <a:pPr/>
              <a:t>‹Nº›</a:t>
            </a:fld>
            <a:endParaRPr lang="es-ES"/>
          </a:p>
        </p:txBody>
      </p:sp>
    </p:spTree>
    <p:extLst>
      <p:ext uri="{BB962C8B-B14F-4D97-AF65-F5344CB8AC3E}">
        <p14:creationId xmlns:p14="http://schemas.microsoft.com/office/powerpoint/2010/main" val="432195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rincipa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472959" y="3524341"/>
            <a:ext cx="7342255" cy="608682"/>
          </a:xfrm>
          <a:prstGeom prst="rect">
            <a:avLst/>
          </a:prstGeom>
        </p:spPr>
        <p:txBody>
          <a:bodyPr/>
          <a:lstStyle>
            <a:lvl1pPr algn="ctr">
              <a:defRPr sz="3000" b="1" cap="none" spc="0" baseline="0">
                <a:ln w="18415" cmpd="sng">
                  <a:noFill/>
                  <a:prstDash val="solid"/>
                </a:ln>
                <a:solidFill>
                  <a:schemeClr val="accent6">
                    <a:lumMod val="75000"/>
                  </a:schemeClr>
                </a:solidFill>
                <a:effectLst/>
                <a:latin typeface="Helvetica"/>
                <a:cs typeface="Helvetica"/>
              </a:defRPr>
            </a:lvl1pPr>
          </a:lstStyle>
          <a:p>
            <a:r>
              <a:rPr lang="es-ES_tradnl" dirty="0" smtClean="0"/>
              <a:t>Clic para editar título</a:t>
            </a:r>
            <a:endParaRPr lang="es-ES" dirty="0"/>
          </a:p>
        </p:txBody>
      </p:sp>
      <p:sp>
        <p:nvSpPr>
          <p:cNvPr id="3" name="Subtítulo 2"/>
          <p:cNvSpPr>
            <a:spLocks noGrp="1"/>
          </p:cNvSpPr>
          <p:nvPr>
            <p:ph type="subTitle" idx="1" hasCustomPrompt="1"/>
          </p:nvPr>
        </p:nvSpPr>
        <p:spPr>
          <a:xfrm>
            <a:off x="2457437" y="4412221"/>
            <a:ext cx="5207967" cy="389600"/>
          </a:xfrm>
          <a:prstGeom prst="rect">
            <a:avLst/>
          </a:prstGeom>
        </p:spPr>
        <p:txBody>
          <a:bodyPr>
            <a:normAutofit/>
          </a:bodyPr>
          <a:lstStyle>
            <a:lvl1pPr marL="0" indent="0" algn="ctr">
              <a:buNone/>
              <a:defRPr sz="1600" b="1" baseline="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Nombre del expositor</a:t>
            </a:r>
          </a:p>
        </p:txBody>
      </p:sp>
    </p:spTree>
    <p:extLst>
      <p:ext uri="{BB962C8B-B14F-4D97-AF65-F5344CB8AC3E}">
        <p14:creationId xmlns:p14="http://schemas.microsoft.com/office/powerpoint/2010/main" val="279592911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2304B7A9-FA7F-4439-8570-865C7B0D304A}" type="datetime1">
              <a:rPr lang="es-ES" smtClean="0"/>
              <a:t>09/12/2014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r>
              <a:rPr lang="es-ES" smtClean="0"/>
              <a:t>Módulo 3</a:t>
            </a: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70881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 título + texto">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1668352" y="2246862"/>
            <a:ext cx="7018448" cy="3879301"/>
          </a:xfrm>
          <a:prstGeom prst="rect">
            <a:avLst/>
          </a:prstGeom>
        </p:spPr>
        <p:txBody>
          <a:bodyPr/>
          <a:lstStyle>
            <a:lvl1pPr marL="0" indent="0">
              <a:buNone/>
              <a:defRPr baseline="0">
                <a:latin typeface="Hevel"/>
                <a:cs typeface="Hevel"/>
              </a:defRPr>
            </a:lvl1pPr>
            <a:lvl2pPr>
              <a:defRPr>
                <a:latin typeface="Hevel"/>
                <a:cs typeface="Hevel"/>
              </a:defRPr>
            </a:lvl2pPr>
            <a:lvl3pPr>
              <a:defRPr>
                <a:latin typeface="Hevel"/>
                <a:cs typeface="Hevel"/>
              </a:defRPr>
            </a:lvl3pPr>
            <a:lvl4pPr>
              <a:defRPr>
                <a:latin typeface="Hevel"/>
                <a:cs typeface="Hevel"/>
              </a:defRPr>
            </a:lvl4pPr>
            <a:lvl5pPr>
              <a:defRPr>
                <a:latin typeface="Hevel"/>
                <a:cs typeface="Hevel"/>
              </a:defRPr>
            </a:lvl5pPr>
          </a:lstStyle>
          <a:p>
            <a:pPr lvl="0"/>
            <a:r>
              <a:rPr lang="es-ES_tradnl" dirty="0" smtClean="0"/>
              <a:t>Texto</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13" name="Marcador de texto 12"/>
          <p:cNvSpPr>
            <a:spLocks noGrp="1"/>
          </p:cNvSpPr>
          <p:nvPr>
            <p:ph type="body" sz="quarter" idx="10" hasCustomPrompt="1"/>
          </p:nvPr>
        </p:nvSpPr>
        <p:spPr>
          <a:xfrm>
            <a:off x="1668352" y="1300163"/>
            <a:ext cx="7018448" cy="443221"/>
          </a:xfrm>
          <a:prstGeom prst="rect">
            <a:avLst/>
          </a:prstGeom>
        </p:spPr>
        <p:txBody>
          <a:bodyPr vert="horz"/>
          <a:lstStyle>
            <a:lvl1pPr marL="0" indent="0">
              <a:buNone/>
              <a:defRPr sz="2000" b="1" baseline="0">
                <a:solidFill>
                  <a:schemeClr val="accent6"/>
                </a:solidFill>
                <a:latin typeface="Helvetica"/>
                <a:cs typeface="Helvetica"/>
              </a:defRPr>
            </a:lvl1pPr>
          </a:lstStyle>
          <a:p>
            <a:pPr lvl="0"/>
            <a:r>
              <a:rPr lang="es-ES_tradnl" dirty="0" smtClean="0"/>
              <a:t>Subtítulo</a:t>
            </a:r>
            <a:endParaRPr lang="es-ES" dirty="0"/>
          </a:p>
        </p:txBody>
      </p:sp>
      <p:sp>
        <p:nvSpPr>
          <p:cNvPr id="14"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val="24055561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 texto">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1668352" y="1585578"/>
            <a:ext cx="7018448" cy="4540585"/>
          </a:xfrm>
          <a:prstGeom prst="rect">
            <a:avLst/>
          </a:prstGeom>
        </p:spPr>
        <p:txBody>
          <a:bodyPr/>
          <a:lstStyle>
            <a:lvl1pPr marL="0" indent="0">
              <a:buNone/>
              <a:defRPr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_tradnl" dirty="0" smtClean="0"/>
              <a:t>Texto</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val="37189136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o + imagen">
    <p:spTree>
      <p:nvGrpSpPr>
        <p:cNvPr id="1" name=""/>
        <p:cNvGrpSpPr/>
        <p:nvPr/>
      </p:nvGrpSpPr>
      <p:grpSpPr>
        <a:xfrm>
          <a:off x="0" y="0"/>
          <a:ext cx="0" cy="0"/>
          <a:chOff x="0" y="0"/>
          <a:chExt cx="0" cy="0"/>
        </a:xfrm>
      </p:grpSpPr>
      <p:sp>
        <p:nvSpPr>
          <p:cNvPr id="12" name="Marcador de posición de imagen 11"/>
          <p:cNvSpPr>
            <a:spLocks noGrp="1"/>
          </p:cNvSpPr>
          <p:nvPr>
            <p:ph type="pic" sz="quarter" idx="10"/>
          </p:nvPr>
        </p:nvSpPr>
        <p:spPr>
          <a:xfrm>
            <a:off x="1668463" y="3509312"/>
            <a:ext cx="7018337" cy="2486676"/>
          </a:xfrm>
          <a:prstGeom prst="rect">
            <a:avLst/>
          </a:prstGeom>
        </p:spPr>
        <p:txBody>
          <a:bodyPr vert="horz"/>
          <a:lstStyle/>
          <a:p>
            <a:endParaRPr lang="es-ES" dirty="0"/>
          </a:p>
        </p:txBody>
      </p:sp>
      <p:sp>
        <p:nvSpPr>
          <p:cNvPr id="4" name="Marcador de contenido 2"/>
          <p:cNvSpPr>
            <a:spLocks noGrp="1"/>
          </p:cNvSpPr>
          <p:nvPr>
            <p:ph idx="1" hasCustomPrompt="1"/>
          </p:nvPr>
        </p:nvSpPr>
        <p:spPr>
          <a:xfrm>
            <a:off x="1668352" y="1585579"/>
            <a:ext cx="7018448" cy="1773442"/>
          </a:xfrm>
          <a:prstGeom prst="rect">
            <a:avLst/>
          </a:prstGeom>
        </p:spPr>
        <p:txBody>
          <a:bodyPr/>
          <a:lstStyle>
            <a:lvl1pPr>
              <a:defRPr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_tradnl" dirty="0" smtClean="0"/>
              <a:t>Texto</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5"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val="2755252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o + imagen 2">
    <p:spTree>
      <p:nvGrpSpPr>
        <p:cNvPr id="1" name=""/>
        <p:cNvGrpSpPr/>
        <p:nvPr/>
      </p:nvGrpSpPr>
      <p:grpSpPr>
        <a:xfrm>
          <a:off x="0" y="0"/>
          <a:ext cx="0" cy="0"/>
          <a:chOff x="0" y="0"/>
          <a:chExt cx="0" cy="0"/>
        </a:xfrm>
      </p:grpSpPr>
      <p:sp>
        <p:nvSpPr>
          <p:cNvPr id="3" name="Marcador de contenido 2"/>
          <p:cNvSpPr>
            <a:spLocks noGrp="1"/>
          </p:cNvSpPr>
          <p:nvPr>
            <p:ph sz="half" idx="1" hasCustomPrompt="1"/>
          </p:nvPr>
        </p:nvSpPr>
        <p:spPr>
          <a:xfrm>
            <a:off x="1668352" y="1600200"/>
            <a:ext cx="3697430" cy="4525963"/>
          </a:xfrm>
          <a:prstGeom prst="rect">
            <a:avLst/>
          </a:prstGeom>
        </p:spPr>
        <p:txBody>
          <a:bodyPr/>
          <a:lstStyle>
            <a:lvl1pPr marL="0" indent="0">
              <a:buFont typeface="Arial"/>
              <a:buNone/>
              <a:defRPr sz="1800">
                <a:latin typeface="Helvetica"/>
                <a:cs typeface="Helvetica"/>
              </a:defRPr>
            </a:lvl1pPr>
            <a:lvl2pPr marL="742950" indent="-285750">
              <a:buFont typeface="Arial"/>
              <a:buChar char="•"/>
              <a:defRPr sz="1800">
                <a:latin typeface="Helvetica"/>
                <a:cs typeface="Helvetica"/>
              </a:defRPr>
            </a:lvl2pPr>
            <a:lvl3pPr marL="1200150" indent="-285750">
              <a:buFont typeface="Arial"/>
              <a:buChar char="•"/>
              <a:defRPr sz="1800">
                <a:latin typeface="Helvetica"/>
                <a:cs typeface="Helvetica"/>
              </a:defRPr>
            </a:lvl3pPr>
            <a:lvl4pPr marL="1657350" indent="-285750">
              <a:buFont typeface="Arial"/>
              <a:buChar char="•"/>
              <a:defRPr sz="1800">
                <a:latin typeface="Helvetica"/>
                <a:cs typeface="Helvetica"/>
              </a:defRPr>
            </a:lvl4pPr>
            <a:lvl5pPr marL="2114550" indent="-285750">
              <a:buFont typeface="Arial"/>
              <a:buChar char="•"/>
              <a:defRPr sz="1800">
                <a:latin typeface="Helvetica"/>
                <a:cs typeface="Helvetica"/>
              </a:defRPr>
            </a:lvl5pPr>
            <a:lvl6pPr>
              <a:defRPr sz="1800"/>
            </a:lvl6pPr>
            <a:lvl7pPr>
              <a:defRPr sz="1800"/>
            </a:lvl7pPr>
            <a:lvl8pPr>
              <a:defRPr sz="1800"/>
            </a:lvl8pPr>
            <a:lvl9pPr>
              <a:defRPr sz="1800"/>
            </a:lvl9pPr>
          </a:lstStyle>
          <a:p>
            <a:pPr lvl="0"/>
            <a:r>
              <a:rPr lang="es-ES_tradnl" dirty="0" smtClean="0"/>
              <a:t>Texto</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11" name="Marcador de posición de imagen 10"/>
          <p:cNvSpPr>
            <a:spLocks noGrp="1"/>
          </p:cNvSpPr>
          <p:nvPr>
            <p:ph type="pic" sz="quarter" idx="10"/>
          </p:nvPr>
        </p:nvSpPr>
        <p:spPr>
          <a:xfrm>
            <a:off x="5522913" y="1600200"/>
            <a:ext cx="3163887" cy="4525963"/>
          </a:xfrm>
          <a:prstGeom prst="rect">
            <a:avLst/>
          </a:prstGeom>
        </p:spPr>
        <p:txBody>
          <a:bodyPr vert="horz"/>
          <a:lstStyle/>
          <a:p>
            <a:endParaRPr lang="es-ES"/>
          </a:p>
        </p:txBody>
      </p:sp>
      <p:sp>
        <p:nvSpPr>
          <p:cNvPr id="5"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
        <p:nvSpPr>
          <p:cNvPr id="2" name="Rectángulo 1"/>
          <p:cNvSpPr/>
          <p:nvPr userDrawn="1"/>
        </p:nvSpPr>
        <p:spPr>
          <a:xfrm>
            <a:off x="2286000" y="2690336"/>
            <a:ext cx="4572000" cy="1477328"/>
          </a:xfrm>
          <a:prstGeom prst="rect">
            <a:avLst/>
          </a:prstGeom>
        </p:spPr>
        <p:txBody>
          <a:bodyPr>
            <a:spAutoFit/>
          </a:bodyPr>
          <a:lstStyle/>
          <a:p>
            <a:pPr lvl="0"/>
            <a:r>
              <a:rPr lang="es-ES_tradnl" dirty="0" smtClean="0"/>
              <a:t>Texto</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12563808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ítulo Principal">
    <p:spTree>
      <p:nvGrpSpPr>
        <p:cNvPr id="1" name=""/>
        <p:cNvGrpSpPr/>
        <p:nvPr/>
      </p:nvGrpSpPr>
      <p:grpSpPr>
        <a:xfrm>
          <a:off x="0" y="0"/>
          <a:ext cx="0" cy="0"/>
          <a:chOff x="0" y="0"/>
          <a:chExt cx="0" cy="0"/>
        </a:xfrm>
      </p:grpSpPr>
      <p:sp>
        <p:nvSpPr>
          <p:cNvPr id="6" name="Marcador de texto 12"/>
          <p:cNvSpPr>
            <a:spLocks noGrp="1"/>
          </p:cNvSpPr>
          <p:nvPr>
            <p:ph type="body" sz="quarter" idx="10" hasCustomPrompt="1"/>
          </p:nvPr>
        </p:nvSpPr>
        <p:spPr>
          <a:xfrm>
            <a:off x="1668352" y="2630525"/>
            <a:ext cx="7018448" cy="1727506"/>
          </a:xfrm>
          <a:prstGeom prst="rect">
            <a:avLst/>
          </a:prstGeom>
        </p:spPr>
        <p:txBody>
          <a:bodyPr vert="horz"/>
          <a:lstStyle>
            <a:lvl1pPr marL="0" indent="0">
              <a:buNone/>
              <a:defRPr sz="3000" b="1" baseline="0">
                <a:solidFill>
                  <a:schemeClr val="accent6"/>
                </a:solidFill>
                <a:latin typeface="Helvetica"/>
                <a:cs typeface="Helvetica"/>
              </a:defRPr>
            </a:lvl1pPr>
          </a:lstStyle>
          <a:p>
            <a:pPr lvl="0"/>
            <a:r>
              <a:rPr lang="es-ES_tradnl" dirty="0" smtClean="0"/>
              <a:t>Subtítulo</a:t>
            </a:r>
            <a:endParaRPr lang="es-ES" dirty="0"/>
          </a:p>
        </p:txBody>
      </p:sp>
      <p:sp>
        <p:nvSpPr>
          <p:cNvPr id="5"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val="3864498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 imagen">
    <p:spTree>
      <p:nvGrpSpPr>
        <p:cNvPr id="1" name=""/>
        <p:cNvGrpSpPr/>
        <p:nvPr/>
      </p:nvGrpSpPr>
      <p:grpSpPr>
        <a:xfrm>
          <a:off x="0" y="0"/>
          <a:ext cx="0" cy="0"/>
          <a:chOff x="0" y="0"/>
          <a:chExt cx="0" cy="0"/>
        </a:xfrm>
      </p:grpSpPr>
      <p:sp>
        <p:nvSpPr>
          <p:cNvPr id="12" name="Marcador de posición de imagen 11"/>
          <p:cNvSpPr>
            <a:spLocks noGrp="1"/>
          </p:cNvSpPr>
          <p:nvPr>
            <p:ph type="pic" sz="quarter" idx="10"/>
          </p:nvPr>
        </p:nvSpPr>
        <p:spPr>
          <a:xfrm>
            <a:off x="1668463" y="1435100"/>
            <a:ext cx="6575425" cy="4560888"/>
          </a:xfrm>
          <a:prstGeom prst="rect">
            <a:avLst/>
          </a:prstGeom>
        </p:spPr>
        <p:txBody>
          <a:bodyPr vert="horz"/>
          <a:lstStyle/>
          <a:p>
            <a:endParaRPr lang="es-ES" dirty="0"/>
          </a:p>
        </p:txBody>
      </p:sp>
      <p:sp>
        <p:nvSpPr>
          <p:cNvPr id="4"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val="3357282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áfico + texto">
    <p:spTree>
      <p:nvGrpSpPr>
        <p:cNvPr id="1" name=""/>
        <p:cNvGrpSpPr/>
        <p:nvPr/>
      </p:nvGrpSpPr>
      <p:grpSpPr>
        <a:xfrm>
          <a:off x="0" y="0"/>
          <a:ext cx="0" cy="0"/>
          <a:chOff x="0" y="0"/>
          <a:chExt cx="0" cy="0"/>
        </a:xfrm>
      </p:grpSpPr>
      <p:sp>
        <p:nvSpPr>
          <p:cNvPr id="4" name="Marcador de contenido 2"/>
          <p:cNvSpPr>
            <a:spLocks noGrp="1"/>
          </p:cNvSpPr>
          <p:nvPr>
            <p:ph idx="1" hasCustomPrompt="1"/>
          </p:nvPr>
        </p:nvSpPr>
        <p:spPr>
          <a:xfrm>
            <a:off x="1668352" y="4163083"/>
            <a:ext cx="7018448" cy="1773442"/>
          </a:xfrm>
          <a:prstGeom prst="rect">
            <a:avLst/>
          </a:prstGeom>
        </p:spPr>
        <p:txBody>
          <a:bodyPr/>
          <a:lstStyle>
            <a:lvl1pPr>
              <a:defRPr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_tradnl" dirty="0" smtClean="0"/>
              <a:t>Texto en: 18 pt - Calibri - Gris - Normal - </a:t>
            </a:r>
            <a:r>
              <a:rPr lang="es-ES_tradnl" dirty="0" err="1" smtClean="0"/>
              <a:t>Just</a:t>
            </a:r>
            <a:r>
              <a:rPr lang="es-ES_tradnl" dirty="0" smtClean="0"/>
              <a:t>. izquierda</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3" name="Marcador de gráfico 2"/>
          <p:cNvSpPr>
            <a:spLocks noGrp="1"/>
          </p:cNvSpPr>
          <p:nvPr>
            <p:ph type="chart" sz="quarter" idx="11"/>
          </p:nvPr>
        </p:nvSpPr>
        <p:spPr>
          <a:xfrm>
            <a:off x="1668352" y="1510432"/>
            <a:ext cx="7018337" cy="2502358"/>
          </a:xfrm>
          <a:prstGeom prst="rect">
            <a:avLst/>
          </a:prstGeom>
        </p:spPr>
        <p:txBody>
          <a:bodyPr vert="horz"/>
          <a:lstStyle>
            <a:lvl1pPr>
              <a:defRPr>
                <a:latin typeface="Helvetica"/>
                <a:cs typeface="Helvetica"/>
              </a:defRPr>
            </a:lvl1pPr>
          </a:lstStyle>
          <a:p>
            <a:endParaRPr lang="es-ES" dirty="0"/>
          </a:p>
        </p:txBody>
      </p:sp>
      <p:sp>
        <p:nvSpPr>
          <p:cNvPr id="5" name="Título 8"/>
          <p:cNvSpPr>
            <a:spLocks noGrp="1"/>
          </p:cNvSpPr>
          <p:nvPr>
            <p:ph type="title" hasCustomPrompt="1"/>
          </p:nvPr>
        </p:nvSpPr>
        <p:spPr>
          <a:xfrm>
            <a:off x="1668352" y="479514"/>
            <a:ext cx="6575715" cy="381529"/>
          </a:xfrm>
          <a:prstGeom prst="rect">
            <a:avLst/>
          </a:prstGeom>
        </p:spPr>
        <p:txBody>
          <a:bodyPr vert="horz"/>
          <a:lstStyle>
            <a:lvl1pPr algn="l">
              <a:defRPr sz="2200" b="1" baseline="0">
                <a:solidFill>
                  <a:srgbClr val="E46C0A"/>
                </a:solidFill>
                <a:latin typeface="Helvetica"/>
                <a:cs typeface="Helvetica"/>
              </a:defRPr>
            </a:lvl1pPr>
          </a:lstStyle>
          <a:p>
            <a:r>
              <a:rPr lang="es-ES_tradnl" dirty="0" smtClean="0"/>
              <a:t>Título</a:t>
            </a:r>
            <a:endParaRPr lang="es-ES" dirty="0"/>
          </a:p>
        </p:txBody>
      </p:sp>
    </p:spTree>
    <p:extLst>
      <p:ext uri="{BB962C8B-B14F-4D97-AF65-F5344CB8AC3E}">
        <p14:creationId xmlns:p14="http://schemas.microsoft.com/office/powerpoint/2010/main" val="1734456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6ED6D75-3875-4418-91F0-47CE2E6FD501}" type="datetime1">
              <a:rPr lang="es-ES" smtClean="0"/>
              <a:t>09/12/2014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r>
              <a:rPr lang="es-ES" smtClean="0"/>
              <a:t>Módulo 3</a:t>
            </a: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1653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224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52" r:id="rId5"/>
    <p:sldLayoutId id="2147483655" r:id="rId6"/>
    <p:sldLayoutId id="2147483661" r:id="rId7"/>
    <p:sldLayoutId id="2147483664" r:id="rId8"/>
    <p:sldLayoutId id="2147483665" r:id="rId9"/>
    <p:sldLayoutId id="2147483666" r:id="rId10"/>
  </p:sldLayoutIdLst>
  <p:timing>
    <p:tnLst>
      <p:par>
        <p:cTn id="1" dur="indefinite" restart="never" nodeType="tmRoot"/>
      </p:par>
    </p:tnLst>
  </p:timing>
  <p:txStyles>
    <p:titleStyle>
      <a:lvl1pPr algn="l" defTabSz="457200" rtl="0" eaLnBrk="1" latinLnBrk="0" hangingPunct="1">
        <a:spcBef>
          <a:spcPct val="0"/>
        </a:spcBef>
        <a:buNone/>
        <a:defRPr sz="2200" b="1"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1800" kern="1200">
          <a:solidFill>
            <a:schemeClr val="tx1">
              <a:lumMod val="50000"/>
              <a:lumOff val="50000"/>
            </a:schemeClr>
          </a:solidFill>
          <a:latin typeface="Calibri"/>
          <a:ea typeface="+mn-ea"/>
          <a:cs typeface="Calibri"/>
        </a:defRPr>
      </a:lvl1pPr>
      <a:lvl2pPr marL="742950" indent="-285750" algn="l" defTabSz="457200" rtl="0" eaLnBrk="1" latinLnBrk="0" hangingPunct="1">
        <a:spcBef>
          <a:spcPct val="20000"/>
        </a:spcBef>
        <a:buFont typeface="Wingdings" charset="2"/>
        <a:buChar char="ü"/>
        <a:defRPr sz="1800" kern="1200">
          <a:solidFill>
            <a:schemeClr val="tx1">
              <a:lumMod val="50000"/>
              <a:lumOff val="50000"/>
            </a:schemeClr>
          </a:solidFill>
          <a:latin typeface="Calibri"/>
          <a:ea typeface="+mn-ea"/>
          <a:cs typeface="Calibri"/>
        </a:defRPr>
      </a:lvl2pPr>
      <a:lvl3pPr marL="1143000" indent="-228600" algn="l" defTabSz="457200" rtl="0" eaLnBrk="1" latinLnBrk="0" hangingPunct="1">
        <a:spcBef>
          <a:spcPct val="20000"/>
        </a:spcBef>
        <a:buFont typeface="Wingdings" charset="2"/>
        <a:buChar char="§"/>
        <a:defRPr sz="1800" kern="1200">
          <a:solidFill>
            <a:schemeClr val="tx1">
              <a:lumMod val="50000"/>
              <a:lumOff val="50000"/>
            </a:schemeClr>
          </a:solidFill>
          <a:latin typeface="Calibri"/>
          <a:ea typeface="+mn-ea"/>
          <a:cs typeface="Calibri"/>
        </a:defRPr>
      </a:lvl3pPr>
      <a:lvl4pPr marL="1600200" indent="-228600" algn="l" defTabSz="457200" rtl="0" eaLnBrk="1" latinLnBrk="0" hangingPunct="1">
        <a:spcBef>
          <a:spcPct val="20000"/>
        </a:spcBef>
        <a:buFont typeface="Courier New"/>
        <a:buChar char="o"/>
        <a:defRPr sz="1800" kern="1200">
          <a:solidFill>
            <a:schemeClr val="tx1">
              <a:lumMod val="50000"/>
              <a:lumOff val="50000"/>
            </a:schemeClr>
          </a:solidFill>
          <a:latin typeface="Calibri"/>
          <a:ea typeface="+mn-ea"/>
          <a:cs typeface="Calibri"/>
        </a:defRPr>
      </a:lvl4pPr>
      <a:lvl5pPr marL="2057400" indent="-228600" algn="l" defTabSz="457200" rtl="0" eaLnBrk="1" latinLnBrk="0" hangingPunct="1">
        <a:spcBef>
          <a:spcPct val="20000"/>
        </a:spcBef>
        <a:buFont typeface="Wingdings" charset="2"/>
        <a:buChar char="Ø"/>
        <a:defRPr sz="1800" kern="1200">
          <a:solidFill>
            <a:schemeClr val="tx1">
              <a:lumMod val="50000"/>
              <a:lumOff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A3%20Formulario%20postulacion.docx"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8"/>
          <p:cNvSpPr>
            <a:spLocks noGrp="1"/>
          </p:cNvSpPr>
          <p:nvPr>
            <p:ph type="subTitle" idx="1"/>
          </p:nvPr>
        </p:nvSpPr>
        <p:spPr>
          <a:xfrm>
            <a:off x="2457437" y="3408921"/>
            <a:ext cx="5207967" cy="389600"/>
          </a:xfrm>
        </p:spPr>
        <p:txBody>
          <a:bodyPr>
            <a:noAutofit/>
          </a:bodyPr>
          <a:lstStyle/>
          <a:p>
            <a:r>
              <a:rPr lang="es-CL" sz="2000" dirty="0" smtClean="0">
                <a:latin typeface="Arial"/>
              </a:rPr>
              <a:t>Auto Diagnóstico Energético </a:t>
            </a:r>
            <a:r>
              <a:rPr lang="es-ES" sz="2000" dirty="0" smtClean="0">
                <a:latin typeface="Arial"/>
              </a:rPr>
              <a:t>en Instituciones de Educación Superior</a:t>
            </a:r>
            <a:endParaRPr lang="es-ES" sz="2000" dirty="0">
              <a:latin typeface="Arial"/>
            </a:endParaRPr>
          </a:p>
        </p:txBody>
      </p:sp>
      <p:sp>
        <p:nvSpPr>
          <p:cNvPr id="12" name="Título 11"/>
          <p:cNvSpPr>
            <a:spLocks noGrp="1"/>
          </p:cNvSpPr>
          <p:nvPr>
            <p:ph type="ctrTitle"/>
          </p:nvPr>
        </p:nvSpPr>
        <p:spPr>
          <a:xfrm>
            <a:off x="1472959" y="2800441"/>
            <a:ext cx="7342255" cy="608682"/>
          </a:xfrm>
        </p:spPr>
        <p:txBody>
          <a:bodyPr/>
          <a:lstStyle/>
          <a:p>
            <a:r>
              <a:rPr lang="es-ES" dirty="0" smtClean="0"/>
              <a:t>Módulo 2 </a:t>
            </a:r>
            <a:r>
              <a:rPr lang="es-ES" sz="2000" dirty="0" smtClean="0"/>
              <a:t>(parte 3)</a:t>
            </a:r>
            <a:endParaRPr lang="es-ES" sz="2000" dirty="0"/>
          </a:p>
        </p:txBody>
      </p:sp>
      <p:sp>
        <p:nvSpPr>
          <p:cNvPr id="15" name="Subtítulo 2"/>
          <p:cNvSpPr txBox="1">
            <a:spLocks/>
          </p:cNvSpPr>
          <p:nvPr/>
        </p:nvSpPr>
        <p:spPr>
          <a:xfrm>
            <a:off x="2457437" y="4715048"/>
            <a:ext cx="5207967" cy="389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1600" b="1"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s-ES_tradnl" b="0" dirty="0" smtClean="0">
              <a:latin typeface="Helvetica"/>
              <a:cs typeface="Helvetica"/>
            </a:endParaRPr>
          </a:p>
        </p:txBody>
      </p:sp>
      <p:sp>
        <p:nvSpPr>
          <p:cNvPr id="16" name="Subtítulo 2"/>
          <p:cNvSpPr txBox="1">
            <a:spLocks/>
          </p:cNvSpPr>
          <p:nvPr/>
        </p:nvSpPr>
        <p:spPr>
          <a:xfrm>
            <a:off x="2457437" y="6237515"/>
            <a:ext cx="5207967" cy="389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1600" b="1"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_tradnl" dirty="0" smtClean="0">
                <a:solidFill>
                  <a:schemeClr val="bg1"/>
                </a:solidFill>
              </a:rPr>
              <a:t>Fecha</a:t>
            </a:r>
          </a:p>
        </p:txBody>
      </p:sp>
      <p:sp>
        <p:nvSpPr>
          <p:cNvPr id="17" name="Subtítulo 2"/>
          <p:cNvSpPr txBox="1">
            <a:spLocks/>
          </p:cNvSpPr>
          <p:nvPr/>
        </p:nvSpPr>
        <p:spPr>
          <a:xfrm>
            <a:off x="2457437" y="4520248"/>
            <a:ext cx="5207967" cy="389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1600" b="1"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_tradnl" sz="1400" b="0" dirty="0" smtClean="0">
                <a:latin typeface="Helvetica"/>
                <a:cs typeface="Helvetica"/>
              </a:rPr>
              <a:t>www.acee.cl</a:t>
            </a:r>
          </a:p>
        </p:txBody>
      </p:sp>
      <p:pic>
        <p:nvPicPr>
          <p:cNvPr id="2" name="Picture 1" descr="Ministeri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7438" y="4986048"/>
            <a:ext cx="1706766" cy="1546065"/>
          </a:xfrm>
          <a:prstGeom prst="rect">
            <a:avLst/>
          </a:prstGeom>
        </p:spPr>
      </p:pic>
    </p:spTree>
    <p:extLst>
      <p:ext uri="{BB962C8B-B14F-4D97-AF65-F5344CB8AC3E}">
        <p14:creationId xmlns:p14="http://schemas.microsoft.com/office/powerpoint/2010/main" val="19730707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889264"/>
            <a:ext cx="7018448" cy="5702036"/>
          </a:xfrm>
        </p:spPr>
        <p:txBody>
          <a:bodyPr/>
          <a:lstStyle/>
          <a:p>
            <a:pPr algn="just">
              <a:spcAft>
                <a:spcPts val="600"/>
              </a:spcAft>
            </a:pPr>
            <a:r>
              <a:rPr lang="es-ES" sz="1400" dirty="0" smtClean="0">
                <a:solidFill>
                  <a:srgbClr val="000000"/>
                </a:solidFill>
                <a:latin typeface="Arial"/>
              </a:rPr>
              <a:t>Se deben indicar suministros energéticos del edificio y nivel de participación en el consumo general en un gráfico circular. </a:t>
            </a:r>
          </a:p>
          <a:p>
            <a:pPr algn="just">
              <a:spcAft>
                <a:spcPts val="600"/>
              </a:spcAft>
            </a:pPr>
            <a:endParaRPr lang="es-ES" sz="1400" dirty="0">
              <a:solidFill>
                <a:srgbClr val="000000"/>
              </a:solidFill>
              <a:latin typeface="Arial"/>
            </a:endParaRPr>
          </a:p>
          <a:p>
            <a:pPr algn="just">
              <a:spcAft>
                <a:spcPts val="600"/>
              </a:spcAft>
            </a:pPr>
            <a:endParaRPr lang="es-ES" sz="1400" dirty="0" smtClean="0">
              <a:solidFill>
                <a:srgbClr val="000000"/>
              </a:solidFill>
              <a:latin typeface="Arial"/>
            </a:endParaRPr>
          </a:p>
          <a:p>
            <a:pPr algn="just">
              <a:spcAft>
                <a:spcPts val="600"/>
              </a:spcAft>
            </a:pPr>
            <a:endParaRPr lang="es-ES" sz="1400" dirty="0" smtClean="0">
              <a:solidFill>
                <a:srgbClr val="000000"/>
              </a:solidFill>
              <a:latin typeface="Arial"/>
            </a:endParaRPr>
          </a:p>
          <a:p>
            <a:pPr algn="just">
              <a:spcAft>
                <a:spcPts val="600"/>
              </a:spcAft>
            </a:pPr>
            <a:endParaRPr lang="es-ES" sz="1400" dirty="0" smtClean="0">
              <a:solidFill>
                <a:srgbClr val="000000"/>
              </a:solidFill>
              <a:latin typeface="Arial"/>
            </a:endParaRPr>
          </a:p>
          <a:p>
            <a:pPr algn="just">
              <a:spcAft>
                <a:spcPts val="600"/>
              </a:spcAft>
            </a:pPr>
            <a:endParaRPr lang="es-ES" sz="1400" dirty="0" smtClean="0">
              <a:solidFill>
                <a:srgbClr val="000000"/>
              </a:solidFill>
              <a:latin typeface="Arial"/>
            </a:endParaRPr>
          </a:p>
          <a:p>
            <a:pPr algn="just">
              <a:spcAft>
                <a:spcPts val="600"/>
              </a:spcAft>
            </a:pPr>
            <a:endParaRPr lang="es-ES" sz="1400" dirty="0" smtClean="0">
              <a:solidFill>
                <a:srgbClr val="000000"/>
              </a:solidFill>
              <a:latin typeface="Arial"/>
            </a:endParaRPr>
          </a:p>
          <a:p>
            <a:pPr algn="just">
              <a:spcAft>
                <a:spcPts val="600"/>
              </a:spcAft>
            </a:pPr>
            <a:endParaRPr lang="es-ES" sz="1400" dirty="0" smtClean="0">
              <a:solidFill>
                <a:srgbClr val="000000"/>
              </a:solidFill>
              <a:latin typeface="Arial"/>
            </a:endParaRPr>
          </a:p>
          <a:p>
            <a:pPr algn="just">
              <a:spcAft>
                <a:spcPts val="600"/>
              </a:spcAft>
            </a:pPr>
            <a:endParaRPr lang="es-ES" sz="1400" dirty="0" smtClean="0">
              <a:solidFill>
                <a:srgbClr val="000000"/>
              </a:solidFill>
              <a:latin typeface="Arial"/>
            </a:endParaRPr>
          </a:p>
          <a:p>
            <a:pPr algn="just">
              <a:spcAft>
                <a:spcPts val="600"/>
              </a:spcAft>
            </a:pPr>
            <a:endParaRPr lang="es-ES" sz="1400" dirty="0" smtClean="0">
              <a:solidFill>
                <a:srgbClr val="000000"/>
              </a:solidFill>
              <a:latin typeface="Arial"/>
            </a:endParaRPr>
          </a:p>
          <a:p>
            <a:pPr algn="just">
              <a:spcAft>
                <a:spcPts val="600"/>
              </a:spcAft>
            </a:pPr>
            <a:r>
              <a:rPr lang="es-ES" sz="1400" dirty="0" smtClean="0">
                <a:solidFill>
                  <a:srgbClr val="000000"/>
                </a:solidFill>
                <a:latin typeface="Arial"/>
              </a:rPr>
              <a:t>Se debe definir con claridad el horario y tipo de uso de la instalación, además se deben considerar otros eventos o actividades de consumo que sean comparables con el consumo tipo de 1 día representativo (día hábil). </a:t>
            </a:r>
            <a:endParaRPr lang="es-CL" sz="1400" dirty="0" smtClean="0">
              <a:solidFill>
                <a:srgbClr val="000000"/>
              </a:solidFill>
              <a:latin typeface="Arial"/>
            </a:endParaRPr>
          </a:p>
          <a:p>
            <a:pPr algn="just"/>
            <a:r>
              <a:rPr lang="es-ES" sz="1400" dirty="0" smtClean="0">
                <a:solidFill>
                  <a:srgbClr val="000000"/>
                </a:solidFill>
                <a:latin typeface="Arial"/>
              </a:rPr>
              <a:t>El día tipo, en el cual debe realizarse la medición, debe ser uno en el que se realicen todas las actividades características del recinto.</a:t>
            </a:r>
            <a:endParaRPr lang="es-CL" sz="1400" dirty="0" smtClean="0">
              <a:solidFill>
                <a:srgbClr val="000000"/>
              </a:solidFill>
              <a:latin typeface="Arial"/>
            </a:endParaRPr>
          </a:p>
          <a:p>
            <a:pPr algn="just"/>
            <a:r>
              <a:rPr lang="es-ES" sz="1400" dirty="0" smtClean="0">
                <a:solidFill>
                  <a:srgbClr val="000000"/>
                </a:solidFill>
                <a:latin typeface="Arial"/>
              </a:rPr>
              <a:t>Se debe analizar la situación actual de los sistemas consumidores de energía en cuanto a su estado actual de operación, mantenciones y reparaciones realizadas</a:t>
            </a:r>
            <a:r>
              <a:rPr lang="es-ES" sz="1400" dirty="0" smtClean="0">
                <a:solidFill>
                  <a:srgbClr val="000000"/>
                </a:solidFill>
              </a:rPr>
              <a:t>.  </a:t>
            </a:r>
            <a:endParaRPr lang="es-CL" sz="1400" dirty="0" smtClean="0">
              <a:solidFill>
                <a:srgbClr val="000000"/>
              </a:solidFill>
            </a:endParaRPr>
          </a:p>
          <a:p>
            <a:pPr algn="just">
              <a:spcAft>
                <a:spcPts val="600"/>
              </a:spcAft>
            </a:pPr>
            <a:endParaRPr lang="es-CL" sz="1400" dirty="0" smtClean="0">
              <a:solidFill>
                <a:srgbClr val="000000"/>
              </a:solidFill>
              <a:latin typeface="Arial"/>
            </a:endParaRPr>
          </a:p>
          <a:p>
            <a:endParaRPr lang="es-ES" sz="1400" dirty="0">
              <a:solidFill>
                <a:srgbClr val="000000"/>
              </a:solidFil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Arial"/>
              </a:rPr>
              <a:t>4. </a:t>
            </a:r>
            <a:r>
              <a:rPr lang="es-CL" sz="2400" dirty="0" err="1" smtClean="0">
                <a:latin typeface="Arial"/>
              </a:rPr>
              <a:t>Autodiagnóstico</a:t>
            </a:r>
            <a:endParaRPr lang="es-ES" dirty="0"/>
          </a:p>
        </p:txBody>
      </p:sp>
      <p:pic>
        <p:nvPicPr>
          <p:cNvPr id="4" name="3 Imagen"/>
          <p:cNvPicPr/>
          <p:nvPr/>
        </p:nvPicPr>
        <p:blipFill>
          <a:blip r:embed="rId2">
            <a:extLst>
              <a:ext uri="{28A0092B-C50C-407E-A947-70E740481C1C}">
                <a14:useLocalDpi xmlns:a14="http://schemas.microsoft.com/office/drawing/2010/main" val="0"/>
              </a:ext>
            </a:extLst>
          </a:blip>
          <a:srcRect l="4159" t="18584" r="3453" b="6195"/>
          <a:stretch>
            <a:fillRect/>
          </a:stretch>
        </p:blipFill>
        <p:spPr bwMode="auto">
          <a:xfrm>
            <a:off x="3098800" y="2016362"/>
            <a:ext cx="4051300" cy="1956594"/>
          </a:xfrm>
          <a:prstGeom prst="rect">
            <a:avLst/>
          </a:prstGeom>
          <a:noFill/>
          <a:ln>
            <a:noFill/>
          </a:ln>
        </p:spPr>
      </p:pic>
      <p:sp>
        <p:nvSpPr>
          <p:cNvPr id="10" name="9 CuadroTexto"/>
          <p:cNvSpPr txBox="1"/>
          <p:nvPr/>
        </p:nvSpPr>
        <p:spPr>
          <a:xfrm>
            <a:off x="3759200" y="3957080"/>
            <a:ext cx="2520246" cy="261610"/>
          </a:xfrm>
          <a:prstGeom prst="rect">
            <a:avLst/>
          </a:prstGeom>
          <a:noFill/>
        </p:spPr>
        <p:txBody>
          <a:bodyPr wrap="square" rtlCol="0">
            <a:spAutoFit/>
          </a:bodyPr>
          <a:lstStyle/>
          <a:p>
            <a:pPr algn="ctr"/>
            <a:r>
              <a:rPr lang="es-MX" sz="1100" dirty="0" smtClean="0">
                <a:latin typeface="Arial"/>
              </a:rPr>
              <a:t>Fuente: Elaboración propia</a:t>
            </a:r>
            <a:endParaRPr lang="es-CL" sz="1100" dirty="0">
              <a:latin typeface="Arial"/>
            </a:endParaRPr>
          </a:p>
        </p:txBody>
      </p:sp>
      <p:sp>
        <p:nvSpPr>
          <p:cNvPr id="8" name="7 CuadroTexto"/>
          <p:cNvSpPr txBox="1"/>
          <p:nvPr/>
        </p:nvSpPr>
        <p:spPr>
          <a:xfrm>
            <a:off x="3253671" y="1590675"/>
            <a:ext cx="3355975" cy="261610"/>
          </a:xfrm>
          <a:prstGeom prst="rect">
            <a:avLst/>
          </a:prstGeom>
          <a:noFill/>
        </p:spPr>
        <p:txBody>
          <a:bodyPr wrap="square" rtlCol="0">
            <a:spAutoFit/>
          </a:bodyPr>
          <a:lstStyle/>
          <a:p>
            <a:pPr algn="ctr"/>
            <a:r>
              <a:rPr lang="es-MX" sz="1100" b="1" dirty="0" smtClean="0">
                <a:latin typeface="Arial"/>
              </a:rPr>
              <a:t>Distribución de la matriz energética</a:t>
            </a:r>
            <a:endParaRPr lang="es-CL" sz="1100" b="1" dirty="0">
              <a:latin typeface="Arial"/>
            </a:endParaRPr>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990864"/>
            <a:ext cx="7018448" cy="5702036"/>
          </a:xfrm>
        </p:spPr>
        <p:txBody>
          <a:bodyPr/>
          <a:lstStyle/>
          <a:p>
            <a:pPr lvl="0">
              <a:spcAft>
                <a:spcPts val="600"/>
              </a:spcAft>
            </a:pPr>
            <a:r>
              <a:rPr lang="es-MX" sz="1600" b="1" dirty="0" smtClean="0">
                <a:solidFill>
                  <a:srgbClr val="000000"/>
                </a:solidFill>
                <a:latin typeface="Arial"/>
              </a:rPr>
              <a:t>Consumo de energía</a:t>
            </a:r>
            <a:endParaRPr lang="es-CL" sz="1600" b="1" dirty="0" smtClean="0">
              <a:solidFill>
                <a:srgbClr val="000000"/>
              </a:solidFill>
              <a:latin typeface="Arial"/>
            </a:endParaRPr>
          </a:p>
          <a:p>
            <a:pPr algn="just"/>
            <a:r>
              <a:rPr lang="es-ES" sz="1600" dirty="0" smtClean="0">
                <a:solidFill>
                  <a:srgbClr val="000000"/>
                </a:solidFill>
                <a:latin typeface="Arial"/>
              </a:rPr>
              <a:t>Detallar consumo anual, promedio mensual, detalle por mes, de todos los energéticos y el agua utilizados en el recinto y su costo global asociado, considerando la energía eléctrica, y los combustibles. Es recomendable también el uso de agua.</a:t>
            </a:r>
          </a:p>
          <a:p>
            <a:pPr algn="just"/>
            <a:endParaRPr lang="es-CL" sz="1600" dirty="0" smtClean="0">
              <a:latin typeface="Arial"/>
            </a:endParaRPr>
          </a:p>
          <a:p>
            <a:endParaRPr lang="es-ES" dirty="0"/>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err="1" smtClean="0">
                <a:latin typeface="Arial"/>
              </a:rPr>
              <a:t>Autodiagnóstico</a:t>
            </a:r>
            <a:endParaRPr lang="es-ES" dirty="0"/>
          </a:p>
        </p:txBody>
      </p:sp>
      <p:graphicFrame>
        <p:nvGraphicFramePr>
          <p:cNvPr id="9" name="8 Tabla"/>
          <p:cNvGraphicFramePr>
            <a:graphicFrameLocks noGrp="1"/>
          </p:cNvGraphicFramePr>
          <p:nvPr>
            <p:extLst>
              <p:ext uri="{D42A27DB-BD31-4B8C-83A1-F6EECF244321}">
                <p14:modId xmlns:p14="http://schemas.microsoft.com/office/powerpoint/2010/main" val="1254563391"/>
              </p:ext>
            </p:extLst>
          </p:nvPr>
        </p:nvGraphicFramePr>
        <p:xfrm>
          <a:off x="1857375" y="3543300"/>
          <a:ext cx="6096000" cy="1854200"/>
        </p:xfrm>
        <a:graphic>
          <a:graphicData uri="http://schemas.openxmlformats.org/drawingml/2006/table">
            <a:tbl>
              <a:tblPr firstRow="1" bandRow="1">
                <a:tableStyleId>{5C22544A-7EE6-4342-B048-85BDC9FD1C3A}</a:tableStyleId>
              </a:tblPr>
              <a:tblGrid>
                <a:gridCol w="1800225"/>
                <a:gridCol w="1247775"/>
                <a:gridCol w="1524000"/>
                <a:gridCol w="1524000"/>
              </a:tblGrid>
              <a:tr h="370840">
                <a:tc gridSpan="4">
                  <a:txBody>
                    <a:bodyPr/>
                    <a:lstStyle/>
                    <a:p>
                      <a:pPr algn="ctr"/>
                      <a:r>
                        <a:rPr lang="es-ES" sz="1000" b="1" kern="1200" dirty="0" smtClean="0">
                          <a:solidFill>
                            <a:schemeClr val="lt1"/>
                          </a:solidFill>
                          <a:latin typeface="Arial"/>
                          <a:ea typeface="+mn-ea"/>
                          <a:cs typeface="+mn-cs"/>
                        </a:rPr>
                        <a:t>Detalle Consumo Anual</a:t>
                      </a:r>
                      <a:endParaRPr lang="es-CL" sz="1000" dirty="0">
                        <a:latin typeface="Arial"/>
                      </a:endParaRPr>
                    </a:p>
                  </a:txBody>
                  <a:tcPr anchor="ctr"/>
                </a:tc>
                <a:tc hMerge="1">
                  <a:txBody>
                    <a:bodyPr/>
                    <a:lstStyle/>
                    <a:p>
                      <a:endParaRPr lang="es-CL" dirty="0"/>
                    </a:p>
                  </a:txBody>
                  <a:tcPr/>
                </a:tc>
                <a:tc hMerge="1">
                  <a:txBody>
                    <a:bodyPr/>
                    <a:lstStyle/>
                    <a:p>
                      <a:endParaRPr lang="es-CL"/>
                    </a:p>
                  </a:txBody>
                  <a:tcPr/>
                </a:tc>
                <a:tc hMerge="1">
                  <a:txBody>
                    <a:bodyPr/>
                    <a:lstStyle/>
                    <a:p>
                      <a:endParaRPr lang="es-CL" dirty="0"/>
                    </a:p>
                  </a:txBody>
                  <a:tcPr/>
                </a:tc>
              </a:tr>
              <a:tr h="370840">
                <a:tc>
                  <a:txBody>
                    <a:bodyPr/>
                    <a:lstStyle/>
                    <a:p>
                      <a:pPr algn="l">
                        <a:lnSpc>
                          <a:spcPct val="115000"/>
                        </a:lnSpc>
                        <a:spcAft>
                          <a:spcPts val="0"/>
                        </a:spcAft>
                      </a:pPr>
                      <a:r>
                        <a:rPr lang="es-ES" sz="1000" b="1" dirty="0">
                          <a:solidFill>
                            <a:srgbClr val="000000"/>
                          </a:solidFill>
                          <a:latin typeface="Arial"/>
                          <a:ea typeface="Times New Roman"/>
                          <a:cs typeface="Calibri"/>
                        </a:rPr>
                        <a:t>Consumo total de energía</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solidFill>
                            <a:srgbClr val="000000"/>
                          </a:solidFill>
                          <a:latin typeface="Arial"/>
                          <a:ea typeface="Times New Roman"/>
                          <a:cs typeface="Calibri"/>
                        </a:rPr>
                        <a:t>1.740.000</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solidFill>
                            <a:srgbClr val="000000"/>
                          </a:solidFill>
                          <a:latin typeface="Arial"/>
                          <a:ea typeface="Times New Roman"/>
                          <a:cs typeface="Calibri"/>
                        </a:rPr>
                        <a:t>[</a:t>
                      </a:r>
                      <a:r>
                        <a:rPr lang="es-ES" sz="1000" dirty="0" err="1">
                          <a:solidFill>
                            <a:srgbClr val="000000"/>
                          </a:solidFill>
                          <a:latin typeface="Arial"/>
                          <a:ea typeface="Times New Roman"/>
                          <a:cs typeface="Calibri"/>
                        </a:rPr>
                        <a:t>kWh</a:t>
                      </a:r>
                      <a:r>
                        <a:rPr lang="es-ES" sz="1000" dirty="0">
                          <a:solidFill>
                            <a:srgbClr val="000000"/>
                          </a:solidFill>
                          <a:latin typeface="Arial"/>
                          <a:ea typeface="Times New Roman"/>
                          <a:cs typeface="Calibri"/>
                        </a:rPr>
                        <a:t>/año]</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solidFill>
                            <a:srgbClr val="000000"/>
                          </a:solidFill>
                          <a:latin typeface="Arial"/>
                          <a:ea typeface="Times New Roman"/>
                          <a:cs typeface="Calibri"/>
                        </a:rPr>
                        <a:t>$ 170.000.000</a:t>
                      </a:r>
                      <a:endParaRPr lang="es-CL" sz="1000" dirty="0">
                        <a:latin typeface="Arial"/>
                        <a:ea typeface="Times New Roman"/>
                        <a:cs typeface="Times New Roman"/>
                      </a:endParaRPr>
                    </a:p>
                  </a:txBody>
                  <a:tcPr marL="68580" marR="68580" marT="0" marB="0" anchor="ctr"/>
                </a:tc>
              </a:tr>
              <a:tr h="370840">
                <a:tc>
                  <a:txBody>
                    <a:bodyPr/>
                    <a:lstStyle/>
                    <a:p>
                      <a:pPr algn="l">
                        <a:lnSpc>
                          <a:spcPct val="115000"/>
                        </a:lnSpc>
                        <a:spcAft>
                          <a:spcPts val="0"/>
                        </a:spcAft>
                      </a:pPr>
                      <a:r>
                        <a:rPr lang="es-ES" sz="1000" b="1" dirty="0">
                          <a:solidFill>
                            <a:srgbClr val="000000"/>
                          </a:solidFill>
                          <a:latin typeface="Arial"/>
                          <a:ea typeface="Times New Roman"/>
                          <a:cs typeface="Calibri"/>
                        </a:rPr>
                        <a:t>Consumo energía eléctrica</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solidFill>
                            <a:srgbClr val="000000"/>
                          </a:solidFill>
                          <a:latin typeface="Arial"/>
                          <a:ea typeface="Times New Roman"/>
                          <a:cs typeface="Calibri"/>
                        </a:rPr>
                        <a:t>1.600.000</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solidFill>
                            <a:srgbClr val="000000"/>
                          </a:solidFill>
                          <a:latin typeface="Arial"/>
                          <a:ea typeface="Times New Roman"/>
                          <a:cs typeface="Calibri"/>
                        </a:rPr>
                        <a:t>[</a:t>
                      </a:r>
                      <a:r>
                        <a:rPr lang="es-ES" sz="1000" dirty="0" err="1">
                          <a:solidFill>
                            <a:srgbClr val="000000"/>
                          </a:solidFill>
                          <a:latin typeface="Arial"/>
                          <a:ea typeface="Times New Roman"/>
                          <a:cs typeface="Calibri"/>
                        </a:rPr>
                        <a:t>kWh</a:t>
                      </a:r>
                      <a:r>
                        <a:rPr lang="es-ES" sz="1000" dirty="0">
                          <a:solidFill>
                            <a:srgbClr val="000000"/>
                          </a:solidFill>
                          <a:latin typeface="Arial"/>
                          <a:ea typeface="Times New Roman"/>
                          <a:cs typeface="Calibri"/>
                        </a:rPr>
                        <a:t>/año]</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solidFill>
                            <a:srgbClr val="000000"/>
                          </a:solidFill>
                          <a:latin typeface="Arial"/>
                          <a:ea typeface="Times New Roman"/>
                          <a:cs typeface="Calibri"/>
                        </a:rPr>
                        <a:t>$ 160.000.000</a:t>
                      </a:r>
                      <a:endParaRPr lang="es-CL" sz="1000" dirty="0">
                        <a:latin typeface="Arial"/>
                        <a:ea typeface="Times New Roman"/>
                        <a:cs typeface="Times New Roman"/>
                      </a:endParaRPr>
                    </a:p>
                  </a:txBody>
                  <a:tcPr marL="68580" marR="68580" marT="0" marB="0" anchor="ctr"/>
                </a:tc>
              </a:tr>
              <a:tr h="370840">
                <a:tc>
                  <a:txBody>
                    <a:bodyPr/>
                    <a:lstStyle/>
                    <a:p>
                      <a:pPr algn="l">
                        <a:lnSpc>
                          <a:spcPct val="115000"/>
                        </a:lnSpc>
                        <a:spcAft>
                          <a:spcPts val="0"/>
                        </a:spcAft>
                      </a:pPr>
                      <a:r>
                        <a:rPr lang="es-ES" sz="1000" b="1" dirty="0">
                          <a:solidFill>
                            <a:srgbClr val="000000"/>
                          </a:solidFill>
                          <a:latin typeface="Arial"/>
                          <a:ea typeface="Times New Roman"/>
                          <a:cs typeface="Calibri"/>
                        </a:rPr>
                        <a:t>Consumo GN</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solidFill>
                            <a:srgbClr val="000000"/>
                          </a:solidFill>
                          <a:latin typeface="Arial"/>
                          <a:ea typeface="Times New Roman"/>
                          <a:cs typeface="Calibri"/>
                        </a:rPr>
                        <a:t>5.000</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solidFill>
                            <a:srgbClr val="000000"/>
                          </a:solidFill>
                          <a:latin typeface="Arial"/>
                          <a:ea typeface="Times New Roman"/>
                          <a:cs typeface="Calibri"/>
                        </a:rPr>
                        <a:t>[m</a:t>
                      </a:r>
                      <a:r>
                        <a:rPr lang="es-ES" sz="1000" baseline="30000" dirty="0">
                          <a:solidFill>
                            <a:srgbClr val="000000"/>
                          </a:solidFill>
                          <a:latin typeface="Arial"/>
                          <a:ea typeface="Times New Roman"/>
                          <a:cs typeface="Calibri"/>
                        </a:rPr>
                        <a:t>3</a:t>
                      </a:r>
                      <a:r>
                        <a:rPr lang="es-ES" sz="1000" dirty="0">
                          <a:solidFill>
                            <a:srgbClr val="000000"/>
                          </a:solidFill>
                          <a:latin typeface="Arial"/>
                          <a:ea typeface="Times New Roman"/>
                          <a:cs typeface="Calibri"/>
                        </a:rPr>
                        <a:t>/año]</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solidFill>
                            <a:srgbClr val="000000"/>
                          </a:solidFill>
                          <a:latin typeface="Arial"/>
                          <a:ea typeface="Times New Roman"/>
                          <a:cs typeface="Calibri"/>
                        </a:rPr>
                        <a:t>$ 5.000.000</a:t>
                      </a:r>
                      <a:endParaRPr lang="es-CL" sz="1000" dirty="0">
                        <a:latin typeface="Arial"/>
                        <a:ea typeface="Times New Roman"/>
                        <a:cs typeface="Times New Roman"/>
                      </a:endParaRPr>
                    </a:p>
                  </a:txBody>
                  <a:tcPr marL="68580" marR="68580" marT="0" marB="0" anchor="ctr"/>
                </a:tc>
              </a:tr>
              <a:tr h="370840">
                <a:tc>
                  <a:txBody>
                    <a:bodyPr/>
                    <a:lstStyle/>
                    <a:p>
                      <a:pPr algn="l">
                        <a:lnSpc>
                          <a:spcPct val="115000"/>
                        </a:lnSpc>
                        <a:spcAft>
                          <a:spcPts val="0"/>
                        </a:spcAft>
                      </a:pPr>
                      <a:r>
                        <a:rPr lang="es-ES" sz="1000" b="1" dirty="0" smtClean="0">
                          <a:solidFill>
                            <a:srgbClr val="000000"/>
                          </a:solidFill>
                          <a:latin typeface="Arial"/>
                          <a:ea typeface="Times New Roman"/>
                          <a:cs typeface="Calibri"/>
                        </a:rPr>
                        <a:t>Diesel</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solidFill>
                            <a:srgbClr val="000000"/>
                          </a:solidFill>
                          <a:latin typeface="Arial"/>
                          <a:ea typeface="Times New Roman"/>
                          <a:cs typeface="Calibri"/>
                        </a:rPr>
                        <a:t>9</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solidFill>
                            <a:srgbClr val="000000"/>
                          </a:solidFill>
                          <a:latin typeface="Arial"/>
                          <a:ea typeface="Times New Roman"/>
                          <a:cs typeface="Calibri"/>
                        </a:rPr>
                        <a:t>[m</a:t>
                      </a:r>
                      <a:r>
                        <a:rPr lang="es-ES" sz="1000" baseline="30000" dirty="0">
                          <a:solidFill>
                            <a:srgbClr val="000000"/>
                          </a:solidFill>
                          <a:latin typeface="Arial"/>
                          <a:ea typeface="Times New Roman"/>
                          <a:cs typeface="Calibri"/>
                        </a:rPr>
                        <a:t>3</a:t>
                      </a:r>
                      <a:r>
                        <a:rPr lang="es-ES" sz="1000" dirty="0">
                          <a:solidFill>
                            <a:srgbClr val="000000"/>
                          </a:solidFill>
                          <a:latin typeface="Arial"/>
                          <a:ea typeface="Times New Roman"/>
                          <a:cs typeface="Calibri"/>
                        </a:rPr>
                        <a:t>/año]</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solidFill>
                            <a:srgbClr val="000000"/>
                          </a:solidFill>
                          <a:latin typeface="Arial"/>
                          <a:ea typeface="Times New Roman"/>
                          <a:cs typeface="Calibri"/>
                        </a:rPr>
                        <a:t>$ 5.000.000</a:t>
                      </a:r>
                      <a:endParaRPr lang="es-CL" sz="1000" dirty="0">
                        <a:latin typeface="Arial"/>
                        <a:ea typeface="Times New Roman"/>
                        <a:cs typeface="Times New Roman"/>
                      </a:endParaRPr>
                    </a:p>
                  </a:txBody>
                  <a:tcPr marL="68580" marR="68580" marT="0" marB="0" anchor="ctr"/>
                </a:tc>
              </a:tr>
            </a:tbl>
          </a:graphicData>
        </a:graphic>
      </p:graphicFrame>
      <p:sp>
        <p:nvSpPr>
          <p:cNvPr id="14" name="13 CuadroTexto"/>
          <p:cNvSpPr txBox="1"/>
          <p:nvPr/>
        </p:nvSpPr>
        <p:spPr>
          <a:xfrm>
            <a:off x="3990975" y="5397500"/>
            <a:ext cx="1790700" cy="246221"/>
          </a:xfrm>
          <a:prstGeom prst="rect">
            <a:avLst/>
          </a:prstGeom>
          <a:noFill/>
        </p:spPr>
        <p:txBody>
          <a:bodyPr wrap="square" rtlCol="0">
            <a:spAutoFit/>
          </a:bodyPr>
          <a:lstStyle/>
          <a:p>
            <a:r>
              <a:rPr lang="es-ES" sz="1000" dirty="0" smtClean="0">
                <a:latin typeface="Arial"/>
              </a:rPr>
              <a:t>Detalle de Consumo Anual </a:t>
            </a:r>
            <a:endParaRPr lang="es-CL" sz="1000" dirty="0">
              <a:latin typeface="Arial"/>
            </a:endParaRPr>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335275"/>
            <a:ext cx="7018448" cy="5702036"/>
          </a:xfrm>
        </p:spPr>
        <p:txBody>
          <a:bodyPr/>
          <a:lstStyle/>
          <a:p>
            <a:endParaRPr lang="es-ES" sz="1600" dirty="0" smtClean="0"/>
          </a:p>
          <a:p>
            <a:endParaRPr lang="es-ES" sz="1600" dirty="0" smtClean="0"/>
          </a:p>
          <a:p>
            <a:endParaRPr lang="es-ES" sz="1600" dirty="0" smtClean="0"/>
          </a:p>
          <a:p>
            <a:endParaRPr lang="es-ES" sz="1600" dirty="0" smtClean="0"/>
          </a:p>
          <a:p>
            <a:endParaRPr lang="es-ES" sz="1600" dirty="0" smtClean="0"/>
          </a:p>
          <a:p>
            <a:endParaRPr lang="es-ES" sz="1600" dirty="0" smtClean="0"/>
          </a:p>
          <a:p>
            <a:endParaRPr lang="es-ES" sz="1600" dirty="0" smtClean="0"/>
          </a:p>
          <a:p>
            <a:endParaRPr lang="es-ES" sz="1600" dirty="0" smtClean="0"/>
          </a:p>
          <a:p>
            <a:endParaRPr lang="es-ES" sz="1600" dirty="0" smtClean="0"/>
          </a:p>
          <a:p>
            <a:endParaRPr lang="es-ES" sz="1600" dirty="0" smtClean="0"/>
          </a:p>
          <a:p>
            <a:endParaRPr lang="es-ES" sz="1400" dirty="0" smtClean="0"/>
          </a:p>
          <a:p>
            <a:pPr algn="just">
              <a:spcBef>
                <a:spcPts val="600"/>
              </a:spcBef>
              <a:spcAft>
                <a:spcPts val="600"/>
              </a:spcAft>
            </a:pPr>
            <a:r>
              <a:rPr lang="es-ES" sz="1400" dirty="0" smtClean="0">
                <a:solidFill>
                  <a:srgbClr val="000000"/>
                </a:solidFill>
                <a:latin typeface="Arial"/>
              </a:rPr>
              <a:t>Debe detallarse también el consumo y gasto para cada uso de la energía en el edificio. Debe considerarse, dentro de lo posible:</a:t>
            </a:r>
            <a:endParaRPr lang="es-CL" sz="1400" dirty="0" smtClean="0">
              <a:solidFill>
                <a:srgbClr val="000000"/>
              </a:solidFill>
              <a:latin typeface="Arial"/>
            </a:endParaRPr>
          </a:p>
          <a:p>
            <a:pPr lvl="1" algn="just"/>
            <a:r>
              <a:rPr lang="es-MX" sz="1400" dirty="0" smtClean="0">
                <a:solidFill>
                  <a:srgbClr val="000000"/>
                </a:solidFill>
                <a:latin typeface="Arial"/>
              </a:rPr>
              <a:t> </a:t>
            </a:r>
            <a:r>
              <a:rPr lang="es-CL" sz="1400" dirty="0" smtClean="0">
                <a:solidFill>
                  <a:srgbClr val="000000"/>
                </a:solidFill>
                <a:latin typeface="Arial"/>
              </a:rPr>
              <a:t>Iluminación.</a:t>
            </a:r>
          </a:p>
          <a:p>
            <a:pPr lvl="1" algn="just"/>
            <a:r>
              <a:rPr lang="es-CL" sz="1400" dirty="0" smtClean="0">
                <a:solidFill>
                  <a:srgbClr val="000000"/>
                </a:solidFill>
                <a:latin typeface="Arial"/>
              </a:rPr>
              <a:t>Refrigeración.</a:t>
            </a:r>
          </a:p>
          <a:p>
            <a:pPr lvl="1" algn="just"/>
            <a:r>
              <a:rPr lang="es-CL" sz="1400" dirty="0" smtClean="0">
                <a:solidFill>
                  <a:srgbClr val="000000"/>
                </a:solidFill>
                <a:latin typeface="Arial"/>
              </a:rPr>
              <a:t>Climatización (enfriamiento y calefacción).</a:t>
            </a:r>
          </a:p>
          <a:p>
            <a:pPr lvl="1" algn="just"/>
            <a:r>
              <a:rPr lang="es-CL" sz="1400" dirty="0" smtClean="0">
                <a:solidFill>
                  <a:srgbClr val="000000"/>
                </a:solidFill>
                <a:latin typeface="Arial"/>
              </a:rPr>
              <a:t>Agua Caliente Sanitaria.</a:t>
            </a:r>
          </a:p>
          <a:p>
            <a:pPr lvl="1" algn="just"/>
            <a:r>
              <a:rPr lang="es-CL" sz="1400" dirty="0" smtClean="0">
                <a:solidFill>
                  <a:srgbClr val="000000"/>
                </a:solidFill>
                <a:latin typeface="Arial"/>
              </a:rPr>
              <a:t>Equipos de Eléctricos de Oficina.</a:t>
            </a:r>
          </a:p>
          <a:p>
            <a:pPr algn="just"/>
            <a:endParaRPr lang="es-CL" sz="1600" dirty="0" smtClean="0">
              <a:latin typeface="Arial"/>
            </a:endParaRPr>
          </a:p>
          <a:p>
            <a:endParaRPr lang="es-ES" dirty="0"/>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Arial"/>
              </a:rPr>
              <a:t>4. </a:t>
            </a:r>
            <a:r>
              <a:rPr lang="es-CL" sz="2400" dirty="0" err="1" smtClean="0">
                <a:latin typeface="Arial"/>
              </a:rPr>
              <a:t>Autodiagnóstico</a:t>
            </a:r>
            <a:endParaRPr lang="es-ES" dirty="0"/>
          </a:p>
        </p:txBody>
      </p:sp>
      <p:pic>
        <p:nvPicPr>
          <p:cNvPr id="7" name="12 Marcador de contenido"/>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849056" y="1352896"/>
            <a:ext cx="4600000" cy="2771429"/>
          </a:xfrm>
          <a:prstGeom prst="rect">
            <a:avLst/>
          </a:prstGeom>
          <a:noFill/>
          <a:ln>
            <a:noFill/>
          </a:ln>
        </p:spPr>
      </p:pic>
      <p:sp>
        <p:nvSpPr>
          <p:cNvPr id="8" name="7 CuadroTexto"/>
          <p:cNvSpPr txBox="1"/>
          <p:nvPr/>
        </p:nvSpPr>
        <p:spPr>
          <a:xfrm>
            <a:off x="2679252" y="1060965"/>
            <a:ext cx="4922204" cy="261610"/>
          </a:xfrm>
          <a:prstGeom prst="rect">
            <a:avLst/>
          </a:prstGeom>
          <a:noFill/>
        </p:spPr>
        <p:txBody>
          <a:bodyPr wrap="square" rtlCol="0">
            <a:spAutoFit/>
          </a:bodyPr>
          <a:lstStyle/>
          <a:p>
            <a:pPr algn="ctr"/>
            <a:r>
              <a:rPr lang="es-ES" sz="1100" b="1" dirty="0" smtClean="0">
                <a:latin typeface="Arial"/>
              </a:rPr>
              <a:t>Detalle Consumo energía eléctrica mensual</a:t>
            </a:r>
            <a:endParaRPr lang="es-CL" sz="1100" dirty="0">
              <a:latin typeface="Arial"/>
            </a:endParaRPr>
          </a:p>
        </p:txBody>
      </p:sp>
      <p:sp>
        <p:nvSpPr>
          <p:cNvPr id="10" name="9 CuadroTexto"/>
          <p:cNvSpPr txBox="1"/>
          <p:nvPr/>
        </p:nvSpPr>
        <p:spPr>
          <a:xfrm>
            <a:off x="3883025" y="4124325"/>
            <a:ext cx="2609850" cy="261610"/>
          </a:xfrm>
          <a:prstGeom prst="rect">
            <a:avLst/>
          </a:prstGeom>
          <a:noFill/>
        </p:spPr>
        <p:txBody>
          <a:bodyPr wrap="square" rtlCol="0">
            <a:spAutoFit/>
          </a:bodyPr>
          <a:lstStyle/>
          <a:p>
            <a:pPr algn="ctr"/>
            <a:r>
              <a:rPr lang="es-MX" sz="1100" dirty="0" smtClean="0">
                <a:latin typeface="Arial"/>
              </a:rPr>
              <a:t>Fuente: Elaboración propia</a:t>
            </a:r>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55875"/>
            <a:ext cx="7018448" cy="5702036"/>
          </a:xfrm>
        </p:spPr>
        <p:txBody>
          <a:bodyPr/>
          <a:lstStyle/>
          <a:p>
            <a:pPr lvl="1" algn="just"/>
            <a:r>
              <a:rPr lang="es-CL" sz="1400" dirty="0" smtClean="0">
                <a:solidFill>
                  <a:srgbClr val="000000"/>
                </a:solidFill>
                <a:latin typeface="Arial"/>
              </a:rPr>
              <a:t>Equipos de Eléctricos de Fuerza (bombas, motores, etc.)</a:t>
            </a:r>
          </a:p>
          <a:p>
            <a:pPr lvl="1" algn="just"/>
            <a:r>
              <a:rPr lang="es-CL" sz="1400" dirty="0" smtClean="0">
                <a:solidFill>
                  <a:srgbClr val="000000"/>
                </a:solidFill>
                <a:latin typeface="Arial"/>
              </a:rPr>
              <a:t>Equipos Eléctricos de Uso Domésticos.</a:t>
            </a:r>
          </a:p>
          <a:p>
            <a:pPr lvl="1" algn="just">
              <a:spcAft>
                <a:spcPts val="600"/>
              </a:spcAft>
            </a:pPr>
            <a:r>
              <a:rPr lang="es-CL" sz="1400" dirty="0" smtClean="0">
                <a:solidFill>
                  <a:srgbClr val="000000"/>
                </a:solidFill>
                <a:latin typeface="Arial"/>
              </a:rPr>
              <a:t>Otros.</a:t>
            </a:r>
          </a:p>
          <a:p>
            <a:pPr lvl="1" algn="just">
              <a:spcAft>
                <a:spcPts val="600"/>
              </a:spcAft>
            </a:pPr>
            <a:endParaRPr lang="es-CL" sz="1400" dirty="0" smtClean="0">
              <a:solidFill>
                <a:srgbClr val="000000"/>
              </a:solidFill>
              <a:latin typeface="Arial"/>
            </a:endParaRPr>
          </a:p>
          <a:p>
            <a:pPr algn="just">
              <a:spcAft>
                <a:spcPts val="600"/>
              </a:spcAft>
            </a:pPr>
            <a:r>
              <a:rPr lang="es-ES" sz="1400" dirty="0" smtClean="0">
                <a:solidFill>
                  <a:srgbClr val="000000"/>
                </a:solidFill>
                <a:latin typeface="Arial"/>
              </a:rPr>
              <a:t>En el caso de realizar mediciones de sistemas consumidores y/o empalme eléctrico, se debe entregar el detalle de consumo, al menos horario, incluyendo un análisis de éste.</a:t>
            </a:r>
            <a:endParaRPr lang="es-CL" sz="1400" dirty="0" smtClean="0">
              <a:solidFill>
                <a:srgbClr val="000000"/>
              </a:solidFill>
              <a:latin typeface="Arial"/>
            </a:endParaRPr>
          </a:p>
          <a:p>
            <a:pPr algn="just">
              <a:spcAft>
                <a:spcPts val="600"/>
              </a:spcAft>
            </a:pPr>
            <a:r>
              <a:rPr lang="es-ES" sz="1400" dirty="0" smtClean="0">
                <a:solidFill>
                  <a:srgbClr val="000000"/>
                </a:solidFill>
                <a:latin typeface="Arial"/>
              </a:rPr>
              <a:t>Se debe además indicar si los datos se obtuvieron realizando una estimación y/o levantamiento en terreno. Adjuntar memoria de cálculo y/o catastro, según corresponda, explicitando la forma en la cual se realizaron las estimaciones, los supuestos utilizados y las justificaciones correspondientes, así como cantidad de unidades consumidoras por ítem y el estado de conservación y mantenimiento de los principales sistemas consumidores (motores, calderas, etc.). </a:t>
            </a:r>
          </a:p>
          <a:p>
            <a:pPr algn="just">
              <a:spcAft>
                <a:spcPts val="600"/>
              </a:spcAft>
            </a:pPr>
            <a:endParaRPr lang="es-CL" sz="1400" dirty="0" smtClean="0">
              <a:solidFill>
                <a:srgbClr val="000000"/>
              </a:solidFill>
              <a:latin typeface="Arial"/>
            </a:endParaRPr>
          </a:p>
          <a:p>
            <a:pPr algn="just">
              <a:spcAft>
                <a:spcPts val="600"/>
              </a:spcAft>
            </a:pPr>
            <a:r>
              <a:rPr lang="es-ES" sz="1400" dirty="0" smtClean="0">
                <a:solidFill>
                  <a:srgbClr val="000000"/>
                </a:solidFill>
                <a:latin typeface="Arial"/>
              </a:rPr>
              <a:t>Se debe incluir un capítulo de anexos, el cuál debe contener, a lo menos los siguientes puntos:</a:t>
            </a:r>
            <a:endParaRPr lang="es-CL" sz="1400" dirty="0" smtClean="0">
              <a:solidFill>
                <a:srgbClr val="000000"/>
              </a:solidFill>
              <a:latin typeface="Arial"/>
            </a:endParaRPr>
          </a:p>
          <a:p>
            <a:pPr lvl="1" algn="just"/>
            <a:r>
              <a:rPr lang="es-CL" sz="1400" dirty="0" smtClean="0">
                <a:solidFill>
                  <a:srgbClr val="000000"/>
                </a:solidFill>
                <a:latin typeface="Arial"/>
              </a:rPr>
              <a:t>Memorias de cálculo.</a:t>
            </a:r>
          </a:p>
          <a:p>
            <a:pPr lvl="1" algn="just"/>
            <a:r>
              <a:rPr lang="es-CL" sz="1400" dirty="0" smtClean="0">
                <a:solidFill>
                  <a:srgbClr val="000000"/>
                </a:solidFill>
                <a:latin typeface="Arial"/>
              </a:rPr>
              <a:t>Criterios utilizados.</a:t>
            </a:r>
          </a:p>
          <a:p>
            <a:pPr lvl="1" algn="just"/>
            <a:r>
              <a:rPr lang="es-CL" sz="1400" dirty="0" smtClean="0">
                <a:solidFill>
                  <a:srgbClr val="000000"/>
                </a:solidFill>
                <a:latin typeface="Arial"/>
              </a:rPr>
              <a:t>Estimaciones realizadas.</a:t>
            </a:r>
          </a:p>
          <a:p>
            <a:pPr lvl="1" algn="just"/>
            <a:r>
              <a:rPr lang="es-CL" sz="1400" dirty="0" smtClean="0">
                <a:solidFill>
                  <a:srgbClr val="000000"/>
                </a:solidFill>
                <a:latin typeface="Arial"/>
              </a:rPr>
              <a:t>Registro de mediciones.</a:t>
            </a:r>
          </a:p>
          <a:p>
            <a:pPr lvl="1" algn="just"/>
            <a:r>
              <a:rPr lang="es-CL" sz="1400" dirty="0" smtClean="0">
                <a:solidFill>
                  <a:srgbClr val="000000"/>
                </a:solidFill>
                <a:latin typeface="Arial"/>
              </a:rPr>
              <a:t>Toda la información recopilada durante el estudio.</a:t>
            </a:r>
          </a:p>
          <a:p>
            <a:pPr lvl="1" algn="just"/>
            <a:endParaRPr lang="es-CL" sz="1400" dirty="0" smtClean="0">
              <a:solidFill>
                <a:srgbClr val="000000"/>
              </a:solidFill>
              <a:latin typeface="Arial"/>
            </a:endParaRPr>
          </a:p>
          <a:p>
            <a:pPr algn="just"/>
            <a:endParaRPr lang="es-CL" sz="1400" dirty="0" smtClean="0">
              <a:solidFill>
                <a:srgbClr val="000000"/>
              </a:solidFill>
              <a:latin typeface="Arial"/>
            </a:endParaRPr>
          </a:p>
          <a:p>
            <a:endParaRPr lang="es-ES" sz="1400" dirty="0">
              <a:solidFill>
                <a:srgbClr val="000000"/>
              </a:solidFil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Arial"/>
              </a:rPr>
              <a:t>4. </a:t>
            </a:r>
            <a:r>
              <a:rPr lang="es-CL" sz="2400" dirty="0" err="1" smtClean="0">
                <a:latin typeface="Arial"/>
              </a:rPr>
              <a:t>Autodiagnóstico</a:t>
            </a:r>
            <a:endParaRPr lang="es-ES" dirty="0"/>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43175"/>
            <a:ext cx="7018448" cy="5702036"/>
          </a:xfrm>
        </p:spPr>
        <p:txBody>
          <a:bodyPr/>
          <a:lstStyle/>
          <a:p>
            <a:pPr lvl="0" algn="just">
              <a:spcAft>
                <a:spcPts val="600"/>
              </a:spcAft>
            </a:pPr>
            <a:r>
              <a:rPr lang="es-MX" sz="1600" b="1" dirty="0" smtClean="0">
                <a:solidFill>
                  <a:srgbClr val="000000"/>
                </a:solidFill>
                <a:latin typeface="Arial"/>
              </a:rPr>
              <a:t>Balance energético</a:t>
            </a:r>
            <a:endParaRPr lang="es-CL" sz="1600" b="1" dirty="0" smtClean="0">
              <a:solidFill>
                <a:srgbClr val="000000"/>
              </a:solidFill>
              <a:latin typeface="Arial"/>
            </a:endParaRPr>
          </a:p>
          <a:p>
            <a:pPr algn="just">
              <a:spcAft>
                <a:spcPts val="600"/>
              </a:spcAft>
            </a:pPr>
            <a:r>
              <a:rPr lang="es-ES" sz="1400" dirty="0" smtClean="0">
                <a:solidFill>
                  <a:srgbClr val="000000"/>
                </a:solidFill>
                <a:latin typeface="Arial"/>
              </a:rPr>
              <a:t>Tras el análisis de los consumos energéticos del recinto y el levantamiento de los sistemas consumidores de energía, deberá realizarse el balance energético propio del recinto. Esto es, que el consumo generado por los equipos levantados represente el consumo de energía facturada, considerando la usabilidad de estos equipos y la potencia instalada de éstos. </a:t>
            </a:r>
          </a:p>
          <a:p>
            <a:pPr algn="just">
              <a:spcAft>
                <a:spcPts val="600"/>
              </a:spcAft>
            </a:pPr>
            <a:endParaRPr lang="es-ES" sz="1400" dirty="0" smtClean="0">
              <a:solidFill>
                <a:srgbClr val="000000"/>
              </a:solidFill>
              <a:latin typeface="Arial"/>
            </a:endParaRPr>
          </a:p>
          <a:p>
            <a:pPr algn="just">
              <a:spcAft>
                <a:spcPts val="600"/>
              </a:spcAft>
            </a:pPr>
            <a:r>
              <a:rPr lang="es-ES" sz="1400" dirty="0" smtClean="0">
                <a:solidFill>
                  <a:srgbClr val="000000"/>
                </a:solidFill>
                <a:latin typeface="Arial"/>
              </a:rPr>
              <a:t>Los consumos asociados a cada uno de los usos se calculan empleando la ecuación:</a:t>
            </a:r>
          </a:p>
          <a:p>
            <a:pPr algn="ctr">
              <a:spcAft>
                <a:spcPts val="600"/>
              </a:spcAft>
            </a:pPr>
            <a:r>
              <a:rPr lang="es-ES" sz="1400" i="1" dirty="0" smtClean="0">
                <a:solidFill>
                  <a:srgbClr val="000000"/>
                </a:solidFill>
                <a:latin typeface="Arial"/>
              </a:rPr>
              <a:t>Consumo (</a:t>
            </a:r>
            <a:r>
              <a:rPr lang="es-ES" sz="1400" i="1" dirty="0" err="1" smtClean="0">
                <a:solidFill>
                  <a:srgbClr val="000000"/>
                </a:solidFill>
                <a:latin typeface="Arial"/>
              </a:rPr>
              <a:t>kWh</a:t>
            </a:r>
            <a:r>
              <a:rPr lang="es-ES" sz="1400" i="1" dirty="0" smtClean="0">
                <a:solidFill>
                  <a:srgbClr val="000000"/>
                </a:solidFill>
                <a:latin typeface="Arial"/>
              </a:rPr>
              <a:t>) = Potencia (</a:t>
            </a:r>
            <a:r>
              <a:rPr lang="es-ES" sz="1400" i="1" dirty="0" err="1" smtClean="0">
                <a:solidFill>
                  <a:srgbClr val="000000"/>
                </a:solidFill>
                <a:latin typeface="Arial"/>
              </a:rPr>
              <a:t>kW</a:t>
            </a:r>
            <a:r>
              <a:rPr lang="es-ES" sz="1400" i="1" dirty="0" smtClean="0">
                <a:solidFill>
                  <a:srgbClr val="000000"/>
                </a:solidFill>
                <a:latin typeface="Arial"/>
              </a:rPr>
              <a:t>) x Tiempo (horas) x Factor de carga</a:t>
            </a:r>
          </a:p>
          <a:p>
            <a:pPr algn="just">
              <a:spcAft>
                <a:spcPts val="600"/>
              </a:spcAft>
            </a:pPr>
            <a:r>
              <a:rPr lang="es-ES" sz="1400" dirty="0" smtClean="0">
                <a:solidFill>
                  <a:srgbClr val="000000"/>
                </a:solidFill>
                <a:latin typeface="Arial"/>
              </a:rPr>
              <a:t>La tabla siguiente muestra los consumos de electricidad por usos calculados:</a:t>
            </a:r>
          </a:p>
          <a:p>
            <a:pPr algn="just">
              <a:spcAft>
                <a:spcPts val="600"/>
              </a:spcAft>
            </a:pPr>
            <a:endParaRPr lang="es-ES" sz="1600" dirty="0" smtClean="0">
              <a:solidFill>
                <a:srgbClr val="000000"/>
              </a:solidFill>
              <a:latin typeface="Arial"/>
            </a:endParaRPr>
          </a:p>
          <a:p>
            <a:pPr algn="just">
              <a:spcAft>
                <a:spcPts val="600"/>
              </a:spcAft>
            </a:pPr>
            <a:endParaRPr lang="es-ES" sz="1600" dirty="0" smtClean="0">
              <a:solidFill>
                <a:srgbClr val="000000"/>
              </a:solidFill>
              <a:latin typeface="Arial"/>
            </a:endParaRPr>
          </a:p>
          <a:p>
            <a:pPr algn="just">
              <a:spcAft>
                <a:spcPts val="600"/>
              </a:spcAft>
            </a:pPr>
            <a:endParaRPr lang="es-CL" sz="1600" dirty="0" smtClean="0">
              <a:solidFill>
                <a:srgbClr val="000000"/>
              </a:solidFill>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Arial"/>
              </a:rPr>
              <a:t>4. </a:t>
            </a:r>
            <a:r>
              <a:rPr lang="es-CL" sz="2400" dirty="0" err="1" smtClean="0">
                <a:latin typeface="Arial"/>
              </a:rPr>
              <a:t>Autodiagnóstico</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1303283569"/>
              </p:ext>
            </p:extLst>
          </p:nvPr>
        </p:nvGraphicFramePr>
        <p:xfrm>
          <a:off x="2097267" y="4324350"/>
          <a:ext cx="6096000" cy="1741788"/>
        </p:xfrm>
        <a:graphic>
          <a:graphicData uri="http://schemas.openxmlformats.org/drawingml/2006/table">
            <a:tbl>
              <a:tblPr firstRow="1" bandRow="1">
                <a:tableStyleId>{5C22544A-7EE6-4342-B048-85BDC9FD1C3A}</a:tableStyleId>
              </a:tblPr>
              <a:tblGrid>
                <a:gridCol w="2176283"/>
                <a:gridCol w="790575"/>
                <a:gridCol w="723900"/>
                <a:gridCol w="723900"/>
                <a:gridCol w="828675"/>
                <a:gridCol w="852667"/>
              </a:tblGrid>
              <a:tr h="359427">
                <a:tc>
                  <a:txBody>
                    <a:bodyPr/>
                    <a:lstStyle/>
                    <a:p>
                      <a:pPr algn="ctr"/>
                      <a:r>
                        <a:rPr lang="es-CL" sz="1000" dirty="0" smtClean="0">
                          <a:latin typeface="Arial"/>
                        </a:rPr>
                        <a:t>Equipo</a:t>
                      </a:r>
                      <a:endParaRPr lang="es-CL" sz="1000" dirty="0">
                        <a:latin typeface="Arial"/>
                      </a:endParaRPr>
                    </a:p>
                  </a:txBody>
                  <a:tcPr anchor="ctr"/>
                </a:tc>
                <a:tc>
                  <a:txBody>
                    <a:bodyPr/>
                    <a:lstStyle/>
                    <a:p>
                      <a:pPr algn="ctr"/>
                      <a:r>
                        <a:rPr lang="es-CL" sz="1000" dirty="0" smtClean="0">
                          <a:latin typeface="Arial"/>
                        </a:rPr>
                        <a:t>Cantidad</a:t>
                      </a:r>
                      <a:endParaRPr lang="es-CL" sz="1000" dirty="0">
                        <a:latin typeface="Arial"/>
                      </a:endParaRPr>
                    </a:p>
                  </a:txBody>
                  <a:tcPr anchor="ctr"/>
                </a:tc>
                <a:tc>
                  <a:txBody>
                    <a:bodyPr/>
                    <a:lstStyle/>
                    <a:p>
                      <a:pPr algn="ctr"/>
                      <a:r>
                        <a:rPr lang="es-CL" sz="1000" dirty="0" smtClean="0">
                          <a:latin typeface="Arial"/>
                        </a:rPr>
                        <a:t>Potencia (W)</a:t>
                      </a:r>
                      <a:endParaRPr lang="es-CL" sz="1000" dirty="0">
                        <a:latin typeface="Arial"/>
                      </a:endParaRPr>
                    </a:p>
                  </a:txBody>
                  <a:tcPr anchor="ctr"/>
                </a:tc>
                <a:tc>
                  <a:txBody>
                    <a:bodyPr/>
                    <a:lstStyle/>
                    <a:p>
                      <a:pPr algn="ctr"/>
                      <a:r>
                        <a:rPr lang="es-CL" sz="1000" dirty="0" smtClean="0">
                          <a:latin typeface="Arial"/>
                        </a:rPr>
                        <a:t>Horas anuales</a:t>
                      </a:r>
                      <a:endParaRPr lang="es-CL" sz="1000" dirty="0">
                        <a:latin typeface="Arial"/>
                      </a:endParaRPr>
                    </a:p>
                  </a:txBody>
                  <a:tcPr anchor="ctr"/>
                </a:tc>
                <a:tc>
                  <a:txBody>
                    <a:bodyPr/>
                    <a:lstStyle/>
                    <a:p>
                      <a:pPr algn="ctr"/>
                      <a:r>
                        <a:rPr lang="es-CL" sz="1000" dirty="0" smtClean="0">
                          <a:latin typeface="Arial"/>
                        </a:rPr>
                        <a:t>Factor de carga</a:t>
                      </a:r>
                      <a:endParaRPr lang="es-CL" sz="1000" dirty="0">
                        <a:latin typeface="Arial"/>
                      </a:endParaRPr>
                    </a:p>
                  </a:txBody>
                  <a:tcPr anchor="ctr"/>
                </a:tc>
                <a:tc>
                  <a:txBody>
                    <a:bodyPr/>
                    <a:lstStyle/>
                    <a:p>
                      <a:pPr algn="ctr"/>
                      <a:r>
                        <a:rPr lang="es-CL" sz="1000" dirty="0" err="1" smtClean="0">
                          <a:latin typeface="Arial"/>
                        </a:rPr>
                        <a:t>kWh</a:t>
                      </a:r>
                      <a:r>
                        <a:rPr lang="es-CL" sz="1000" dirty="0" smtClean="0">
                          <a:latin typeface="Arial"/>
                        </a:rPr>
                        <a:t>/año</a:t>
                      </a:r>
                      <a:endParaRPr lang="es-CL" sz="1000" dirty="0">
                        <a:latin typeface="Arial"/>
                      </a:endParaRPr>
                    </a:p>
                  </a:txBody>
                  <a:tcPr anchor="ctr"/>
                </a:tc>
              </a:tr>
              <a:tr h="336387">
                <a:tc>
                  <a:txBody>
                    <a:bodyPr/>
                    <a:lstStyle/>
                    <a:p>
                      <a:pPr algn="l"/>
                      <a:r>
                        <a:rPr lang="es-CL" sz="1000" dirty="0" smtClean="0">
                          <a:latin typeface="Arial"/>
                        </a:rPr>
                        <a:t>Tubos Fluorescentes</a:t>
                      </a:r>
                      <a:endParaRPr lang="es-CL" sz="1000" dirty="0">
                        <a:latin typeface="Arial"/>
                      </a:endParaRPr>
                    </a:p>
                  </a:txBody>
                  <a:tcPr anchor="ctr"/>
                </a:tc>
                <a:tc>
                  <a:txBody>
                    <a:bodyPr/>
                    <a:lstStyle/>
                    <a:p>
                      <a:pPr algn="ctr"/>
                      <a:r>
                        <a:rPr lang="es-CL" sz="1000" dirty="0" smtClean="0">
                          <a:latin typeface="Arial"/>
                        </a:rPr>
                        <a:t>480</a:t>
                      </a:r>
                      <a:endParaRPr lang="es-CL" sz="1000" dirty="0">
                        <a:latin typeface="Arial"/>
                      </a:endParaRPr>
                    </a:p>
                  </a:txBody>
                  <a:tcPr anchor="ctr"/>
                </a:tc>
                <a:tc>
                  <a:txBody>
                    <a:bodyPr/>
                    <a:lstStyle/>
                    <a:p>
                      <a:pPr algn="ctr"/>
                      <a:r>
                        <a:rPr lang="es-CL" sz="1000" dirty="0" smtClean="0">
                          <a:latin typeface="Arial"/>
                        </a:rPr>
                        <a:t>40</a:t>
                      </a:r>
                      <a:endParaRPr lang="es-CL" sz="1000" dirty="0">
                        <a:latin typeface="Arial"/>
                      </a:endParaRPr>
                    </a:p>
                  </a:txBody>
                  <a:tcPr anchor="ctr"/>
                </a:tc>
                <a:tc>
                  <a:txBody>
                    <a:bodyPr/>
                    <a:lstStyle/>
                    <a:p>
                      <a:pPr algn="ctr"/>
                      <a:r>
                        <a:rPr lang="es-CL" sz="1000" dirty="0" smtClean="0">
                          <a:latin typeface="Arial"/>
                        </a:rPr>
                        <a:t>1920</a:t>
                      </a:r>
                      <a:endParaRPr lang="es-CL" sz="1000" dirty="0">
                        <a:latin typeface="Arial"/>
                      </a:endParaRPr>
                    </a:p>
                  </a:txBody>
                  <a:tcPr anchor="ctr"/>
                </a:tc>
                <a:tc>
                  <a:txBody>
                    <a:bodyPr/>
                    <a:lstStyle/>
                    <a:p>
                      <a:pPr algn="ctr"/>
                      <a:r>
                        <a:rPr lang="es-CL" sz="1000" dirty="0" smtClean="0">
                          <a:latin typeface="Arial"/>
                        </a:rPr>
                        <a:t>100%</a:t>
                      </a:r>
                      <a:endParaRPr lang="es-CL" sz="1000" dirty="0">
                        <a:latin typeface="Arial"/>
                      </a:endParaRPr>
                    </a:p>
                  </a:txBody>
                  <a:tcPr anchor="ctr"/>
                </a:tc>
                <a:tc>
                  <a:txBody>
                    <a:bodyPr/>
                    <a:lstStyle/>
                    <a:p>
                      <a:pPr algn="ctr"/>
                      <a:r>
                        <a:rPr lang="es-CL" sz="1000" dirty="0" smtClean="0">
                          <a:latin typeface="Arial"/>
                        </a:rPr>
                        <a:t>36864</a:t>
                      </a:r>
                      <a:endParaRPr lang="es-CL" sz="1000" dirty="0">
                        <a:latin typeface="Arial"/>
                      </a:endParaRPr>
                    </a:p>
                  </a:txBody>
                  <a:tcPr anchor="ctr"/>
                </a:tc>
              </a:tr>
              <a:tr h="336387">
                <a:tc>
                  <a:txBody>
                    <a:bodyPr/>
                    <a:lstStyle/>
                    <a:p>
                      <a:pPr algn="l"/>
                      <a:r>
                        <a:rPr lang="es-CL" sz="1000" dirty="0" smtClean="0">
                          <a:latin typeface="Arial"/>
                        </a:rPr>
                        <a:t>Computadores</a:t>
                      </a:r>
                      <a:endParaRPr lang="es-CL" sz="1000" dirty="0">
                        <a:latin typeface="Arial"/>
                      </a:endParaRPr>
                    </a:p>
                  </a:txBody>
                  <a:tcPr anchor="ctr"/>
                </a:tc>
                <a:tc>
                  <a:txBody>
                    <a:bodyPr/>
                    <a:lstStyle/>
                    <a:p>
                      <a:pPr algn="ctr"/>
                      <a:r>
                        <a:rPr lang="es-CL" sz="1000" dirty="0" smtClean="0">
                          <a:latin typeface="Arial"/>
                        </a:rPr>
                        <a:t>170</a:t>
                      </a:r>
                      <a:endParaRPr lang="es-CL" sz="1000" dirty="0">
                        <a:latin typeface="Arial"/>
                      </a:endParaRPr>
                    </a:p>
                  </a:txBody>
                  <a:tcPr anchor="ctr"/>
                </a:tc>
                <a:tc>
                  <a:txBody>
                    <a:bodyPr/>
                    <a:lstStyle/>
                    <a:p>
                      <a:pPr algn="ctr"/>
                      <a:r>
                        <a:rPr lang="es-CL" sz="1000" dirty="0" smtClean="0">
                          <a:latin typeface="Arial"/>
                        </a:rPr>
                        <a:t>80</a:t>
                      </a:r>
                      <a:endParaRPr lang="es-CL" sz="1000" dirty="0">
                        <a:latin typeface="Arial"/>
                      </a:endParaRPr>
                    </a:p>
                  </a:txBody>
                  <a:tcPr anchor="ctr"/>
                </a:tc>
                <a:tc>
                  <a:txBody>
                    <a:bodyPr/>
                    <a:lstStyle/>
                    <a:p>
                      <a:pPr algn="ctr"/>
                      <a:r>
                        <a:rPr lang="es-CL" sz="1000" dirty="0" smtClean="0">
                          <a:latin typeface="Arial"/>
                        </a:rPr>
                        <a:t>1440</a:t>
                      </a:r>
                      <a:endParaRPr lang="es-CL" sz="1000" dirty="0">
                        <a:latin typeface="Aria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L" sz="1000" dirty="0" smtClean="0">
                          <a:latin typeface="Arial"/>
                        </a:rPr>
                        <a:t>100%</a:t>
                      </a:r>
                    </a:p>
                  </a:txBody>
                  <a:tcPr anchor="ctr"/>
                </a:tc>
                <a:tc>
                  <a:txBody>
                    <a:bodyPr/>
                    <a:lstStyle/>
                    <a:p>
                      <a:pPr algn="ctr"/>
                      <a:r>
                        <a:rPr lang="es-CL" sz="1000" dirty="0" smtClean="0">
                          <a:latin typeface="Arial"/>
                        </a:rPr>
                        <a:t>19584</a:t>
                      </a:r>
                      <a:endParaRPr lang="es-CL" sz="1000" dirty="0">
                        <a:latin typeface="Arial"/>
                      </a:endParaRPr>
                    </a:p>
                  </a:txBody>
                  <a:tcPr anchor="ctr"/>
                </a:tc>
              </a:tr>
              <a:tr h="336387">
                <a:tc>
                  <a:txBody>
                    <a:bodyPr/>
                    <a:lstStyle/>
                    <a:p>
                      <a:pPr algn="l"/>
                      <a:r>
                        <a:rPr lang="es-CL" sz="1000" dirty="0" smtClean="0">
                          <a:latin typeface="Arial"/>
                        </a:rPr>
                        <a:t>Aire Acondicionado</a:t>
                      </a:r>
                      <a:endParaRPr lang="es-CL" sz="1000" dirty="0">
                        <a:latin typeface="Arial"/>
                      </a:endParaRPr>
                    </a:p>
                  </a:txBody>
                  <a:tcPr anchor="ctr"/>
                </a:tc>
                <a:tc>
                  <a:txBody>
                    <a:bodyPr/>
                    <a:lstStyle/>
                    <a:p>
                      <a:pPr algn="ctr"/>
                      <a:r>
                        <a:rPr lang="es-CL" sz="1000" dirty="0" smtClean="0">
                          <a:latin typeface="Arial"/>
                        </a:rPr>
                        <a:t>60</a:t>
                      </a:r>
                      <a:endParaRPr lang="es-CL" sz="1000" dirty="0">
                        <a:latin typeface="Arial"/>
                      </a:endParaRPr>
                    </a:p>
                  </a:txBody>
                  <a:tcPr anchor="ctr"/>
                </a:tc>
                <a:tc>
                  <a:txBody>
                    <a:bodyPr/>
                    <a:lstStyle/>
                    <a:p>
                      <a:pPr algn="ctr"/>
                      <a:r>
                        <a:rPr lang="es-CL" sz="1000" dirty="0" smtClean="0">
                          <a:latin typeface="Arial"/>
                        </a:rPr>
                        <a:t>1000</a:t>
                      </a:r>
                      <a:endParaRPr lang="es-CL" sz="1000" dirty="0">
                        <a:latin typeface="Arial"/>
                      </a:endParaRPr>
                    </a:p>
                  </a:txBody>
                  <a:tcPr anchor="ctr"/>
                </a:tc>
                <a:tc>
                  <a:txBody>
                    <a:bodyPr/>
                    <a:lstStyle/>
                    <a:p>
                      <a:pPr algn="ctr"/>
                      <a:r>
                        <a:rPr lang="es-CL" sz="1000" dirty="0" smtClean="0">
                          <a:latin typeface="Arial"/>
                        </a:rPr>
                        <a:t>1200</a:t>
                      </a:r>
                      <a:endParaRPr lang="es-CL" sz="1000" dirty="0">
                        <a:latin typeface="Aria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L" sz="1000" dirty="0" smtClean="0">
                          <a:latin typeface="Arial"/>
                        </a:rPr>
                        <a:t>75%</a:t>
                      </a:r>
                    </a:p>
                  </a:txBody>
                  <a:tcPr anchor="ctr"/>
                </a:tc>
                <a:tc>
                  <a:txBody>
                    <a:bodyPr/>
                    <a:lstStyle/>
                    <a:p>
                      <a:pPr algn="ctr"/>
                      <a:r>
                        <a:rPr lang="es-CL" sz="1000" dirty="0" smtClean="0">
                          <a:latin typeface="Arial"/>
                        </a:rPr>
                        <a:t>54000</a:t>
                      </a:r>
                      <a:endParaRPr lang="es-CL" sz="1000" dirty="0">
                        <a:latin typeface="Arial"/>
                      </a:endParaRPr>
                    </a:p>
                  </a:txBody>
                  <a:tcPr anchor="ctr"/>
                </a:tc>
              </a:tr>
              <a:tr h="336387">
                <a:tc>
                  <a:txBody>
                    <a:bodyPr/>
                    <a:lstStyle/>
                    <a:p>
                      <a:pPr algn="l"/>
                      <a:r>
                        <a:rPr lang="es-CL" sz="1000" dirty="0" smtClean="0">
                          <a:latin typeface="Arial"/>
                        </a:rPr>
                        <a:t>Bombas de Recirculación (ACS)</a:t>
                      </a:r>
                      <a:endParaRPr lang="es-CL" sz="1000" dirty="0">
                        <a:latin typeface="Arial"/>
                      </a:endParaRPr>
                    </a:p>
                  </a:txBody>
                  <a:tcPr anchor="ctr"/>
                </a:tc>
                <a:tc>
                  <a:txBody>
                    <a:bodyPr/>
                    <a:lstStyle/>
                    <a:p>
                      <a:pPr algn="ctr"/>
                      <a:r>
                        <a:rPr lang="es-CL" sz="1000" dirty="0" smtClean="0">
                          <a:latin typeface="Arial"/>
                        </a:rPr>
                        <a:t>1</a:t>
                      </a:r>
                      <a:endParaRPr lang="es-CL" sz="1000" dirty="0">
                        <a:latin typeface="Arial"/>
                      </a:endParaRPr>
                    </a:p>
                  </a:txBody>
                  <a:tcPr anchor="ctr"/>
                </a:tc>
                <a:tc>
                  <a:txBody>
                    <a:bodyPr/>
                    <a:lstStyle/>
                    <a:p>
                      <a:pPr algn="ctr"/>
                      <a:r>
                        <a:rPr lang="es-CL" sz="1000" dirty="0" smtClean="0">
                          <a:latin typeface="Arial"/>
                        </a:rPr>
                        <a:t>300</a:t>
                      </a:r>
                      <a:endParaRPr lang="es-CL" sz="1000" dirty="0">
                        <a:latin typeface="Arial"/>
                      </a:endParaRPr>
                    </a:p>
                  </a:txBody>
                  <a:tcPr anchor="ctr"/>
                </a:tc>
                <a:tc>
                  <a:txBody>
                    <a:bodyPr/>
                    <a:lstStyle/>
                    <a:p>
                      <a:pPr algn="ctr"/>
                      <a:r>
                        <a:rPr lang="es-CL" sz="1000" dirty="0" smtClean="0">
                          <a:latin typeface="Arial"/>
                        </a:rPr>
                        <a:t>150</a:t>
                      </a:r>
                      <a:endParaRPr lang="es-CL" sz="1000" dirty="0">
                        <a:latin typeface="Arial"/>
                      </a:endParaRPr>
                    </a:p>
                  </a:txBody>
                  <a:tcPr anchor="ctr"/>
                </a:tc>
                <a:tc>
                  <a:txBody>
                    <a:bodyPr/>
                    <a:lstStyle/>
                    <a:p>
                      <a:pPr algn="ctr"/>
                      <a:r>
                        <a:rPr lang="es-CL" sz="1000" dirty="0" smtClean="0">
                          <a:latin typeface="Arial"/>
                        </a:rPr>
                        <a:t>75%</a:t>
                      </a:r>
                      <a:endParaRPr lang="es-CL" sz="1000" dirty="0">
                        <a:latin typeface="Arial"/>
                      </a:endParaRPr>
                    </a:p>
                  </a:txBody>
                  <a:tcPr anchor="ctr"/>
                </a:tc>
                <a:tc>
                  <a:txBody>
                    <a:bodyPr/>
                    <a:lstStyle/>
                    <a:p>
                      <a:pPr algn="ctr"/>
                      <a:r>
                        <a:rPr lang="es-CL" sz="1000" dirty="0" smtClean="0">
                          <a:latin typeface="Arial"/>
                        </a:rPr>
                        <a:t>33,75</a:t>
                      </a:r>
                      <a:endParaRPr lang="es-CL" sz="1000" dirty="0">
                        <a:latin typeface="Arial"/>
                      </a:endParaRPr>
                    </a:p>
                  </a:txBody>
                  <a:tcPr anchor="ctr"/>
                </a:tc>
              </a:tr>
            </a:tbl>
          </a:graphicData>
        </a:graphic>
      </p:graphicFrame>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06452" y="4737099"/>
            <a:ext cx="6840648" cy="157549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Marcador de contenido 5"/>
          <p:cNvSpPr>
            <a:spLocks noGrp="1"/>
          </p:cNvSpPr>
          <p:nvPr>
            <p:ph idx="1"/>
          </p:nvPr>
        </p:nvSpPr>
        <p:spPr>
          <a:xfrm>
            <a:off x="1668352" y="1055875"/>
            <a:ext cx="7018448" cy="607825"/>
          </a:xfrm>
        </p:spPr>
        <p:txBody>
          <a:bodyPr/>
          <a:lstStyle/>
          <a:p>
            <a:pPr algn="just">
              <a:spcAft>
                <a:spcPts val="600"/>
              </a:spcAft>
            </a:pPr>
            <a:r>
              <a:rPr lang="es-MX" sz="1600" dirty="0" smtClean="0">
                <a:solidFill>
                  <a:srgbClr val="000000"/>
                </a:solidFill>
                <a:latin typeface="Arial"/>
              </a:rPr>
              <a:t>Con base en la tabla anterior, podemos construir el gráfico del balance energético por tipo de sistema de consumo.</a:t>
            </a:r>
          </a:p>
          <a:p>
            <a:pPr algn="just">
              <a:spcAft>
                <a:spcPts val="600"/>
              </a:spcAft>
            </a:pPr>
            <a:endParaRPr lang="es-MX" sz="1600" dirty="0" smtClean="0">
              <a:solidFill>
                <a:srgbClr val="000000"/>
              </a:solidFill>
              <a:latin typeface="Arial"/>
            </a:endParaRPr>
          </a:p>
          <a:p>
            <a:pPr algn="just">
              <a:spcAft>
                <a:spcPts val="600"/>
              </a:spcAft>
            </a:pPr>
            <a:endParaRPr lang="es-MX" sz="1600" u="sng" dirty="0" smtClean="0">
              <a:solidFill>
                <a:srgbClr val="000000"/>
              </a:solidFill>
              <a:latin typeface="Arial"/>
            </a:endParaRPr>
          </a:p>
          <a:p>
            <a:pPr algn="just">
              <a:spcAft>
                <a:spcPts val="600"/>
              </a:spcAft>
            </a:pPr>
            <a:endParaRPr lang="es-MX" sz="1600" u="sng" dirty="0" smtClean="0">
              <a:solidFill>
                <a:srgbClr val="000000"/>
              </a:solidFill>
              <a:latin typeface="Arial"/>
            </a:endParaRPr>
          </a:p>
          <a:p>
            <a:pPr algn="just">
              <a:spcAft>
                <a:spcPts val="600"/>
              </a:spcAft>
            </a:pPr>
            <a:endParaRPr lang="es-MX" sz="1600" u="sng" dirty="0" smtClean="0">
              <a:solidFill>
                <a:srgbClr val="000000"/>
              </a:solidFill>
              <a:latin typeface="Arial"/>
            </a:endParaRPr>
          </a:p>
          <a:p>
            <a:pPr algn="just">
              <a:spcAft>
                <a:spcPts val="600"/>
              </a:spcAft>
            </a:pPr>
            <a:endParaRPr lang="es-MX" sz="1600" u="sng" dirty="0" smtClean="0">
              <a:solidFill>
                <a:srgbClr val="000000"/>
              </a:solidFill>
              <a:latin typeface="Arial"/>
            </a:endParaRPr>
          </a:p>
          <a:p>
            <a:pPr algn="just">
              <a:spcAft>
                <a:spcPts val="600"/>
              </a:spcAft>
            </a:pPr>
            <a:endParaRPr lang="es-MX" sz="1600" dirty="0" smtClean="0">
              <a:solidFill>
                <a:srgbClr val="000000"/>
              </a:solidFill>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Arial"/>
              </a:rPr>
              <a:t>4. </a:t>
            </a:r>
            <a:r>
              <a:rPr lang="es-CL" sz="2400" dirty="0" err="1" smtClean="0">
                <a:latin typeface="Arial"/>
              </a:rPr>
              <a:t>Autodiagnóstico</a:t>
            </a:r>
            <a:endParaRPr lang="es-ES" dirty="0"/>
          </a:p>
        </p:txBody>
      </p:sp>
      <p:graphicFrame>
        <p:nvGraphicFramePr>
          <p:cNvPr id="4" name="3 Gráfico"/>
          <p:cNvGraphicFramePr/>
          <p:nvPr>
            <p:extLst>
              <p:ext uri="{D42A27DB-BD31-4B8C-83A1-F6EECF244321}">
                <p14:modId xmlns:p14="http://schemas.microsoft.com/office/powerpoint/2010/main" val="2514085127"/>
              </p:ext>
            </p:extLst>
          </p:nvPr>
        </p:nvGraphicFramePr>
        <p:xfrm>
          <a:off x="3546476" y="1917700"/>
          <a:ext cx="3590924" cy="2606316"/>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rot="16200000" flipH="1">
            <a:off x="2659062" y="3088402"/>
            <a:ext cx="1266825" cy="246221"/>
          </a:xfrm>
          <a:prstGeom prst="rect">
            <a:avLst/>
          </a:prstGeom>
          <a:noFill/>
        </p:spPr>
        <p:txBody>
          <a:bodyPr wrap="square" rtlCol="0">
            <a:spAutoFit/>
          </a:bodyPr>
          <a:lstStyle/>
          <a:p>
            <a:r>
              <a:rPr lang="es-CL" sz="1000" dirty="0" smtClean="0">
                <a:latin typeface="Arial"/>
              </a:rPr>
              <a:t>Consumo (</a:t>
            </a:r>
            <a:r>
              <a:rPr lang="es-CL" sz="1000" dirty="0" err="1" smtClean="0">
                <a:latin typeface="Arial"/>
              </a:rPr>
              <a:t>kWh</a:t>
            </a:r>
            <a:r>
              <a:rPr lang="es-CL" sz="1000" dirty="0" smtClean="0">
                <a:latin typeface="Arial"/>
              </a:rPr>
              <a:t>)</a:t>
            </a:r>
            <a:endParaRPr lang="es-CL" sz="1000" dirty="0">
              <a:latin typeface="Arial"/>
            </a:endParaRPr>
          </a:p>
        </p:txBody>
      </p:sp>
      <p:sp>
        <p:nvSpPr>
          <p:cNvPr id="2" name="TextBox 1"/>
          <p:cNvSpPr txBox="1"/>
          <p:nvPr/>
        </p:nvSpPr>
        <p:spPr>
          <a:xfrm>
            <a:off x="1955800" y="4940301"/>
            <a:ext cx="6364467" cy="1384994"/>
          </a:xfrm>
          <a:prstGeom prst="rect">
            <a:avLst/>
          </a:prstGeom>
          <a:noFill/>
        </p:spPr>
        <p:txBody>
          <a:bodyPr wrap="square" rtlCol="0">
            <a:spAutoFit/>
          </a:bodyPr>
          <a:lstStyle/>
          <a:p>
            <a:pPr algn="just"/>
            <a:r>
              <a:rPr lang="es-MX" sz="1400" dirty="0">
                <a:solidFill>
                  <a:schemeClr val="bg1"/>
                </a:solidFill>
                <a:latin typeface="Arial"/>
              </a:rPr>
              <a:t>Una vez realizados todos los cálculos, es recomendable dividir el consumo eléctrico total calculado por el consumos de las boletas (o vice y versa) y definir la porcentaje de desviación, con el fin de comprobar la validad del balance. Considerase aceptable una variación máxima de (+/-)15% frente a los consumos registrados en las boletas.</a:t>
            </a:r>
          </a:p>
          <a:p>
            <a:pPr algn="just"/>
            <a:endParaRPr lang="en-US" sz="1400" dirty="0">
              <a:solidFill>
                <a:schemeClr val="bg1"/>
              </a:solidFill>
            </a:endParaRPr>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544527" y="1047750"/>
            <a:ext cx="7018448" cy="5581650"/>
          </a:xfrm>
        </p:spPr>
        <p:txBody>
          <a:bodyPr/>
          <a:lstStyle/>
          <a:p>
            <a:pPr algn="just">
              <a:spcAft>
                <a:spcPts val="600"/>
              </a:spcAft>
            </a:pPr>
            <a:r>
              <a:rPr lang="es-MX" sz="1600" b="1" dirty="0" smtClean="0">
                <a:solidFill>
                  <a:schemeClr val="tx1"/>
                </a:solidFill>
                <a:latin typeface="Arial"/>
              </a:rPr>
              <a:t>Cálculo de Indicadores</a:t>
            </a:r>
            <a:endParaRPr lang="es-CL" sz="1600" b="1" dirty="0" smtClean="0">
              <a:solidFill>
                <a:schemeClr val="tx1"/>
              </a:solidFill>
              <a:latin typeface="Arial"/>
            </a:endParaRPr>
          </a:p>
          <a:p>
            <a:pPr algn="just">
              <a:spcAft>
                <a:spcPts val="600"/>
              </a:spcAft>
            </a:pPr>
            <a:r>
              <a:rPr lang="es-ES" sz="1400" dirty="0" smtClean="0">
                <a:solidFill>
                  <a:schemeClr val="tx1"/>
                </a:solidFill>
                <a:latin typeface="Arial"/>
              </a:rPr>
              <a:t>Con los datos obtenidos deben construirse indicadores de consumo y demanda  anuales, mensuales, por tipo de energía y usos finales para establecer la línea base general del recinto. </a:t>
            </a:r>
            <a:endParaRPr lang="es-CL" sz="1400" dirty="0" smtClean="0">
              <a:solidFill>
                <a:schemeClr val="tx1"/>
              </a:solidFill>
              <a:latin typeface="Arial"/>
            </a:endParaRPr>
          </a:p>
          <a:p>
            <a:pPr algn="just">
              <a:spcAft>
                <a:spcPts val="600"/>
              </a:spcAft>
            </a:pPr>
            <a:r>
              <a:rPr lang="es-ES" sz="1400" dirty="0" smtClean="0">
                <a:solidFill>
                  <a:schemeClr val="tx1"/>
                </a:solidFill>
                <a:latin typeface="Arial"/>
              </a:rPr>
              <a:t>Estos resultados deben presentarse de manera tabulada y en gráficos de barras por cada tipo de uso final de la energía, según corresponda. A continuación se presenta un ejemplo.</a:t>
            </a:r>
            <a:endParaRPr lang="es-CL" sz="1400" dirty="0" smtClean="0">
              <a:solidFill>
                <a:schemeClr val="tx1"/>
              </a:solidFill>
              <a:latin typeface="Arial"/>
            </a:endParaRPr>
          </a:p>
          <a:p>
            <a:pPr algn="just"/>
            <a:endParaRPr lang="es-CL" sz="1600" dirty="0" smtClean="0">
              <a:latin typeface="Arial"/>
            </a:endParaRPr>
          </a:p>
          <a:p>
            <a:endParaRPr lang="es-ES" sz="1600" dirty="0" smtClean="0"/>
          </a:p>
          <a:p>
            <a:pPr algn="just"/>
            <a:endParaRPr lang="es-CL" sz="1600" dirty="0" smtClean="0">
              <a:latin typeface="Arial"/>
            </a:endParaRPr>
          </a:p>
          <a:p>
            <a:endParaRPr lang="es-CL" sz="1600" dirty="0" smtClean="0">
              <a:latin typeface="Arial"/>
            </a:endParaRPr>
          </a:p>
          <a:p>
            <a:endParaRPr lang="es-CL" sz="1600" dirty="0" smtClean="0">
              <a:latin typeface="Arial"/>
            </a:endParaRPr>
          </a:p>
          <a:p>
            <a:endParaRPr lang="es-CL" sz="1600" dirty="0" smtClean="0">
              <a:latin typeface="Arial"/>
            </a:endParaRPr>
          </a:p>
          <a:p>
            <a:endParaRPr lang="es-CL" sz="1600" dirty="0" smtClean="0">
              <a:latin typeface="Arial"/>
            </a:endParaRPr>
          </a:p>
          <a:p>
            <a:endParaRPr lang="es-CL" sz="1600" dirty="0" smtClean="0">
              <a:latin typeface="Arial"/>
            </a:endParaRPr>
          </a:p>
          <a:p>
            <a:endParaRPr lang="es-CL" sz="1600" dirty="0" smtClean="0">
              <a:latin typeface="Arial"/>
            </a:endParaRPr>
          </a:p>
          <a:p>
            <a:endParaRPr lang="es-CL" sz="1600" dirty="0" smtClean="0">
              <a:latin typeface="Arial"/>
            </a:endParaRPr>
          </a:p>
          <a:p>
            <a:endParaRPr lang="es-CL" sz="1600" dirty="0" smtClean="0">
              <a:latin typeface="Arial"/>
            </a:endParaRPr>
          </a:p>
          <a:p>
            <a:endParaRPr lang="es-CL" sz="1600" dirty="0" smtClean="0">
              <a:latin typeface="Arial"/>
            </a:endParaRPr>
          </a:p>
          <a:p>
            <a:endParaRPr lang="es-CL" sz="1600" dirty="0" smtClean="0">
              <a:latin typeface="Arial"/>
            </a:endParaRPr>
          </a:p>
          <a:p>
            <a:endParaRPr lang="es-CL" sz="1600" dirty="0" smtClean="0">
              <a:latin typeface="Arial"/>
            </a:endParaRPr>
          </a:p>
          <a:p>
            <a:endParaRPr lang="es-CL" sz="1600" dirty="0" smtClean="0">
              <a:latin typeface="Arial"/>
            </a:endParaRPr>
          </a:p>
          <a:p>
            <a:endParaRPr lang="es-ES" sz="1600" dirty="0" smtClean="0">
              <a:latin typeface="Arial"/>
            </a:endParaRPr>
          </a:p>
          <a:p>
            <a:endParaRPr lang="es-ES" sz="1600" dirty="0" smtClean="0">
              <a:latin typeface="Arial"/>
            </a:endParaRPr>
          </a:p>
          <a:p>
            <a:endParaRPr lang="es-ES" sz="1600" dirty="0" smtClean="0">
              <a:latin typeface="Arial"/>
            </a:endParaRPr>
          </a:p>
          <a:p>
            <a:r>
              <a:rPr lang="es-ES" sz="1600" dirty="0" smtClean="0">
                <a:latin typeface="Arial"/>
              </a:rPr>
              <a:t>En base a los datos presentados anteriormente, se obtienen los siguientes índices de costo, consumo y demanda. </a:t>
            </a:r>
            <a:endParaRPr lang="es-CL" sz="1600" dirty="0" smtClean="0">
              <a:latin typeface="Arial"/>
            </a:endParaRPr>
          </a:p>
          <a:p>
            <a:endParaRPr lang="es-ES" dirty="0"/>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Arial"/>
              </a:rPr>
              <a:t>4. </a:t>
            </a:r>
            <a:r>
              <a:rPr lang="es-CL" sz="2400" dirty="0" err="1" smtClean="0">
                <a:latin typeface="Arial"/>
              </a:rPr>
              <a:t>Autodiagnóstico</a:t>
            </a:r>
            <a:endParaRPr lang="es-ES" dirty="0"/>
          </a:p>
        </p:txBody>
      </p:sp>
      <p:graphicFrame>
        <p:nvGraphicFramePr>
          <p:cNvPr id="4" name="3 Tabla"/>
          <p:cNvGraphicFramePr>
            <a:graphicFrameLocks noGrp="1"/>
          </p:cNvGraphicFramePr>
          <p:nvPr/>
        </p:nvGraphicFramePr>
        <p:xfrm>
          <a:off x="2419350" y="3362325"/>
          <a:ext cx="5276850" cy="3000373"/>
        </p:xfrm>
        <a:graphic>
          <a:graphicData uri="http://schemas.openxmlformats.org/drawingml/2006/table">
            <a:tbl>
              <a:tblPr firstRow="1" bandRow="1">
                <a:tableStyleId>{5C22544A-7EE6-4342-B048-85BDC9FD1C3A}</a:tableStyleId>
              </a:tblPr>
              <a:tblGrid>
                <a:gridCol w="2352675"/>
                <a:gridCol w="1562100"/>
                <a:gridCol w="1362075"/>
              </a:tblGrid>
              <a:tr h="274109">
                <a:tc>
                  <a:txBody>
                    <a:bodyPr/>
                    <a:lstStyle/>
                    <a:p>
                      <a:pPr algn="ctr">
                        <a:lnSpc>
                          <a:spcPct val="115000"/>
                        </a:lnSpc>
                        <a:spcAft>
                          <a:spcPts val="0"/>
                        </a:spcAft>
                      </a:pPr>
                      <a:r>
                        <a:rPr lang="es-MX" sz="1000" dirty="0">
                          <a:latin typeface="Arial"/>
                          <a:ea typeface="Times New Roman"/>
                          <a:cs typeface="Calibri"/>
                        </a:rPr>
                        <a:t>Ítem</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MX" sz="1000" dirty="0">
                          <a:latin typeface="Arial"/>
                          <a:ea typeface="Times New Roman"/>
                          <a:cs typeface="Calibri"/>
                        </a:rPr>
                        <a:t>Valor</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MX" sz="1000" dirty="0">
                          <a:latin typeface="Arial"/>
                          <a:ea typeface="Times New Roman"/>
                          <a:cs typeface="Calibri"/>
                        </a:rPr>
                        <a:t>Unidad</a:t>
                      </a:r>
                      <a:endParaRPr lang="es-CL" sz="1000" dirty="0">
                        <a:latin typeface="Arial"/>
                        <a:ea typeface="Times New Roman"/>
                        <a:cs typeface="Times New Roman"/>
                      </a:endParaRPr>
                    </a:p>
                  </a:txBody>
                  <a:tcPr marL="68580" marR="68580" marT="0" marB="0" anchor="ctr"/>
                </a:tc>
              </a:tr>
              <a:tr h="340783">
                <a:tc>
                  <a:txBody>
                    <a:bodyPr/>
                    <a:lstStyle/>
                    <a:p>
                      <a:pPr algn="l">
                        <a:lnSpc>
                          <a:spcPct val="115000"/>
                        </a:lnSpc>
                        <a:spcAft>
                          <a:spcPts val="0"/>
                        </a:spcAft>
                      </a:pPr>
                      <a:r>
                        <a:rPr lang="es-MX" sz="1000" dirty="0">
                          <a:solidFill>
                            <a:srgbClr val="000000"/>
                          </a:solidFill>
                          <a:latin typeface="Arial"/>
                          <a:ea typeface="Times New Roman"/>
                          <a:cs typeface="Calibri"/>
                        </a:rPr>
                        <a:t>Superficie del edificio</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MX" sz="1000" dirty="0">
                          <a:solidFill>
                            <a:srgbClr val="000000"/>
                          </a:solidFill>
                          <a:latin typeface="Arial"/>
                          <a:ea typeface="Times New Roman"/>
                          <a:cs typeface="Calibri"/>
                        </a:rPr>
                        <a:t>35.000</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MX" sz="1000" dirty="0">
                          <a:solidFill>
                            <a:srgbClr val="000000"/>
                          </a:solidFill>
                          <a:latin typeface="Arial"/>
                          <a:ea typeface="Times New Roman"/>
                          <a:cs typeface="Calibri"/>
                        </a:rPr>
                        <a:t>m2</a:t>
                      </a:r>
                      <a:endParaRPr lang="es-CL" sz="1000" dirty="0">
                        <a:latin typeface="Arial"/>
                        <a:ea typeface="Times New Roman"/>
                        <a:cs typeface="Times New Roman"/>
                      </a:endParaRPr>
                    </a:p>
                  </a:txBody>
                  <a:tcPr marL="68580" marR="68580" marT="0" marB="0" anchor="ctr"/>
                </a:tc>
              </a:tr>
              <a:tr h="340783">
                <a:tc>
                  <a:txBody>
                    <a:bodyPr/>
                    <a:lstStyle/>
                    <a:p>
                      <a:pPr algn="l">
                        <a:lnSpc>
                          <a:spcPct val="115000"/>
                        </a:lnSpc>
                        <a:spcAft>
                          <a:spcPts val="0"/>
                        </a:spcAft>
                      </a:pPr>
                      <a:r>
                        <a:rPr lang="es-MX" sz="1000" dirty="0">
                          <a:solidFill>
                            <a:srgbClr val="000000"/>
                          </a:solidFill>
                          <a:latin typeface="Arial"/>
                          <a:ea typeface="Times New Roman"/>
                          <a:cs typeface="Calibri"/>
                        </a:rPr>
                        <a:t>Facturación anual</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MX" sz="1000" dirty="0">
                          <a:solidFill>
                            <a:srgbClr val="000000"/>
                          </a:solidFill>
                          <a:latin typeface="Arial"/>
                          <a:ea typeface="Times New Roman"/>
                          <a:cs typeface="Calibri"/>
                        </a:rPr>
                        <a:t>$ 197.240.495</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MX" sz="1000" dirty="0">
                          <a:solidFill>
                            <a:srgbClr val="000000"/>
                          </a:solidFill>
                          <a:latin typeface="Arial"/>
                          <a:ea typeface="Times New Roman"/>
                          <a:cs typeface="Calibri"/>
                        </a:rPr>
                        <a:t>-</a:t>
                      </a:r>
                      <a:endParaRPr lang="es-CL" sz="1000" dirty="0">
                        <a:latin typeface="Arial"/>
                        <a:ea typeface="Times New Roman"/>
                        <a:cs typeface="Times New Roman"/>
                      </a:endParaRPr>
                    </a:p>
                  </a:txBody>
                  <a:tcPr marL="68580" marR="68580" marT="0" marB="0" anchor="ctr"/>
                </a:tc>
              </a:tr>
              <a:tr h="340783">
                <a:tc>
                  <a:txBody>
                    <a:bodyPr/>
                    <a:lstStyle/>
                    <a:p>
                      <a:pPr algn="l">
                        <a:lnSpc>
                          <a:spcPct val="115000"/>
                        </a:lnSpc>
                        <a:spcAft>
                          <a:spcPts val="0"/>
                        </a:spcAft>
                      </a:pPr>
                      <a:r>
                        <a:rPr lang="es-MX" sz="1000" dirty="0">
                          <a:solidFill>
                            <a:srgbClr val="000000"/>
                          </a:solidFill>
                          <a:latin typeface="Arial"/>
                          <a:ea typeface="Times New Roman"/>
                          <a:cs typeface="Calibri"/>
                        </a:rPr>
                        <a:t>Consumo anual energía eléctrica</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MX" sz="1000" dirty="0">
                          <a:solidFill>
                            <a:srgbClr val="000000"/>
                          </a:solidFill>
                          <a:latin typeface="Arial"/>
                          <a:ea typeface="Times New Roman"/>
                          <a:cs typeface="Calibri"/>
                        </a:rPr>
                        <a:t>2.890.000</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MX" sz="1000" dirty="0">
                          <a:solidFill>
                            <a:srgbClr val="000000"/>
                          </a:solidFill>
                          <a:latin typeface="Arial"/>
                          <a:ea typeface="Times New Roman"/>
                          <a:cs typeface="Calibri"/>
                        </a:rPr>
                        <a:t>kWh/año</a:t>
                      </a:r>
                      <a:endParaRPr lang="es-CL" sz="1000" dirty="0">
                        <a:latin typeface="Arial"/>
                        <a:ea typeface="Times New Roman"/>
                        <a:cs typeface="Times New Roman"/>
                      </a:endParaRPr>
                    </a:p>
                  </a:txBody>
                  <a:tcPr marL="68580" marR="68580" marT="0" marB="0" anchor="ctr"/>
                </a:tc>
              </a:tr>
              <a:tr h="340783">
                <a:tc>
                  <a:txBody>
                    <a:bodyPr/>
                    <a:lstStyle/>
                    <a:p>
                      <a:pPr algn="l">
                        <a:lnSpc>
                          <a:spcPct val="115000"/>
                        </a:lnSpc>
                        <a:spcAft>
                          <a:spcPts val="0"/>
                        </a:spcAft>
                      </a:pPr>
                      <a:r>
                        <a:rPr lang="es-MX" sz="1000" dirty="0">
                          <a:solidFill>
                            <a:srgbClr val="000000"/>
                          </a:solidFill>
                          <a:latin typeface="Arial"/>
                          <a:ea typeface="Times New Roman"/>
                          <a:cs typeface="Calibri"/>
                        </a:rPr>
                        <a:t>Número de funcionarios</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MX" sz="1000" dirty="0">
                          <a:solidFill>
                            <a:srgbClr val="000000"/>
                          </a:solidFill>
                          <a:latin typeface="Arial"/>
                          <a:ea typeface="Times New Roman"/>
                          <a:cs typeface="Calibri"/>
                        </a:rPr>
                        <a:t>2.500</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MX" sz="1000" dirty="0">
                          <a:solidFill>
                            <a:srgbClr val="000000"/>
                          </a:solidFill>
                          <a:latin typeface="Arial"/>
                          <a:ea typeface="Times New Roman"/>
                          <a:cs typeface="Calibri"/>
                        </a:rPr>
                        <a:t>-</a:t>
                      </a:r>
                      <a:endParaRPr lang="es-CL" sz="1000" dirty="0">
                        <a:latin typeface="Arial"/>
                        <a:ea typeface="Times New Roman"/>
                        <a:cs typeface="Times New Roman"/>
                      </a:endParaRPr>
                    </a:p>
                  </a:txBody>
                  <a:tcPr marL="68580" marR="68580" marT="0" marB="0" anchor="ctr"/>
                </a:tc>
              </a:tr>
              <a:tr h="340783">
                <a:tc>
                  <a:txBody>
                    <a:bodyPr/>
                    <a:lstStyle/>
                    <a:p>
                      <a:pPr algn="l">
                        <a:lnSpc>
                          <a:spcPct val="115000"/>
                        </a:lnSpc>
                        <a:spcAft>
                          <a:spcPts val="0"/>
                        </a:spcAft>
                      </a:pPr>
                      <a:r>
                        <a:rPr lang="es-MX" sz="1000" dirty="0">
                          <a:solidFill>
                            <a:srgbClr val="000000"/>
                          </a:solidFill>
                          <a:latin typeface="Arial"/>
                          <a:ea typeface="Times New Roman"/>
                          <a:cs typeface="Calibri"/>
                        </a:rPr>
                        <a:t>Potencia instalada en iluminación</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solidFill>
                            <a:srgbClr val="000000"/>
                          </a:solidFill>
                          <a:latin typeface="Arial"/>
                          <a:ea typeface="Times New Roman"/>
                          <a:cs typeface="Calibri"/>
                        </a:rPr>
                        <a:t>320</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solidFill>
                            <a:srgbClr val="000000"/>
                          </a:solidFill>
                          <a:latin typeface="Arial"/>
                          <a:ea typeface="Times New Roman"/>
                          <a:cs typeface="Calibri"/>
                        </a:rPr>
                        <a:t>kW</a:t>
                      </a:r>
                      <a:endParaRPr lang="es-CL" sz="1000" dirty="0">
                        <a:latin typeface="Arial"/>
                        <a:ea typeface="Times New Roman"/>
                        <a:cs typeface="Times New Roman"/>
                      </a:endParaRPr>
                    </a:p>
                  </a:txBody>
                  <a:tcPr marL="68580" marR="68580" marT="0" marB="0" anchor="ctr"/>
                </a:tc>
              </a:tr>
              <a:tr h="340783">
                <a:tc>
                  <a:txBody>
                    <a:bodyPr/>
                    <a:lstStyle/>
                    <a:p>
                      <a:pPr algn="l">
                        <a:lnSpc>
                          <a:spcPct val="115000"/>
                        </a:lnSpc>
                        <a:spcAft>
                          <a:spcPts val="0"/>
                        </a:spcAft>
                      </a:pPr>
                      <a:r>
                        <a:rPr lang="es-ES" sz="1000" dirty="0">
                          <a:solidFill>
                            <a:srgbClr val="000000"/>
                          </a:solidFill>
                          <a:latin typeface="Arial"/>
                          <a:ea typeface="Times New Roman"/>
                          <a:cs typeface="Calibri"/>
                        </a:rPr>
                        <a:t>Consumo en iluminación</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solidFill>
                            <a:srgbClr val="000000"/>
                          </a:solidFill>
                          <a:latin typeface="Arial"/>
                          <a:ea typeface="Times New Roman"/>
                          <a:cs typeface="Calibri"/>
                        </a:rPr>
                        <a:t>518.502</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err="1">
                          <a:solidFill>
                            <a:srgbClr val="000000"/>
                          </a:solidFill>
                          <a:latin typeface="Arial"/>
                          <a:ea typeface="Times New Roman"/>
                          <a:cs typeface="Calibri"/>
                        </a:rPr>
                        <a:t>kWh</a:t>
                      </a:r>
                      <a:r>
                        <a:rPr lang="es-ES" sz="1000" dirty="0">
                          <a:solidFill>
                            <a:srgbClr val="000000"/>
                          </a:solidFill>
                          <a:latin typeface="Arial"/>
                          <a:ea typeface="Times New Roman"/>
                          <a:cs typeface="Calibri"/>
                        </a:rPr>
                        <a:t>/año</a:t>
                      </a:r>
                      <a:endParaRPr lang="es-CL" sz="1000" dirty="0">
                        <a:latin typeface="Arial"/>
                        <a:ea typeface="Times New Roman"/>
                        <a:cs typeface="Times New Roman"/>
                      </a:endParaRPr>
                    </a:p>
                  </a:txBody>
                  <a:tcPr marL="68580" marR="68580" marT="0" marB="0" anchor="ctr"/>
                </a:tc>
              </a:tr>
              <a:tr h="340783">
                <a:tc>
                  <a:txBody>
                    <a:bodyPr/>
                    <a:lstStyle/>
                    <a:p>
                      <a:pPr algn="l">
                        <a:lnSpc>
                          <a:spcPct val="115000"/>
                        </a:lnSpc>
                        <a:spcAft>
                          <a:spcPts val="0"/>
                        </a:spcAft>
                      </a:pPr>
                      <a:r>
                        <a:rPr lang="es-MX" sz="1000" dirty="0">
                          <a:solidFill>
                            <a:srgbClr val="000000"/>
                          </a:solidFill>
                          <a:latin typeface="Arial"/>
                          <a:ea typeface="Times New Roman"/>
                          <a:cs typeface="Calibri"/>
                        </a:rPr>
                        <a:t>Potencia instalada en climatización</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solidFill>
                            <a:srgbClr val="000000"/>
                          </a:solidFill>
                          <a:latin typeface="Arial"/>
                          <a:ea typeface="Times New Roman"/>
                          <a:cs typeface="Calibri"/>
                        </a:rPr>
                        <a:t>834</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err="1">
                          <a:solidFill>
                            <a:srgbClr val="000000"/>
                          </a:solidFill>
                          <a:latin typeface="Arial"/>
                          <a:ea typeface="Times New Roman"/>
                          <a:cs typeface="Calibri"/>
                        </a:rPr>
                        <a:t>kW</a:t>
                      </a:r>
                      <a:endParaRPr lang="es-CL" sz="1000" dirty="0">
                        <a:latin typeface="Arial"/>
                        <a:ea typeface="Times New Roman"/>
                        <a:cs typeface="Times New Roman"/>
                      </a:endParaRPr>
                    </a:p>
                  </a:txBody>
                  <a:tcPr marL="68580" marR="68580" marT="0" marB="0" anchor="ctr"/>
                </a:tc>
              </a:tr>
              <a:tr h="340783">
                <a:tc>
                  <a:txBody>
                    <a:bodyPr/>
                    <a:lstStyle/>
                    <a:p>
                      <a:pPr algn="l">
                        <a:lnSpc>
                          <a:spcPct val="115000"/>
                        </a:lnSpc>
                        <a:spcAft>
                          <a:spcPts val="0"/>
                        </a:spcAft>
                      </a:pPr>
                      <a:r>
                        <a:rPr lang="es-ES" sz="1000" dirty="0">
                          <a:solidFill>
                            <a:srgbClr val="000000"/>
                          </a:solidFill>
                          <a:latin typeface="Arial"/>
                          <a:ea typeface="Times New Roman"/>
                          <a:cs typeface="Calibri"/>
                        </a:rPr>
                        <a:t>Consumo en climatización</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solidFill>
                            <a:srgbClr val="000000"/>
                          </a:solidFill>
                          <a:latin typeface="Arial"/>
                          <a:ea typeface="Times New Roman"/>
                          <a:cs typeface="Calibri"/>
                        </a:rPr>
                        <a:t>633</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err="1">
                          <a:solidFill>
                            <a:srgbClr val="000000"/>
                          </a:solidFill>
                          <a:latin typeface="Arial"/>
                          <a:ea typeface="Times New Roman"/>
                          <a:cs typeface="Calibri"/>
                        </a:rPr>
                        <a:t>kWh</a:t>
                      </a:r>
                      <a:r>
                        <a:rPr lang="es-ES" sz="1000" dirty="0">
                          <a:solidFill>
                            <a:srgbClr val="000000"/>
                          </a:solidFill>
                          <a:latin typeface="Arial"/>
                          <a:ea typeface="Times New Roman"/>
                          <a:cs typeface="Calibri"/>
                        </a:rPr>
                        <a:t>/año</a:t>
                      </a:r>
                      <a:endParaRPr lang="es-CL" sz="1000" dirty="0">
                        <a:latin typeface="Arial"/>
                        <a:ea typeface="Times New Roman"/>
                        <a:cs typeface="Times New Roman"/>
                      </a:endParaRPr>
                    </a:p>
                  </a:txBody>
                  <a:tcPr marL="68580" marR="68580" marT="0" marB="0" anchor="ctr"/>
                </a:tc>
              </a:tr>
            </a:tbl>
          </a:graphicData>
        </a:graphic>
      </p:graphicFrame>
      <p:sp>
        <p:nvSpPr>
          <p:cNvPr id="7" name="6 CuadroTexto"/>
          <p:cNvSpPr txBox="1"/>
          <p:nvPr/>
        </p:nvSpPr>
        <p:spPr>
          <a:xfrm>
            <a:off x="4200525" y="3085464"/>
            <a:ext cx="1857375" cy="261610"/>
          </a:xfrm>
          <a:prstGeom prst="rect">
            <a:avLst/>
          </a:prstGeom>
          <a:noFill/>
        </p:spPr>
        <p:txBody>
          <a:bodyPr wrap="square" rtlCol="0">
            <a:spAutoFit/>
          </a:bodyPr>
          <a:lstStyle/>
          <a:p>
            <a:r>
              <a:rPr lang="es-ES" sz="1100" b="1" dirty="0" smtClean="0">
                <a:latin typeface="Arial"/>
              </a:rPr>
              <a:t>Antecedentes Recinto</a:t>
            </a:r>
            <a:endParaRPr lang="es-CL" sz="1100" b="1" dirty="0">
              <a:latin typeface="Arial"/>
            </a:endParaRPr>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544527" y="1028964"/>
            <a:ext cx="7018448" cy="5702036"/>
          </a:xfrm>
        </p:spPr>
        <p:txBody>
          <a:bodyPr/>
          <a:lstStyle/>
          <a:p>
            <a:pPr algn="just"/>
            <a:endParaRPr lang="es-CL" sz="1400" dirty="0" smtClean="0">
              <a:solidFill>
                <a:srgbClr val="000000"/>
              </a:solidFill>
              <a:latin typeface="Arial"/>
            </a:endParaRPr>
          </a:p>
          <a:p>
            <a:endParaRPr lang="es-CL" sz="1400" dirty="0" smtClean="0">
              <a:solidFill>
                <a:srgbClr val="000000"/>
              </a:solidFill>
              <a:latin typeface="Arial"/>
            </a:endParaRPr>
          </a:p>
          <a:p>
            <a:endParaRPr lang="es-CL" sz="1400" dirty="0" smtClean="0">
              <a:solidFill>
                <a:srgbClr val="000000"/>
              </a:solidFill>
              <a:latin typeface="Arial"/>
            </a:endParaRPr>
          </a:p>
          <a:p>
            <a:endParaRPr lang="es-CL" sz="1400" dirty="0" smtClean="0">
              <a:solidFill>
                <a:srgbClr val="000000"/>
              </a:solidFill>
              <a:latin typeface="Arial"/>
            </a:endParaRPr>
          </a:p>
          <a:p>
            <a:endParaRPr lang="es-CL" sz="1400" dirty="0" smtClean="0">
              <a:solidFill>
                <a:srgbClr val="000000"/>
              </a:solidFill>
              <a:latin typeface="Arial"/>
            </a:endParaRPr>
          </a:p>
          <a:p>
            <a:endParaRPr lang="es-CL" sz="1400" dirty="0" smtClean="0">
              <a:solidFill>
                <a:srgbClr val="000000"/>
              </a:solidFill>
              <a:latin typeface="Arial"/>
            </a:endParaRPr>
          </a:p>
          <a:p>
            <a:endParaRPr lang="es-CL" sz="1400" dirty="0" smtClean="0">
              <a:solidFill>
                <a:srgbClr val="000000"/>
              </a:solidFill>
              <a:latin typeface="Arial"/>
            </a:endParaRPr>
          </a:p>
          <a:p>
            <a:endParaRPr lang="es-CL" sz="1400" dirty="0" smtClean="0">
              <a:solidFill>
                <a:srgbClr val="000000"/>
              </a:solidFill>
              <a:latin typeface="Arial"/>
            </a:endParaRPr>
          </a:p>
          <a:p>
            <a:endParaRPr lang="es-CL" sz="1400" dirty="0" smtClean="0">
              <a:solidFill>
                <a:srgbClr val="000000"/>
              </a:solidFill>
              <a:latin typeface="Arial"/>
            </a:endParaRPr>
          </a:p>
          <a:p>
            <a:endParaRPr lang="es-CL" sz="1400" dirty="0" smtClean="0">
              <a:solidFill>
                <a:srgbClr val="000000"/>
              </a:solidFill>
              <a:latin typeface="Arial"/>
            </a:endParaRPr>
          </a:p>
          <a:p>
            <a:endParaRPr lang="es-CL" sz="1400" dirty="0" smtClean="0">
              <a:solidFill>
                <a:srgbClr val="000000"/>
              </a:solidFill>
              <a:latin typeface="Arial"/>
            </a:endParaRPr>
          </a:p>
          <a:p>
            <a:endParaRPr lang="es-CL" sz="1400" dirty="0" smtClean="0">
              <a:solidFill>
                <a:srgbClr val="000000"/>
              </a:solidFill>
              <a:latin typeface="Arial"/>
            </a:endParaRPr>
          </a:p>
          <a:p>
            <a:endParaRPr lang="es-CL" sz="1400" dirty="0" smtClean="0">
              <a:solidFill>
                <a:srgbClr val="000000"/>
              </a:solidFill>
              <a:latin typeface="Arial"/>
            </a:endParaRPr>
          </a:p>
          <a:p>
            <a:pPr lvl="0" algn="just">
              <a:spcBef>
                <a:spcPts val="1200"/>
              </a:spcBef>
              <a:spcAft>
                <a:spcPts val="600"/>
              </a:spcAft>
            </a:pPr>
            <a:endParaRPr lang="es-MX" sz="1600" b="1" dirty="0" smtClean="0">
              <a:solidFill>
                <a:srgbClr val="000000"/>
              </a:solidFill>
              <a:latin typeface="Arial"/>
            </a:endParaRPr>
          </a:p>
          <a:p>
            <a:pPr lvl="0" algn="just">
              <a:spcBef>
                <a:spcPts val="1200"/>
              </a:spcBef>
              <a:spcAft>
                <a:spcPts val="600"/>
              </a:spcAft>
            </a:pPr>
            <a:r>
              <a:rPr lang="es-MX" sz="1600" b="1" dirty="0" smtClean="0">
                <a:solidFill>
                  <a:srgbClr val="000000"/>
                </a:solidFill>
                <a:latin typeface="Arial"/>
              </a:rPr>
              <a:t>Detalle de empalme eléctrico</a:t>
            </a:r>
            <a:endParaRPr lang="es-CL" sz="1600" b="1" dirty="0" smtClean="0">
              <a:solidFill>
                <a:srgbClr val="000000"/>
              </a:solidFill>
              <a:latin typeface="Arial"/>
            </a:endParaRPr>
          </a:p>
          <a:p>
            <a:pPr algn="just"/>
            <a:r>
              <a:rPr lang="es-ES" sz="1400" dirty="0" smtClean="0">
                <a:solidFill>
                  <a:srgbClr val="000000"/>
                </a:solidFill>
                <a:latin typeface="Arial"/>
              </a:rPr>
              <a:t>Se debe identificar el número de empalmes eléctricos del edificio y las cargas asociadas a cada uno de ellos. Debe indicarse además si el empalme es monofásico o trifásico. Además indicar la capacidad del transformador (potencia  en </a:t>
            </a:r>
            <a:r>
              <a:rPr lang="es-ES" sz="1400" dirty="0" err="1" smtClean="0">
                <a:solidFill>
                  <a:srgbClr val="000000"/>
                </a:solidFill>
                <a:latin typeface="Arial"/>
              </a:rPr>
              <a:t>kW</a:t>
            </a:r>
            <a:r>
              <a:rPr lang="es-ES" sz="1400" dirty="0" smtClean="0">
                <a:solidFill>
                  <a:srgbClr val="000000"/>
                </a:solidFill>
                <a:latin typeface="Arial"/>
              </a:rPr>
              <a:t> o </a:t>
            </a:r>
            <a:r>
              <a:rPr lang="es-ES" sz="1400" dirty="0" err="1" smtClean="0">
                <a:solidFill>
                  <a:srgbClr val="000000"/>
                </a:solidFill>
                <a:latin typeface="Arial"/>
              </a:rPr>
              <a:t>kVA</a:t>
            </a:r>
            <a:r>
              <a:rPr lang="es-ES" sz="1400" dirty="0" smtClean="0">
                <a:solidFill>
                  <a:srgbClr val="000000"/>
                </a:solidFill>
                <a:latin typeface="Arial"/>
              </a:rPr>
              <a:t>), la corriente nominal de la protección general, el estado  general del o de los empalmes y la compañía distribuidora</a:t>
            </a:r>
            <a:r>
              <a:rPr lang="es-ES" sz="1400" dirty="0" smtClean="0">
                <a:solidFill>
                  <a:srgbClr val="000000"/>
                </a:solidFill>
              </a:rPr>
              <a:t>.</a:t>
            </a:r>
            <a:endParaRPr lang="es-CL" sz="1400" dirty="0">
              <a:solidFill>
                <a:srgbClr val="000000"/>
              </a:solidFil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Arial"/>
              </a:rPr>
              <a:t>4. </a:t>
            </a:r>
            <a:r>
              <a:rPr lang="es-CL" sz="2400" dirty="0" err="1" smtClean="0">
                <a:latin typeface="Arial"/>
              </a:rPr>
              <a:t>Autodiagnóstico</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3809993130"/>
              </p:ext>
            </p:extLst>
          </p:nvPr>
        </p:nvGraphicFramePr>
        <p:xfrm>
          <a:off x="2419350" y="1311275"/>
          <a:ext cx="5276850" cy="3367024"/>
        </p:xfrm>
        <a:graphic>
          <a:graphicData uri="http://schemas.openxmlformats.org/drawingml/2006/table">
            <a:tbl>
              <a:tblPr firstRow="1" bandRow="1">
                <a:tableStyleId>{5C22544A-7EE6-4342-B048-85BDC9FD1C3A}</a:tableStyleId>
              </a:tblPr>
              <a:tblGrid>
                <a:gridCol w="2352675"/>
                <a:gridCol w="1419225"/>
                <a:gridCol w="1504950"/>
              </a:tblGrid>
              <a:tr h="370840">
                <a:tc>
                  <a:txBody>
                    <a:bodyPr/>
                    <a:lstStyle/>
                    <a:p>
                      <a:pPr algn="ctr">
                        <a:lnSpc>
                          <a:spcPct val="115000"/>
                        </a:lnSpc>
                        <a:spcAft>
                          <a:spcPts val="0"/>
                        </a:spcAft>
                      </a:pPr>
                      <a:r>
                        <a:rPr lang="es-MX" sz="1100" dirty="0">
                          <a:latin typeface="Calibri"/>
                          <a:ea typeface="Times New Roman"/>
                          <a:cs typeface="Calibri"/>
                        </a:rPr>
                        <a:t>Ítem</a:t>
                      </a:r>
                      <a:endParaRPr lang="es-CL" sz="11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100">
                          <a:latin typeface="Calibri"/>
                          <a:ea typeface="Times New Roman"/>
                          <a:cs typeface="Calibri"/>
                        </a:rPr>
                        <a:t>Valor</a:t>
                      </a:r>
                      <a:endParaRPr lang="es-CL"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100">
                          <a:latin typeface="Calibri"/>
                          <a:ea typeface="Times New Roman"/>
                          <a:cs typeface="Calibri"/>
                        </a:rPr>
                        <a:t>Unidad</a:t>
                      </a:r>
                      <a:endParaRPr lang="es-CL" sz="1100">
                        <a:latin typeface="Calibri"/>
                        <a:ea typeface="Times New Roman"/>
                        <a:cs typeface="Times New Roman"/>
                      </a:endParaRPr>
                    </a:p>
                  </a:txBody>
                  <a:tcPr marL="68580" marR="68580" marT="0" marB="0" anchor="ctr"/>
                </a:tc>
              </a:tr>
              <a:tr h="370840">
                <a:tc>
                  <a:txBody>
                    <a:bodyPr/>
                    <a:lstStyle/>
                    <a:p>
                      <a:pPr algn="l">
                        <a:lnSpc>
                          <a:spcPct val="115000"/>
                        </a:lnSpc>
                        <a:spcAft>
                          <a:spcPts val="0"/>
                        </a:spcAft>
                      </a:pPr>
                      <a:r>
                        <a:rPr lang="es-MX" sz="1100">
                          <a:latin typeface="Calibri"/>
                          <a:ea typeface="Times New Roman"/>
                          <a:cs typeface="Calibri"/>
                        </a:rPr>
                        <a:t>Costo por unidad de superficie</a:t>
                      </a:r>
                      <a:endParaRPr lang="es-CL"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100">
                          <a:latin typeface="Calibri"/>
                          <a:ea typeface="Times New Roman"/>
                          <a:cs typeface="Calibri"/>
                        </a:rPr>
                        <a:t>5.635</a:t>
                      </a:r>
                      <a:endParaRPr lang="es-CL"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100">
                          <a:latin typeface="Calibri"/>
                          <a:ea typeface="Times New Roman"/>
                          <a:cs typeface="Calibri"/>
                        </a:rPr>
                        <a:t>$/m2/año</a:t>
                      </a:r>
                      <a:endParaRPr lang="es-CL" sz="1100">
                        <a:latin typeface="Calibri"/>
                        <a:ea typeface="Times New Roman"/>
                        <a:cs typeface="Times New Roman"/>
                      </a:endParaRPr>
                    </a:p>
                  </a:txBody>
                  <a:tcPr marL="68580" marR="68580" marT="0" marB="0" anchor="ctr"/>
                </a:tc>
              </a:tr>
              <a:tr h="370840">
                <a:tc>
                  <a:txBody>
                    <a:bodyPr/>
                    <a:lstStyle/>
                    <a:p>
                      <a:pPr algn="l">
                        <a:lnSpc>
                          <a:spcPct val="115000"/>
                        </a:lnSpc>
                        <a:spcAft>
                          <a:spcPts val="0"/>
                        </a:spcAft>
                      </a:pPr>
                      <a:r>
                        <a:rPr lang="es-MX" sz="1100">
                          <a:latin typeface="Calibri"/>
                          <a:ea typeface="Times New Roman"/>
                          <a:cs typeface="Calibri"/>
                        </a:rPr>
                        <a:t>Costo por funcionario</a:t>
                      </a:r>
                      <a:endParaRPr lang="es-CL"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100">
                          <a:latin typeface="Calibri"/>
                          <a:ea typeface="Times New Roman"/>
                          <a:cs typeface="Calibri"/>
                        </a:rPr>
                        <a:t>78.896</a:t>
                      </a:r>
                      <a:endParaRPr lang="es-CL"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100">
                          <a:latin typeface="Calibri"/>
                          <a:ea typeface="Times New Roman"/>
                          <a:cs typeface="Calibri"/>
                        </a:rPr>
                        <a:t>$/funcionario/año</a:t>
                      </a:r>
                      <a:endParaRPr lang="es-CL" sz="1100">
                        <a:latin typeface="Calibri"/>
                        <a:ea typeface="Times New Roman"/>
                        <a:cs typeface="Times New Roman"/>
                      </a:endParaRPr>
                    </a:p>
                  </a:txBody>
                  <a:tcPr marL="68580" marR="68580" marT="0" marB="0" anchor="ctr"/>
                </a:tc>
              </a:tr>
              <a:tr h="370840">
                <a:tc>
                  <a:txBody>
                    <a:bodyPr/>
                    <a:lstStyle/>
                    <a:p>
                      <a:pPr algn="l">
                        <a:lnSpc>
                          <a:spcPct val="115000"/>
                        </a:lnSpc>
                        <a:spcAft>
                          <a:spcPts val="0"/>
                        </a:spcAft>
                      </a:pPr>
                      <a:r>
                        <a:rPr lang="es-MX" sz="1100">
                          <a:latin typeface="Calibri"/>
                          <a:ea typeface="Times New Roman"/>
                          <a:cs typeface="Calibri"/>
                        </a:rPr>
                        <a:t>Consumo por unidad de superficie</a:t>
                      </a:r>
                      <a:endParaRPr lang="es-CL"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100">
                          <a:latin typeface="Calibri"/>
                          <a:ea typeface="Times New Roman"/>
                          <a:cs typeface="Calibri"/>
                        </a:rPr>
                        <a:t>14</a:t>
                      </a:r>
                      <a:endParaRPr lang="es-CL"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100">
                          <a:latin typeface="Calibri"/>
                          <a:ea typeface="Times New Roman"/>
                          <a:cs typeface="Calibri"/>
                        </a:rPr>
                        <a:t>kWh/m2/año</a:t>
                      </a:r>
                      <a:endParaRPr lang="es-CL" sz="1100">
                        <a:latin typeface="Calibri"/>
                        <a:ea typeface="Times New Roman"/>
                        <a:cs typeface="Times New Roman"/>
                      </a:endParaRPr>
                    </a:p>
                  </a:txBody>
                  <a:tcPr marL="68580" marR="68580" marT="0" marB="0" anchor="ctr"/>
                </a:tc>
              </a:tr>
              <a:tr h="370840">
                <a:tc>
                  <a:txBody>
                    <a:bodyPr/>
                    <a:lstStyle/>
                    <a:p>
                      <a:pPr algn="l">
                        <a:lnSpc>
                          <a:spcPct val="115000"/>
                        </a:lnSpc>
                        <a:spcAft>
                          <a:spcPts val="0"/>
                        </a:spcAft>
                      </a:pPr>
                      <a:r>
                        <a:rPr lang="es-MX" sz="1100">
                          <a:latin typeface="Calibri"/>
                          <a:ea typeface="Times New Roman"/>
                          <a:cs typeface="Calibri"/>
                        </a:rPr>
                        <a:t>Consumo por funcionario</a:t>
                      </a:r>
                      <a:endParaRPr lang="es-CL"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100">
                          <a:latin typeface="Calibri"/>
                          <a:ea typeface="Times New Roman"/>
                          <a:cs typeface="Calibri"/>
                        </a:rPr>
                        <a:t>1.156</a:t>
                      </a:r>
                      <a:endParaRPr lang="es-CL"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100">
                          <a:latin typeface="Calibri"/>
                          <a:ea typeface="Times New Roman"/>
                          <a:cs typeface="Calibri"/>
                        </a:rPr>
                        <a:t>kWh/funcionario/año</a:t>
                      </a:r>
                      <a:endParaRPr lang="es-CL" sz="1100">
                        <a:latin typeface="Calibri"/>
                        <a:ea typeface="Times New Roman"/>
                        <a:cs typeface="Times New Roman"/>
                      </a:endParaRPr>
                    </a:p>
                  </a:txBody>
                  <a:tcPr marL="68580" marR="68580" marT="0" marB="0" anchor="ctr"/>
                </a:tc>
              </a:tr>
              <a:tr h="370840">
                <a:tc>
                  <a:txBody>
                    <a:bodyPr/>
                    <a:lstStyle/>
                    <a:p>
                      <a:pPr algn="l">
                        <a:lnSpc>
                          <a:spcPct val="115000"/>
                        </a:lnSpc>
                        <a:spcAft>
                          <a:spcPts val="0"/>
                        </a:spcAft>
                      </a:pPr>
                      <a:r>
                        <a:rPr lang="es-MX" sz="1100" dirty="0">
                          <a:latin typeface="Calibri"/>
                          <a:ea typeface="Times New Roman"/>
                          <a:cs typeface="Calibri"/>
                        </a:rPr>
                        <a:t>Consumo en iluminación por m</a:t>
                      </a:r>
                      <a:r>
                        <a:rPr lang="es-MX" sz="1100" baseline="30000" dirty="0">
                          <a:latin typeface="Calibri"/>
                          <a:ea typeface="Times New Roman"/>
                          <a:cs typeface="Calibri"/>
                        </a:rPr>
                        <a:t>2</a:t>
                      </a:r>
                      <a:endParaRPr lang="es-CL" sz="11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100">
                          <a:latin typeface="Calibri"/>
                          <a:ea typeface="Times New Roman"/>
                          <a:cs typeface="Calibri"/>
                        </a:rPr>
                        <a:t>15</a:t>
                      </a:r>
                      <a:endParaRPr lang="es-CL"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100">
                          <a:latin typeface="Calibri"/>
                          <a:ea typeface="Times New Roman"/>
                          <a:cs typeface="Calibri"/>
                        </a:rPr>
                        <a:t>kWh/m2</a:t>
                      </a:r>
                      <a:endParaRPr lang="es-CL" sz="1100">
                        <a:latin typeface="Calibri"/>
                        <a:ea typeface="Times New Roman"/>
                        <a:cs typeface="Times New Roman"/>
                      </a:endParaRPr>
                    </a:p>
                  </a:txBody>
                  <a:tcPr marL="68580" marR="68580" marT="0" marB="0" anchor="ctr"/>
                </a:tc>
              </a:tr>
              <a:tr h="370840">
                <a:tc>
                  <a:txBody>
                    <a:bodyPr/>
                    <a:lstStyle/>
                    <a:p>
                      <a:pPr algn="l">
                        <a:lnSpc>
                          <a:spcPct val="115000"/>
                        </a:lnSpc>
                        <a:spcAft>
                          <a:spcPts val="0"/>
                        </a:spcAft>
                      </a:pPr>
                      <a:r>
                        <a:rPr lang="es-MX" sz="1100">
                          <a:latin typeface="Calibri"/>
                          <a:ea typeface="Times New Roman"/>
                          <a:cs typeface="Calibri"/>
                        </a:rPr>
                        <a:t>Potencia instalada en iluminación por m</a:t>
                      </a:r>
                      <a:r>
                        <a:rPr lang="es-MX" sz="1100" baseline="30000">
                          <a:latin typeface="Calibri"/>
                          <a:ea typeface="Times New Roman"/>
                          <a:cs typeface="Calibri"/>
                        </a:rPr>
                        <a:t>2</a:t>
                      </a:r>
                      <a:endParaRPr lang="es-CL"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100">
                          <a:latin typeface="Calibri"/>
                          <a:ea typeface="Times New Roman"/>
                          <a:cs typeface="Calibri"/>
                        </a:rPr>
                        <a:t>9,1</a:t>
                      </a:r>
                      <a:endParaRPr lang="es-CL"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100">
                          <a:latin typeface="Calibri"/>
                          <a:ea typeface="Times New Roman"/>
                          <a:cs typeface="Calibri"/>
                        </a:rPr>
                        <a:t>W/m2</a:t>
                      </a:r>
                      <a:endParaRPr lang="es-CL" sz="1100">
                        <a:latin typeface="Calibri"/>
                        <a:ea typeface="Times New Roman"/>
                        <a:cs typeface="Times New Roman"/>
                      </a:endParaRPr>
                    </a:p>
                  </a:txBody>
                  <a:tcPr marL="68580" marR="68580" marT="0" marB="0" anchor="ctr"/>
                </a:tc>
              </a:tr>
              <a:tr h="370840">
                <a:tc>
                  <a:txBody>
                    <a:bodyPr/>
                    <a:lstStyle/>
                    <a:p>
                      <a:pPr algn="l">
                        <a:lnSpc>
                          <a:spcPct val="115000"/>
                        </a:lnSpc>
                        <a:spcAft>
                          <a:spcPts val="0"/>
                        </a:spcAft>
                      </a:pPr>
                      <a:r>
                        <a:rPr lang="es-MX" sz="1100">
                          <a:latin typeface="Calibri"/>
                          <a:ea typeface="Times New Roman"/>
                          <a:cs typeface="Calibri"/>
                        </a:rPr>
                        <a:t>Consumo en climatización por m</a:t>
                      </a:r>
                      <a:r>
                        <a:rPr lang="es-MX" sz="1100" baseline="30000">
                          <a:latin typeface="Calibri"/>
                          <a:ea typeface="Times New Roman"/>
                          <a:cs typeface="Calibri"/>
                        </a:rPr>
                        <a:t>2</a:t>
                      </a:r>
                      <a:endParaRPr lang="es-CL"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100">
                          <a:latin typeface="Calibri"/>
                          <a:ea typeface="Times New Roman"/>
                          <a:cs typeface="Calibri"/>
                        </a:rPr>
                        <a:t>18,1</a:t>
                      </a:r>
                      <a:endParaRPr lang="es-CL"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100">
                          <a:latin typeface="Calibri"/>
                          <a:ea typeface="Times New Roman"/>
                          <a:cs typeface="Calibri"/>
                        </a:rPr>
                        <a:t>kWh/m2</a:t>
                      </a:r>
                      <a:endParaRPr lang="es-CL" sz="1100">
                        <a:latin typeface="Calibri"/>
                        <a:ea typeface="Times New Roman"/>
                        <a:cs typeface="Times New Roman"/>
                      </a:endParaRPr>
                    </a:p>
                  </a:txBody>
                  <a:tcPr marL="68580" marR="68580" marT="0" marB="0" anchor="ctr"/>
                </a:tc>
              </a:tr>
              <a:tr h="370840">
                <a:tc>
                  <a:txBody>
                    <a:bodyPr/>
                    <a:lstStyle/>
                    <a:p>
                      <a:pPr algn="l">
                        <a:lnSpc>
                          <a:spcPct val="115000"/>
                        </a:lnSpc>
                        <a:spcAft>
                          <a:spcPts val="0"/>
                        </a:spcAft>
                      </a:pPr>
                      <a:r>
                        <a:rPr lang="es-MX" sz="1100" dirty="0">
                          <a:latin typeface="Calibri"/>
                          <a:ea typeface="Times New Roman"/>
                          <a:cs typeface="Calibri"/>
                        </a:rPr>
                        <a:t>Potencia instalada en climatización por m</a:t>
                      </a:r>
                      <a:r>
                        <a:rPr lang="es-MX" sz="1100" baseline="30000" dirty="0">
                          <a:latin typeface="Calibri"/>
                          <a:ea typeface="Times New Roman"/>
                          <a:cs typeface="Calibri"/>
                        </a:rPr>
                        <a:t>2</a:t>
                      </a:r>
                      <a:endParaRPr lang="es-CL" sz="11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100">
                          <a:latin typeface="Calibri"/>
                          <a:ea typeface="Times New Roman"/>
                          <a:cs typeface="Calibri"/>
                        </a:rPr>
                        <a:t>9,14</a:t>
                      </a:r>
                      <a:endParaRPr lang="es-CL"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100" dirty="0">
                          <a:latin typeface="Calibri"/>
                          <a:ea typeface="Times New Roman"/>
                          <a:cs typeface="Calibri"/>
                        </a:rPr>
                        <a:t>W/m2</a:t>
                      </a:r>
                      <a:endParaRPr lang="es-CL" sz="1100" dirty="0">
                        <a:latin typeface="Calibri"/>
                        <a:ea typeface="Times New Roman"/>
                        <a:cs typeface="Times New Roman"/>
                      </a:endParaRPr>
                    </a:p>
                  </a:txBody>
                  <a:tcPr marL="68580" marR="68580" marT="0" marB="0" anchor="ctr"/>
                </a:tc>
              </a:tr>
            </a:tbl>
          </a:graphicData>
        </a:graphic>
      </p:graphicFrame>
      <p:sp>
        <p:nvSpPr>
          <p:cNvPr id="7" name="6 CuadroTexto"/>
          <p:cNvSpPr txBox="1"/>
          <p:nvPr/>
        </p:nvSpPr>
        <p:spPr>
          <a:xfrm>
            <a:off x="3762375" y="1048014"/>
            <a:ext cx="4043542" cy="246221"/>
          </a:xfrm>
          <a:prstGeom prst="rect">
            <a:avLst/>
          </a:prstGeom>
          <a:noFill/>
        </p:spPr>
        <p:txBody>
          <a:bodyPr wrap="square" rtlCol="0">
            <a:spAutoFit/>
          </a:bodyPr>
          <a:lstStyle/>
          <a:p>
            <a:r>
              <a:rPr lang="es-ES" sz="1000" b="1" dirty="0" smtClean="0">
                <a:latin typeface="Arial"/>
              </a:rPr>
              <a:t>Indicadores Energéticos y de Costos</a:t>
            </a:r>
            <a:endParaRPr lang="es-CL" sz="1000" b="1" dirty="0">
              <a:latin typeface="Arial"/>
            </a:endParaRPr>
          </a:p>
        </p:txBody>
      </p:sp>
      <p:sp>
        <p:nvSpPr>
          <p:cNvPr id="8" name="7 CuadroTexto"/>
          <p:cNvSpPr txBox="1"/>
          <p:nvPr/>
        </p:nvSpPr>
        <p:spPr>
          <a:xfrm>
            <a:off x="4095751" y="4655693"/>
            <a:ext cx="2038350" cy="523220"/>
          </a:xfrm>
          <a:prstGeom prst="rect">
            <a:avLst/>
          </a:prstGeom>
          <a:noFill/>
        </p:spPr>
        <p:txBody>
          <a:bodyPr wrap="square" rtlCol="0">
            <a:spAutoFit/>
          </a:bodyPr>
          <a:lstStyle/>
          <a:p>
            <a:r>
              <a:rPr lang="es-MX" sz="1000" dirty="0" smtClean="0">
                <a:latin typeface="Arial"/>
              </a:rPr>
              <a:t>Fuente: Elaboración propia</a:t>
            </a:r>
            <a:endParaRPr lang="es-CL" sz="1000" dirty="0" smtClean="0">
              <a:latin typeface="Arial"/>
            </a:endParaRPr>
          </a:p>
          <a:p>
            <a:endParaRPr lang="es-CL" dirty="0"/>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544527" y="1016264"/>
            <a:ext cx="7018448" cy="5702036"/>
          </a:xfrm>
        </p:spPr>
        <p:txBody>
          <a:bodyPr/>
          <a:lstStyle/>
          <a:p>
            <a:pPr lvl="0" algn="just">
              <a:spcAft>
                <a:spcPts val="600"/>
              </a:spcAft>
            </a:pPr>
            <a:r>
              <a:rPr lang="es-MX" sz="1600" b="1" dirty="0" smtClean="0">
                <a:solidFill>
                  <a:srgbClr val="000000"/>
                </a:solidFill>
                <a:latin typeface="Arial"/>
              </a:rPr>
              <a:t>Estudio tarifario</a:t>
            </a:r>
            <a:endParaRPr lang="es-CL" sz="1600" b="1" dirty="0" smtClean="0">
              <a:solidFill>
                <a:srgbClr val="000000"/>
              </a:solidFill>
              <a:latin typeface="Arial"/>
            </a:endParaRPr>
          </a:p>
          <a:p>
            <a:pPr algn="just">
              <a:spcAft>
                <a:spcPts val="600"/>
              </a:spcAft>
            </a:pPr>
            <a:r>
              <a:rPr lang="es-MX" sz="1400" dirty="0" smtClean="0">
                <a:solidFill>
                  <a:srgbClr val="000000"/>
                </a:solidFill>
                <a:latin typeface="Arial"/>
              </a:rPr>
              <a:t>Previo al estudio tarifario deben definirse áreas y/o sistemas que generan mayor consumo (energía en </a:t>
            </a:r>
            <a:r>
              <a:rPr lang="es-MX" sz="1400" dirty="0" err="1" smtClean="0">
                <a:solidFill>
                  <a:srgbClr val="000000"/>
                </a:solidFill>
                <a:latin typeface="Arial"/>
              </a:rPr>
              <a:t>kWh</a:t>
            </a:r>
            <a:r>
              <a:rPr lang="es-MX" sz="1400" dirty="0" smtClean="0">
                <a:solidFill>
                  <a:srgbClr val="000000"/>
                </a:solidFill>
                <a:latin typeface="Arial"/>
              </a:rPr>
              <a:t>) y demanda (potencia en </a:t>
            </a:r>
            <a:r>
              <a:rPr lang="es-MX" sz="1400" dirty="0" err="1" smtClean="0">
                <a:solidFill>
                  <a:srgbClr val="000000"/>
                </a:solidFill>
                <a:latin typeface="Arial"/>
              </a:rPr>
              <a:t>kW</a:t>
            </a:r>
            <a:r>
              <a:rPr lang="es-MX" sz="1400" dirty="0" smtClean="0">
                <a:solidFill>
                  <a:srgbClr val="000000"/>
                </a:solidFill>
                <a:latin typeface="Arial"/>
              </a:rPr>
              <a:t>), y sus respectivos horarios de funcionamiento, con el fin de realizar un análisis previo que tenga como objetivo definir si es factible realizar una adecuación de la demanda de estas áreas y/o sistemas fuera de horario punta. También dentro del estudio tarifario se evaluará la corrección de factor de potencia, en caso de que haya antecedentes de cobros por este concepto.</a:t>
            </a:r>
          </a:p>
          <a:p>
            <a:pPr algn="just">
              <a:spcAft>
                <a:spcPts val="600"/>
              </a:spcAft>
            </a:pPr>
            <a:endParaRPr lang="es-CL" sz="1400" dirty="0" smtClean="0">
              <a:solidFill>
                <a:srgbClr val="000000"/>
              </a:solidFill>
              <a:latin typeface="Arial"/>
            </a:endParaRPr>
          </a:p>
          <a:p>
            <a:pPr algn="just">
              <a:spcAft>
                <a:spcPts val="600"/>
              </a:spcAft>
            </a:pPr>
            <a:r>
              <a:rPr lang="es-MX" sz="1400" dirty="0" smtClean="0">
                <a:solidFill>
                  <a:srgbClr val="000000"/>
                </a:solidFill>
                <a:latin typeface="Arial"/>
              </a:rPr>
              <a:t>En caso de realizar monitoreo de parámetros eléctricos del recinto, se debe entregar la curva característica de consumo energética y demanda de potencia para cada empalme eléctrico del recinto.</a:t>
            </a:r>
          </a:p>
          <a:p>
            <a:pPr algn="just">
              <a:spcAft>
                <a:spcPts val="600"/>
              </a:spcAft>
            </a:pPr>
            <a:endParaRPr lang="es-CL" sz="1400" dirty="0" smtClean="0">
              <a:solidFill>
                <a:srgbClr val="000000"/>
              </a:solidFill>
              <a:latin typeface="Arial"/>
            </a:endParaRPr>
          </a:p>
          <a:p>
            <a:pPr algn="just"/>
            <a:r>
              <a:rPr lang="es-MX" sz="1400" dirty="0" smtClean="0">
                <a:solidFill>
                  <a:srgbClr val="000000"/>
                </a:solidFill>
                <a:latin typeface="Arial"/>
              </a:rPr>
              <a:t>Se deberá presentar un estudio de ahorros por posible cambio de tarifa en los empalmes. Esta actividad es considerada como una medida de eficiencia económica y deberá ser presentada en el cuadro comparativo de ahorros estimados por cambio de tarifa. Ver el siguiente ejemplo:</a:t>
            </a:r>
            <a:endParaRPr lang="es-CL" sz="1400" b="1" dirty="0" smtClean="0">
              <a:solidFill>
                <a:srgbClr val="000000"/>
              </a:solidFill>
              <a:latin typeface="Arial"/>
            </a:endParaRPr>
          </a:p>
          <a:p>
            <a:endParaRPr lang="es-CL" sz="1600" dirty="0" smtClean="0">
              <a:solidFill>
                <a:srgbClr val="000000"/>
              </a:solidFill>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Arial"/>
              </a:rPr>
              <a:t>4. </a:t>
            </a:r>
            <a:r>
              <a:rPr lang="es-CL" sz="2400" dirty="0" err="1" smtClean="0">
                <a:latin typeface="Arial"/>
              </a:rPr>
              <a:t>Autodiagnóstico</a:t>
            </a:r>
            <a:endParaRPr lang="es-ES" dirty="0"/>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544527" y="889264"/>
            <a:ext cx="7018448" cy="5702036"/>
          </a:xfrm>
        </p:spPr>
        <p:txBody>
          <a:bodyPr/>
          <a:lstStyle/>
          <a:p>
            <a:pPr marL="342900" indent="-342900" algn="just">
              <a:spcAft>
                <a:spcPts val="600"/>
              </a:spcAft>
            </a:pPr>
            <a:endParaRPr lang="es-MX" sz="1600" dirty="0" smtClean="0">
              <a:solidFill>
                <a:srgbClr val="000000"/>
              </a:solidFill>
              <a:latin typeface="Arial"/>
            </a:endParaRPr>
          </a:p>
          <a:p>
            <a:pPr marL="342900" indent="-342900" algn="just">
              <a:spcAft>
                <a:spcPts val="600"/>
              </a:spcAft>
            </a:pPr>
            <a:endParaRPr lang="es-MX" sz="1600" dirty="0" smtClean="0">
              <a:solidFill>
                <a:srgbClr val="000000"/>
              </a:solidFill>
              <a:latin typeface="Arial"/>
            </a:endParaRPr>
          </a:p>
          <a:p>
            <a:pPr marL="342900" indent="-342900" algn="just">
              <a:spcAft>
                <a:spcPts val="600"/>
              </a:spcAft>
            </a:pPr>
            <a:endParaRPr lang="es-MX" sz="1600" dirty="0" smtClean="0">
              <a:solidFill>
                <a:srgbClr val="000000"/>
              </a:solidFill>
              <a:latin typeface="Arial"/>
            </a:endParaRPr>
          </a:p>
          <a:p>
            <a:pPr marL="342900" indent="-342900" algn="just">
              <a:spcAft>
                <a:spcPts val="600"/>
              </a:spcAft>
            </a:pPr>
            <a:endParaRPr lang="es-MX" sz="1600" dirty="0" smtClean="0">
              <a:solidFill>
                <a:srgbClr val="000000"/>
              </a:solidFill>
              <a:latin typeface="Arial"/>
            </a:endParaRPr>
          </a:p>
          <a:p>
            <a:pPr marL="342900" indent="-342900" algn="just">
              <a:spcAft>
                <a:spcPts val="600"/>
              </a:spcAft>
            </a:pPr>
            <a:endParaRPr lang="es-MX" sz="1600" dirty="0" smtClean="0">
              <a:solidFill>
                <a:srgbClr val="000000"/>
              </a:solidFill>
              <a:latin typeface="Arial"/>
            </a:endParaRPr>
          </a:p>
          <a:p>
            <a:pPr marL="342900" indent="-342900" algn="just">
              <a:spcAft>
                <a:spcPts val="600"/>
              </a:spcAft>
            </a:pPr>
            <a:endParaRPr lang="es-MX" sz="1600" dirty="0" smtClean="0">
              <a:solidFill>
                <a:srgbClr val="000000"/>
              </a:solidFill>
              <a:latin typeface="Arial"/>
            </a:endParaRPr>
          </a:p>
          <a:p>
            <a:pPr marL="342900" indent="-342900" algn="just">
              <a:spcAft>
                <a:spcPts val="600"/>
              </a:spcAft>
            </a:pPr>
            <a:endParaRPr lang="es-MX" sz="1600" dirty="0" smtClean="0">
              <a:solidFill>
                <a:srgbClr val="000000"/>
              </a:solidFill>
              <a:latin typeface="Arial"/>
            </a:endParaRPr>
          </a:p>
          <a:p>
            <a:pPr marL="342900" indent="-342900" algn="just">
              <a:spcAft>
                <a:spcPts val="600"/>
              </a:spcAft>
            </a:pPr>
            <a:endParaRPr lang="es-MX" sz="1600" dirty="0" smtClean="0">
              <a:solidFill>
                <a:srgbClr val="000000"/>
              </a:solidFill>
              <a:latin typeface="Arial"/>
            </a:endParaRPr>
          </a:p>
          <a:p>
            <a:pPr marL="342900" indent="-342900" algn="just">
              <a:spcAft>
                <a:spcPts val="600"/>
              </a:spcAft>
            </a:pPr>
            <a:endParaRPr lang="es-MX" sz="1600" dirty="0" smtClean="0">
              <a:solidFill>
                <a:srgbClr val="000000"/>
              </a:solidFill>
              <a:latin typeface="Arial"/>
            </a:endParaRPr>
          </a:p>
          <a:p>
            <a:pPr marL="342900" indent="-342900" algn="just">
              <a:spcAft>
                <a:spcPts val="600"/>
              </a:spcAft>
            </a:pPr>
            <a:endParaRPr lang="es-MX" sz="1600" b="1" dirty="0" smtClean="0">
              <a:solidFill>
                <a:srgbClr val="000000"/>
              </a:solidFill>
              <a:latin typeface="Arial"/>
            </a:endParaRPr>
          </a:p>
          <a:p>
            <a:pPr marL="342900" indent="-342900" algn="just">
              <a:spcAft>
                <a:spcPts val="600"/>
              </a:spcAft>
            </a:pPr>
            <a:r>
              <a:rPr lang="es-MX" sz="1600" b="1" dirty="0" smtClean="0">
                <a:solidFill>
                  <a:srgbClr val="000000"/>
                </a:solidFill>
                <a:latin typeface="Arial"/>
              </a:rPr>
              <a:t>e)	Medidas de Eficiencia Energética</a:t>
            </a:r>
            <a:endParaRPr lang="es-CL" sz="1600" b="1" dirty="0" smtClean="0">
              <a:solidFill>
                <a:srgbClr val="000000"/>
              </a:solidFill>
              <a:latin typeface="Arial"/>
            </a:endParaRPr>
          </a:p>
          <a:p>
            <a:pPr lvl="1" algn="just"/>
            <a:r>
              <a:rPr lang="es-MX" sz="1550" dirty="0" smtClean="0">
                <a:solidFill>
                  <a:srgbClr val="000000"/>
                </a:solidFill>
                <a:latin typeface="Arial"/>
              </a:rPr>
              <a:t>Medidas de eficiencia energética pre existentes.</a:t>
            </a:r>
            <a:endParaRPr lang="es-CL" sz="1550" dirty="0" smtClean="0">
              <a:solidFill>
                <a:srgbClr val="000000"/>
              </a:solidFill>
              <a:latin typeface="Arial"/>
            </a:endParaRPr>
          </a:p>
          <a:p>
            <a:pPr algn="just">
              <a:spcAft>
                <a:spcPts val="600"/>
              </a:spcAft>
            </a:pPr>
            <a:r>
              <a:rPr lang="es-MX" sz="1600" dirty="0" smtClean="0">
                <a:solidFill>
                  <a:srgbClr val="000000"/>
                </a:solidFill>
              </a:rPr>
              <a:t>Se deberá identificar y detallar medidas de eficiencia energética pre existentes en el recinto, junto con analizar su estado de vigencia y posibles modificaciones.</a:t>
            </a:r>
            <a:endParaRPr lang="es-CL" sz="1600" dirty="0" smtClean="0">
              <a:solidFill>
                <a:srgbClr val="000000"/>
              </a:solidFill>
            </a:endParaRPr>
          </a:p>
          <a:p>
            <a:pPr lvl="2" algn="just"/>
            <a:endParaRPr lang="es-CL" sz="1550" dirty="0" smtClean="0">
              <a:solidFill>
                <a:srgbClr val="000000"/>
              </a:solidFill>
              <a:latin typeface="Arial"/>
            </a:endParaRPr>
          </a:p>
          <a:p>
            <a:endParaRPr lang="es-CL" sz="1600" dirty="0" smtClean="0">
              <a:solidFill>
                <a:srgbClr val="000000"/>
              </a:solidFill>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Arial"/>
              </a:rPr>
              <a:t>4. </a:t>
            </a:r>
            <a:r>
              <a:rPr lang="es-CL" sz="2400" dirty="0" err="1" smtClean="0">
                <a:latin typeface="Arial"/>
              </a:rPr>
              <a:t>Autodiagnóstico</a:t>
            </a:r>
            <a:endParaRPr lang="es-ES" dirty="0"/>
          </a:p>
        </p:txBody>
      </p:sp>
      <p:graphicFrame>
        <p:nvGraphicFramePr>
          <p:cNvPr id="7" name="3 Marcador de contenido"/>
          <p:cNvGraphicFramePr>
            <a:graphicFrameLocks/>
          </p:cNvGraphicFramePr>
          <p:nvPr>
            <p:extLst>
              <p:ext uri="{D42A27DB-BD31-4B8C-83A1-F6EECF244321}">
                <p14:modId xmlns:p14="http://schemas.microsoft.com/office/powerpoint/2010/main" val="1948874112"/>
              </p:ext>
            </p:extLst>
          </p:nvPr>
        </p:nvGraphicFramePr>
        <p:xfrm>
          <a:off x="1544638" y="1416050"/>
          <a:ext cx="7018340" cy="2625344"/>
        </p:xfrm>
        <a:graphic>
          <a:graphicData uri="http://schemas.openxmlformats.org/drawingml/2006/table">
            <a:tbl>
              <a:tblPr firstRow="1" bandRow="1">
                <a:tableStyleId>{5C22544A-7EE6-4342-B048-85BDC9FD1C3A}</a:tableStyleId>
              </a:tblPr>
              <a:tblGrid>
                <a:gridCol w="598487"/>
                <a:gridCol w="914400"/>
                <a:gridCol w="504825"/>
                <a:gridCol w="571500"/>
                <a:gridCol w="923925"/>
                <a:gridCol w="733425"/>
                <a:gridCol w="904875"/>
                <a:gridCol w="781050"/>
                <a:gridCol w="523875"/>
                <a:gridCol w="561978"/>
              </a:tblGrid>
              <a:tr h="370840">
                <a:tc>
                  <a:txBody>
                    <a:bodyPr/>
                    <a:lstStyle/>
                    <a:p>
                      <a:pPr algn="ctr">
                        <a:lnSpc>
                          <a:spcPct val="115000"/>
                        </a:lnSpc>
                        <a:spcAft>
                          <a:spcPts val="0"/>
                        </a:spcAft>
                      </a:pPr>
                      <a:r>
                        <a:rPr lang="es-ES" sz="1100" dirty="0">
                          <a:solidFill>
                            <a:srgbClr val="000000"/>
                          </a:solidFill>
                          <a:latin typeface="Calibri"/>
                          <a:ea typeface="Times New Roman"/>
                          <a:cs typeface="Times New Roman"/>
                        </a:rPr>
                        <a:t>Edificio</a:t>
                      </a:r>
                      <a:endParaRPr lang="es-CL"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Empalme</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solidFill>
                            <a:srgbClr val="000000"/>
                          </a:solidFill>
                          <a:latin typeface="Calibri"/>
                          <a:ea typeface="Times New Roman"/>
                          <a:cs typeface="Times New Roman"/>
                        </a:rPr>
                        <a:t>Área típica</a:t>
                      </a:r>
                      <a:endParaRPr lang="es-CL"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Tarifa</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Facturación neta anual por tarifa actual</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solidFill>
                            <a:srgbClr val="000000"/>
                          </a:solidFill>
                          <a:latin typeface="Calibri"/>
                          <a:ea typeface="Times New Roman"/>
                          <a:cs typeface="Times New Roman"/>
                        </a:rPr>
                        <a:t>Tarifa propuesta</a:t>
                      </a:r>
                      <a:endParaRPr lang="es-CL"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Facturación neta anual por tarifa propuesta</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Ahorro neto por cambio de tarifa</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Cargo por mal FP</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Otros Cargos</a:t>
                      </a:r>
                      <a:endParaRPr lang="es-CL" sz="1100">
                        <a:latin typeface="Calibri"/>
                        <a:ea typeface="Times New Roman"/>
                        <a:cs typeface="Times New Roman"/>
                      </a:endParaRPr>
                    </a:p>
                  </a:txBody>
                  <a:tcPr marL="44450" marR="44450" marT="0" marB="0" anchor="ctr"/>
                </a:tc>
              </a:tr>
              <a:tr h="370840">
                <a:tc rowSpan="4">
                  <a:txBody>
                    <a:bodyPr/>
                    <a:lstStyle/>
                    <a:p>
                      <a:pPr algn="ctr">
                        <a:lnSpc>
                          <a:spcPct val="115000"/>
                        </a:lnSpc>
                        <a:spcAft>
                          <a:spcPts val="0"/>
                        </a:spcAft>
                      </a:pPr>
                      <a:r>
                        <a:rPr lang="es-ES" sz="1100">
                          <a:solidFill>
                            <a:srgbClr val="000000"/>
                          </a:solidFill>
                          <a:latin typeface="Calibri"/>
                          <a:ea typeface="Times New Roman"/>
                          <a:cs typeface="Times New Roman"/>
                        </a:rPr>
                        <a:t>Recinto</a:t>
                      </a:r>
                      <a:endParaRPr lang="es-CL" sz="1100">
                        <a:latin typeface="Calibri"/>
                        <a:ea typeface="Times New Roman"/>
                        <a:cs typeface="Times New Roman"/>
                      </a:endParaRPr>
                    </a:p>
                  </a:txBody>
                  <a:tcPr marL="44450" marR="44450" marT="0" marB="0" vert="vert270" anchor="ctr"/>
                </a:tc>
                <a:tc>
                  <a:txBody>
                    <a:bodyPr/>
                    <a:lstStyle/>
                    <a:p>
                      <a:pPr algn="ctr">
                        <a:lnSpc>
                          <a:spcPct val="115000"/>
                        </a:lnSpc>
                        <a:spcAft>
                          <a:spcPts val="0"/>
                        </a:spcAft>
                      </a:pPr>
                      <a:r>
                        <a:rPr lang="es-ES" sz="1100">
                          <a:solidFill>
                            <a:srgbClr val="000000"/>
                          </a:solidFill>
                          <a:latin typeface="Calibri"/>
                          <a:ea typeface="Times New Roman"/>
                          <a:cs typeface="Times New Roman"/>
                        </a:rPr>
                        <a:t>Empalme 1</a:t>
                      </a:r>
                      <a:endParaRPr lang="es-CL" sz="1100">
                        <a:latin typeface="Calibri"/>
                        <a:ea typeface="Times New Roman"/>
                        <a:cs typeface="Times New Roman"/>
                      </a:endParaRPr>
                    </a:p>
                  </a:txBody>
                  <a:tcPr marL="44450" marR="44450" marT="0" marB="0" anchor="ctr"/>
                </a:tc>
                <a:tc rowSpan="4">
                  <a:txBody>
                    <a:bodyPr/>
                    <a:lstStyle/>
                    <a:p>
                      <a:pPr algn="ctr">
                        <a:lnSpc>
                          <a:spcPct val="115000"/>
                        </a:lnSpc>
                        <a:spcAft>
                          <a:spcPts val="0"/>
                        </a:spcAft>
                      </a:pPr>
                      <a:r>
                        <a:rPr lang="es-ES" sz="1100">
                          <a:solidFill>
                            <a:srgbClr val="000000"/>
                          </a:solidFill>
                          <a:latin typeface="Calibri"/>
                          <a:ea typeface="Times New Roman"/>
                          <a:cs typeface="Times New Roman"/>
                        </a:rPr>
                        <a:t>1S-C3</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BT 3</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$ 13.357.415</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BT 4.3</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$ 11.469.261</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$ 1.888.154</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$ 0</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$ 0</a:t>
                      </a:r>
                      <a:endParaRPr lang="es-CL" sz="1100">
                        <a:latin typeface="Calibri"/>
                        <a:ea typeface="Times New Roman"/>
                        <a:cs typeface="Times New Roman"/>
                      </a:endParaRPr>
                    </a:p>
                  </a:txBody>
                  <a:tcPr marL="44450" marR="44450" marT="0" marB="0" anchor="ctr"/>
                </a:tc>
              </a:tr>
              <a:tr h="370840">
                <a:tc vMerge="1">
                  <a:txBody>
                    <a:bodyPr/>
                    <a:lstStyle/>
                    <a:p>
                      <a:endParaRPr lang="es-CL"/>
                    </a:p>
                  </a:txBody>
                  <a:tcPr/>
                </a:tc>
                <a:tc>
                  <a:txBody>
                    <a:bodyPr/>
                    <a:lstStyle/>
                    <a:p>
                      <a:pPr algn="ctr">
                        <a:lnSpc>
                          <a:spcPct val="115000"/>
                        </a:lnSpc>
                        <a:spcAft>
                          <a:spcPts val="0"/>
                        </a:spcAft>
                      </a:pPr>
                      <a:r>
                        <a:rPr lang="es-ES" sz="1100">
                          <a:solidFill>
                            <a:srgbClr val="000000"/>
                          </a:solidFill>
                          <a:latin typeface="Calibri"/>
                          <a:ea typeface="Times New Roman"/>
                          <a:cs typeface="Times New Roman"/>
                        </a:rPr>
                        <a:t>Empalme 2</a:t>
                      </a:r>
                      <a:endParaRPr lang="es-CL" sz="1100">
                        <a:latin typeface="Calibri"/>
                        <a:ea typeface="Times New Roman"/>
                        <a:cs typeface="Times New Roman"/>
                      </a:endParaRPr>
                    </a:p>
                  </a:txBody>
                  <a:tcPr marL="44450" marR="44450" marT="0" marB="0" anchor="ctr"/>
                </a:tc>
                <a:tc vMerge="1">
                  <a:txBody>
                    <a:bodyPr/>
                    <a:lstStyle/>
                    <a:p>
                      <a:endParaRPr lang="es-CL"/>
                    </a:p>
                  </a:txBody>
                  <a:tcPr/>
                </a:tc>
                <a:tc>
                  <a:txBody>
                    <a:bodyPr/>
                    <a:lstStyle/>
                    <a:p>
                      <a:pPr algn="ctr">
                        <a:lnSpc>
                          <a:spcPct val="115000"/>
                        </a:lnSpc>
                        <a:spcAft>
                          <a:spcPts val="0"/>
                        </a:spcAft>
                      </a:pPr>
                      <a:r>
                        <a:rPr lang="es-ES" sz="1100">
                          <a:solidFill>
                            <a:srgbClr val="000000"/>
                          </a:solidFill>
                          <a:latin typeface="Calibri"/>
                          <a:ea typeface="Times New Roman"/>
                          <a:cs typeface="Times New Roman"/>
                        </a:rPr>
                        <a:t>BT 3</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$ 28.115.484</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BT 4.3</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$ 25.035.111</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$ 3.080.373</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solidFill>
                            <a:srgbClr val="000000"/>
                          </a:solidFill>
                          <a:latin typeface="Calibri"/>
                          <a:ea typeface="Times New Roman"/>
                          <a:cs typeface="Times New Roman"/>
                        </a:rPr>
                        <a:t>$ 0</a:t>
                      </a:r>
                      <a:endParaRPr lang="es-CL"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$ 0</a:t>
                      </a:r>
                      <a:endParaRPr lang="es-CL" sz="1100">
                        <a:latin typeface="Calibri"/>
                        <a:ea typeface="Times New Roman"/>
                        <a:cs typeface="Times New Roman"/>
                      </a:endParaRPr>
                    </a:p>
                  </a:txBody>
                  <a:tcPr marL="44450" marR="44450" marT="0" marB="0" anchor="ctr"/>
                </a:tc>
              </a:tr>
              <a:tr h="370840">
                <a:tc vMerge="1">
                  <a:txBody>
                    <a:bodyPr/>
                    <a:lstStyle/>
                    <a:p>
                      <a:endParaRPr lang="es-CL"/>
                    </a:p>
                  </a:txBody>
                  <a:tcPr/>
                </a:tc>
                <a:tc>
                  <a:txBody>
                    <a:bodyPr/>
                    <a:lstStyle/>
                    <a:p>
                      <a:pPr algn="ctr">
                        <a:lnSpc>
                          <a:spcPct val="115000"/>
                        </a:lnSpc>
                        <a:spcAft>
                          <a:spcPts val="0"/>
                        </a:spcAft>
                      </a:pPr>
                      <a:r>
                        <a:rPr lang="es-ES" sz="1100">
                          <a:solidFill>
                            <a:srgbClr val="000000"/>
                          </a:solidFill>
                          <a:latin typeface="Calibri"/>
                          <a:ea typeface="Times New Roman"/>
                          <a:cs typeface="Times New Roman"/>
                        </a:rPr>
                        <a:t>Empalme 3</a:t>
                      </a:r>
                      <a:endParaRPr lang="es-CL" sz="1100">
                        <a:latin typeface="Calibri"/>
                        <a:ea typeface="Times New Roman"/>
                        <a:cs typeface="Times New Roman"/>
                      </a:endParaRPr>
                    </a:p>
                  </a:txBody>
                  <a:tcPr marL="44450" marR="44450" marT="0" marB="0" anchor="ctr"/>
                </a:tc>
                <a:tc vMerge="1">
                  <a:txBody>
                    <a:bodyPr/>
                    <a:lstStyle/>
                    <a:p>
                      <a:endParaRPr lang="es-CL"/>
                    </a:p>
                  </a:txBody>
                  <a:tcPr/>
                </a:tc>
                <a:tc>
                  <a:txBody>
                    <a:bodyPr/>
                    <a:lstStyle/>
                    <a:p>
                      <a:pPr algn="ctr">
                        <a:lnSpc>
                          <a:spcPct val="115000"/>
                        </a:lnSpc>
                        <a:spcAft>
                          <a:spcPts val="0"/>
                        </a:spcAft>
                      </a:pPr>
                      <a:r>
                        <a:rPr lang="es-ES" sz="1100">
                          <a:solidFill>
                            <a:srgbClr val="000000"/>
                          </a:solidFill>
                          <a:latin typeface="Calibri"/>
                          <a:ea typeface="Times New Roman"/>
                          <a:cs typeface="Times New Roman"/>
                        </a:rPr>
                        <a:t>BT 4.3</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$ 41.321.855</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$ 41.321.855</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$ 0</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$ 0</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solidFill>
                            <a:srgbClr val="000000"/>
                          </a:solidFill>
                          <a:latin typeface="Calibri"/>
                          <a:ea typeface="Times New Roman"/>
                          <a:cs typeface="Times New Roman"/>
                        </a:rPr>
                        <a:t>$ 0</a:t>
                      </a:r>
                      <a:endParaRPr lang="es-CL" sz="1100" dirty="0">
                        <a:latin typeface="Calibri"/>
                        <a:ea typeface="Times New Roman"/>
                        <a:cs typeface="Times New Roman"/>
                      </a:endParaRPr>
                    </a:p>
                  </a:txBody>
                  <a:tcPr marL="44450" marR="44450" marT="0" marB="0" anchor="ctr"/>
                </a:tc>
              </a:tr>
              <a:tr h="370840">
                <a:tc vMerge="1">
                  <a:txBody>
                    <a:bodyPr/>
                    <a:lstStyle/>
                    <a:p>
                      <a:endParaRPr lang="es-CL"/>
                    </a:p>
                  </a:txBody>
                  <a:tcPr/>
                </a:tc>
                <a:tc>
                  <a:txBody>
                    <a:bodyPr/>
                    <a:lstStyle/>
                    <a:p>
                      <a:pPr algn="ctr">
                        <a:lnSpc>
                          <a:spcPct val="115000"/>
                        </a:lnSpc>
                        <a:spcAft>
                          <a:spcPts val="0"/>
                        </a:spcAft>
                      </a:pPr>
                      <a:r>
                        <a:rPr lang="es-ES" sz="1100">
                          <a:solidFill>
                            <a:srgbClr val="000000"/>
                          </a:solidFill>
                          <a:latin typeface="Calibri"/>
                          <a:ea typeface="Times New Roman"/>
                          <a:cs typeface="Times New Roman"/>
                        </a:rPr>
                        <a:t>Empalme 4</a:t>
                      </a:r>
                      <a:endParaRPr lang="es-CL" sz="1100">
                        <a:latin typeface="Calibri"/>
                        <a:ea typeface="Times New Roman"/>
                        <a:cs typeface="Times New Roman"/>
                      </a:endParaRPr>
                    </a:p>
                  </a:txBody>
                  <a:tcPr marL="44450" marR="44450" marT="0" marB="0" anchor="ctr"/>
                </a:tc>
                <a:tc vMerge="1">
                  <a:txBody>
                    <a:bodyPr/>
                    <a:lstStyle/>
                    <a:p>
                      <a:endParaRPr lang="es-CL"/>
                    </a:p>
                  </a:txBody>
                  <a:tcPr/>
                </a:tc>
                <a:tc>
                  <a:txBody>
                    <a:bodyPr/>
                    <a:lstStyle/>
                    <a:p>
                      <a:pPr algn="ctr">
                        <a:lnSpc>
                          <a:spcPct val="115000"/>
                        </a:lnSpc>
                        <a:spcAft>
                          <a:spcPts val="0"/>
                        </a:spcAft>
                      </a:pPr>
                      <a:r>
                        <a:rPr lang="es-ES" sz="1100">
                          <a:solidFill>
                            <a:srgbClr val="000000"/>
                          </a:solidFill>
                          <a:latin typeface="Calibri"/>
                          <a:ea typeface="Times New Roman"/>
                          <a:cs typeface="Times New Roman"/>
                        </a:rPr>
                        <a:t>BT 4.3</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$ 28.730.080</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$ 28.730.080</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$ 0</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solidFill>
                            <a:srgbClr val="000000"/>
                          </a:solidFill>
                          <a:latin typeface="Calibri"/>
                          <a:ea typeface="Times New Roman"/>
                          <a:cs typeface="Times New Roman"/>
                        </a:rPr>
                        <a:t>$ 0</a:t>
                      </a:r>
                      <a:endParaRPr lang="es-CL"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solidFill>
                            <a:srgbClr val="000000"/>
                          </a:solidFill>
                          <a:latin typeface="Calibri"/>
                          <a:ea typeface="Times New Roman"/>
                          <a:cs typeface="Times New Roman"/>
                        </a:rPr>
                        <a:t>$ 0</a:t>
                      </a:r>
                      <a:endParaRPr lang="es-CL" sz="1100" dirty="0">
                        <a:latin typeface="Calibri"/>
                        <a:ea typeface="Times New Roman"/>
                        <a:cs typeface="Times New Roman"/>
                      </a:endParaRPr>
                    </a:p>
                  </a:txBody>
                  <a:tcPr marL="44450" marR="44450" marT="0" marB="0" anchor="ctr"/>
                </a:tc>
              </a:tr>
              <a:tr h="370840">
                <a:tc>
                  <a:txBody>
                    <a:bodyPr/>
                    <a:lstStyle/>
                    <a:p>
                      <a:pPr algn="ctr">
                        <a:lnSpc>
                          <a:spcPct val="115000"/>
                        </a:lnSpc>
                        <a:spcAft>
                          <a:spcPts val="0"/>
                        </a:spcAft>
                      </a:pPr>
                      <a:r>
                        <a:rPr lang="es-ES" sz="1100" dirty="0">
                          <a:solidFill>
                            <a:srgbClr val="000000"/>
                          </a:solidFill>
                          <a:latin typeface="Calibri"/>
                          <a:ea typeface="Times New Roman"/>
                          <a:cs typeface="Times New Roman"/>
                        </a:rPr>
                        <a:t>Total</a:t>
                      </a:r>
                      <a:endParaRPr lang="es-CL" sz="1100" dirty="0">
                        <a:latin typeface="Calibri"/>
                        <a:ea typeface="Times New Roman"/>
                        <a:cs typeface="Times New Roman"/>
                      </a:endParaRPr>
                    </a:p>
                  </a:txBody>
                  <a:tcPr marL="44450" marR="44450" marT="0" marB="0" anchor="ctr"/>
                </a:tc>
                <a:tc gridSpan="3">
                  <a:txBody>
                    <a:bodyPr/>
                    <a:lstStyle/>
                    <a:p>
                      <a:pPr algn="ctr">
                        <a:lnSpc>
                          <a:spcPct val="115000"/>
                        </a:lnSpc>
                        <a:spcAft>
                          <a:spcPts val="0"/>
                        </a:spcAft>
                      </a:pPr>
                      <a:r>
                        <a:rPr lang="es-ES" sz="1100" dirty="0">
                          <a:solidFill>
                            <a:srgbClr val="000000"/>
                          </a:solidFill>
                          <a:latin typeface="Calibri"/>
                          <a:ea typeface="Times New Roman"/>
                          <a:cs typeface="Times New Roman"/>
                        </a:rPr>
                        <a:t> </a:t>
                      </a:r>
                      <a:endParaRPr lang="es-CL" sz="1100" dirty="0">
                        <a:latin typeface="Calibri"/>
                        <a:ea typeface="Times New Roman"/>
                        <a:cs typeface="Times New Roman"/>
                      </a:endParaRPr>
                    </a:p>
                  </a:txBody>
                  <a:tcPr marL="44450" marR="44450" marT="0" marB="0" anchor="ctr"/>
                </a:tc>
                <a:tc hMerge="1">
                  <a:txBody>
                    <a:bodyPr/>
                    <a:lstStyle/>
                    <a:p>
                      <a:endParaRPr lang="es-CL"/>
                    </a:p>
                  </a:txBody>
                  <a:tcPr/>
                </a:tc>
                <a:tc hMerge="1">
                  <a:txBody>
                    <a:bodyPr/>
                    <a:lstStyle/>
                    <a:p>
                      <a:endParaRPr lang="es-CL"/>
                    </a:p>
                  </a:txBody>
                  <a:tcPr/>
                </a:tc>
                <a:tc>
                  <a:txBody>
                    <a:bodyPr/>
                    <a:lstStyle/>
                    <a:p>
                      <a:pPr algn="ctr">
                        <a:lnSpc>
                          <a:spcPct val="115000"/>
                        </a:lnSpc>
                        <a:spcAft>
                          <a:spcPts val="0"/>
                        </a:spcAft>
                      </a:pPr>
                      <a:r>
                        <a:rPr lang="es-ES" sz="1100">
                          <a:solidFill>
                            <a:srgbClr val="000000"/>
                          </a:solidFill>
                          <a:latin typeface="Calibri"/>
                          <a:ea typeface="Times New Roman"/>
                          <a:cs typeface="Times New Roman"/>
                        </a:rPr>
                        <a:t>$ 111.524.834</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 </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solidFill>
                            <a:srgbClr val="000000"/>
                          </a:solidFill>
                          <a:latin typeface="Calibri"/>
                          <a:ea typeface="Times New Roman"/>
                          <a:cs typeface="Times New Roman"/>
                        </a:rPr>
                        <a:t>$ 106.556.307</a:t>
                      </a:r>
                      <a:endParaRPr lang="es-CL"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$ 4.968.527</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solidFill>
                            <a:srgbClr val="000000"/>
                          </a:solidFill>
                          <a:latin typeface="Calibri"/>
                          <a:ea typeface="Times New Roman"/>
                          <a:cs typeface="Times New Roman"/>
                        </a:rPr>
                        <a:t>$ 0</a:t>
                      </a:r>
                      <a:endParaRPr lang="es-CL"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solidFill>
                            <a:srgbClr val="000000"/>
                          </a:solidFill>
                          <a:latin typeface="Calibri"/>
                          <a:ea typeface="Times New Roman"/>
                          <a:cs typeface="Times New Roman"/>
                        </a:rPr>
                        <a:t>$ 0</a:t>
                      </a:r>
                      <a:endParaRPr lang="es-CL" sz="1100" dirty="0">
                        <a:latin typeface="Calibri"/>
                        <a:ea typeface="Times New Roman"/>
                        <a:cs typeface="Times New Roman"/>
                      </a:endParaRPr>
                    </a:p>
                  </a:txBody>
                  <a:tcPr marL="44450" marR="44450" marT="0" marB="0" anchor="ctr"/>
                </a:tc>
              </a:tr>
            </a:tbl>
          </a:graphicData>
        </a:graphic>
      </p:graphicFrame>
      <p:sp>
        <p:nvSpPr>
          <p:cNvPr id="8" name="7 CuadroTexto"/>
          <p:cNvSpPr txBox="1"/>
          <p:nvPr/>
        </p:nvSpPr>
        <p:spPr>
          <a:xfrm>
            <a:off x="3648075" y="1106329"/>
            <a:ext cx="4048125" cy="246221"/>
          </a:xfrm>
          <a:prstGeom prst="rect">
            <a:avLst/>
          </a:prstGeom>
          <a:noFill/>
        </p:spPr>
        <p:txBody>
          <a:bodyPr wrap="square" rtlCol="0">
            <a:spAutoFit/>
          </a:bodyPr>
          <a:lstStyle/>
          <a:p>
            <a:r>
              <a:rPr lang="es-ES" sz="1000" b="1" dirty="0" smtClean="0">
                <a:latin typeface="Arial"/>
              </a:rPr>
              <a:t>Ejemplo simulación cambio de tarifas recinto</a:t>
            </a:r>
            <a:endParaRPr lang="es-CL" sz="1000" b="1" dirty="0">
              <a:latin typeface="Arial"/>
            </a:endParaRPr>
          </a:p>
        </p:txBody>
      </p:sp>
      <p:sp>
        <p:nvSpPr>
          <p:cNvPr id="9" name="8 CuadroTexto"/>
          <p:cNvSpPr txBox="1"/>
          <p:nvPr/>
        </p:nvSpPr>
        <p:spPr>
          <a:xfrm>
            <a:off x="3981451" y="4041394"/>
            <a:ext cx="2057400" cy="246221"/>
          </a:xfrm>
          <a:prstGeom prst="rect">
            <a:avLst/>
          </a:prstGeom>
          <a:noFill/>
        </p:spPr>
        <p:txBody>
          <a:bodyPr wrap="square" rtlCol="0">
            <a:spAutoFit/>
          </a:bodyPr>
          <a:lstStyle/>
          <a:p>
            <a:pPr algn="ctr"/>
            <a:r>
              <a:rPr lang="es-MX" sz="1000" dirty="0" smtClean="0">
                <a:latin typeface="Arial"/>
              </a:rPr>
              <a:t>Fuente: Elaboración Propia</a:t>
            </a:r>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67064"/>
            <a:ext cx="7018448" cy="5568686"/>
          </a:xfrm>
        </p:spPr>
        <p:txBody>
          <a:bodyPr/>
          <a:lstStyle/>
          <a:p>
            <a:pPr algn="just">
              <a:spcAft>
                <a:spcPts val="600"/>
              </a:spcAft>
            </a:pPr>
            <a:r>
              <a:rPr lang="es-ES" sz="1600" dirty="0" smtClean="0">
                <a:solidFill>
                  <a:srgbClr val="000000"/>
                </a:solidFill>
                <a:latin typeface="Arial"/>
              </a:rPr>
              <a:t>Este módulo trae un recompilado de informaciones que culminan en la creación del informe de autodiagnóstico, asociado a la realización del benchmarking de indicadores de consumo. </a:t>
            </a:r>
          </a:p>
          <a:p>
            <a:pPr algn="just">
              <a:spcAft>
                <a:spcPts val="600"/>
              </a:spcAft>
            </a:pPr>
            <a:r>
              <a:rPr lang="es-ES" sz="1600" dirty="0" smtClean="0">
                <a:solidFill>
                  <a:srgbClr val="000000"/>
                </a:solidFill>
                <a:latin typeface="Arial"/>
              </a:rPr>
              <a:t>El desarrollo de esas actividades permitirá al alumno tener una visión del estado energético actual de la institución a que pertenece y de las oportunidades de mejoras de desempeño energético. Con base en el contenido a ser presentado será posible </a:t>
            </a:r>
            <a:r>
              <a:rPr lang="es-ES_tradnl" sz="1600" dirty="0" smtClean="0">
                <a:solidFill>
                  <a:srgbClr val="000000"/>
                </a:solidFill>
                <a:latin typeface="Arial"/>
              </a:rPr>
              <a:t>proponer medidas que conlleven a mejorar la eficiencia de éstas a mínimo costo. </a:t>
            </a:r>
          </a:p>
          <a:p>
            <a:pPr algn="just">
              <a:spcAft>
                <a:spcPts val="600"/>
              </a:spcAft>
            </a:pPr>
            <a:endParaRPr lang="es-ES" sz="1400" b="1" dirty="0" smtClean="0">
              <a:solidFill>
                <a:srgbClr val="000000"/>
              </a:solidFill>
              <a:latin typeface="Arial"/>
            </a:endParaRPr>
          </a:p>
          <a:p>
            <a:pPr algn="just">
              <a:spcAft>
                <a:spcPts val="600"/>
              </a:spcAft>
            </a:pPr>
            <a:r>
              <a:rPr lang="es-ES" sz="1400" b="1" dirty="0" smtClean="0">
                <a:solidFill>
                  <a:srgbClr val="000000"/>
                </a:solidFill>
                <a:latin typeface="Arial"/>
              </a:rPr>
              <a:t>El objetivo de aprendizaje de este módulo contempla:</a:t>
            </a:r>
          </a:p>
          <a:p>
            <a:pPr algn="just">
              <a:spcAft>
                <a:spcPts val="600"/>
              </a:spcAft>
            </a:pPr>
            <a:endParaRPr lang="es-ES" sz="1400" dirty="0" smtClean="0">
              <a:solidFill>
                <a:srgbClr val="000000"/>
              </a:solidFill>
              <a:latin typeface="Arial"/>
            </a:endParaRPr>
          </a:p>
          <a:p>
            <a:pPr lvl="1" algn="just">
              <a:spcAft>
                <a:spcPts val="600"/>
              </a:spcAft>
            </a:pPr>
            <a:r>
              <a:rPr lang="es-ES" sz="1400" dirty="0" smtClean="0">
                <a:solidFill>
                  <a:srgbClr val="000000"/>
                </a:solidFill>
                <a:latin typeface="Arial"/>
              </a:rPr>
              <a:t>Compilar datos de las facturas energéticas, que permitan la creación de gráficos de consumos y costos. </a:t>
            </a:r>
            <a:endParaRPr lang="es-CL" sz="1400" dirty="0" smtClean="0">
              <a:solidFill>
                <a:srgbClr val="000000"/>
              </a:solidFill>
              <a:latin typeface="Arial"/>
            </a:endParaRPr>
          </a:p>
          <a:p>
            <a:pPr lvl="1" algn="just">
              <a:spcAft>
                <a:spcPts val="600"/>
              </a:spcAft>
            </a:pPr>
            <a:r>
              <a:rPr lang="es-CL" sz="1400" dirty="0" smtClean="0">
                <a:solidFill>
                  <a:srgbClr val="000000"/>
                </a:solidFill>
                <a:latin typeface="Arial"/>
              </a:rPr>
              <a:t>Conocer los principales equipos referentes a los sistemas consumidores de energía. </a:t>
            </a:r>
          </a:p>
          <a:p>
            <a:pPr lvl="1" algn="just">
              <a:spcAft>
                <a:spcPts val="600"/>
              </a:spcAft>
            </a:pPr>
            <a:r>
              <a:rPr lang="es-CL" sz="1400" dirty="0" smtClean="0">
                <a:solidFill>
                  <a:srgbClr val="000000"/>
                </a:solidFill>
                <a:latin typeface="Arial"/>
              </a:rPr>
              <a:t>Elaborar el informe de diagnóstico energético, que incluí ítems como análisis tarifario, construcción de indicadores de consumos, balance de energía, identificación de medidas de eficiencia energética, etc.</a:t>
            </a:r>
          </a:p>
          <a:p>
            <a:pPr lvl="1" algn="just"/>
            <a:r>
              <a:rPr lang="es-CL" sz="1400" dirty="0" smtClean="0">
                <a:solidFill>
                  <a:srgbClr val="000000"/>
                </a:solidFill>
                <a:latin typeface="Arial"/>
              </a:rPr>
              <a:t>Realización de benchmarking de indicadores de consumo.</a:t>
            </a:r>
          </a:p>
          <a:p>
            <a:pPr lvl="1" algn="just">
              <a:spcAft>
                <a:spcPts val="600"/>
              </a:spcAft>
            </a:pPr>
            <a:endParaRPr lang="es-ES" sz="1600" dirty="0" smtClean="0">
              <a:latin typeface="Arial"/>
            </a:endParaRPr>
          </a:p>
          <a:p>
            <a:pPr lvl="1" algn="just">
              <a:spcAft>
                <a:spcPts val="600"/>
              </a:spcAft>
            </a:pPr>
            <a:endParaRPr lang="es-ES" sz="1600" dirty="0" smtClean="0">
              <a:latin typeface="Arial"/>
            </a:endParaRPr>
          </a:p>
          <a:p>
            <a:pPr lvl="1" algn="just">
              <a:spcAft>
                <a:spcPts val="600"/>
              </a:spcAft>
            </a:pPr>
            <a:endParaRPr lang="es-ES" sz="1600" dirty="0" smtClean="0">
              <a:latin typeface="Arial"/>
            </a:endParaRPr>
          </a:p>
          <a:p>
            <a:pPr lvl="1" algn="just">
              <a:spcAft>
                <a:spcPts val="600"/>
              </a:spcAft>
              <a:buNone/>
            </a:pPr>
            <a:endParaRPr lang="es-ES" sz="1600" dirty="0" smtClean="0">
              <a:latin typeface="Arial"/>
            </a:endParaRPr>
          </a:p>
          <a:p>
            <a:pPr algn="just">
              <a:spcAft>
                <a:spcPts val="600"/>
              </a:spcAft>
            </a:pPr>
            <a:endParaRPr lang="es-ES" sz="1600" dirty="0" smtClean="0">
              <a:latin typeface="Arial"/>
            </a:endParaRPr>
          </a:p>
          <a:p>
            <a:pPr algn="just">
              <a:spcAft>
                <a:spcPts val="600"/>
              </a:spcAft>
            </a:pPr>
            <a:endParaRPr lang="es-ES" sz="1600" dirty="0" smtClean="0">
              <a:latin typeface="Arial"/>
            </a:endParaRPr>
          </a:p>
          <a:p>
            <a:pPr algn="just">
              <a:spcAft>
                <a:spcPts val="600"/>
              </a:spcAft>
            </a:pPr>
            <a:endParaRPr lang="es-ES" sz="1600" dirty="0" smtClean="0">
              <a:latin typeface="Arial"/>
            </a:endParaRPr>
          </a:p>
          <a:p>
            <a:pPr algn="just">
              <a:spcAft>
                <a:spcPts val="600"/>
              </a:spcAft>
            </a:pPr>
            <a:endParaRPr lang="es-CL" sz="1600" dirty="0" smtClean="0">
              <a:latin typeface="Arial"/>
            </a:endParaRPr>
          </a:p>
          <a:p>
            <a:pPr>
              <a:spcAft>
                <a:spcPts val="600"/>
              </a:spcAft>
            </a:pPr>
            <a:endParaRPr lang="es-CL" sz="1600" dirty="0" smtClean="0">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Arial"/>
              </a:rPr>
              <a:t>Descripción del Módulo 2</a:t>
            </a:r>
            <a:endParaRPr lang="es-ES" dirty="0"/>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544527" y="1155964"/>
            <a:ext cx="7018448" cy="5206736"/>
          </a:xfrm>
        </p:spPr>
        <p:txBody>
          <a:bodyPr/>
          <a:lstStyle/>
          <a:p>
            <a:pPr lvl="1" algn="just">
              <a:spcAft>
                <a:spcPts val="600"/>
              </a:spcAft>
            </a:pPr>
            <a:r>
              <a:rPr lang="es-MX" sz="1400" dirty="0" smtClean="0">
                <a:solidFill>
                  <a:srgbClr val="000000"/>
                </a:solidFill>
                <a:latin typeface="Arial"/>
              </a:rPr>
              <a:t>Descripción general de medidas de mejora energética a implementar en el recinto</a:t>
            </a:r>
            <a:endParaRPr lang="es-CL" sz="1400" dirty="0" smtClean="0">
              <a:solidFill>
                <a:srgbClr val="000000"/>
              </a:solidFill>
              <a:latin typeface="Arial"/>
            </a:endParaRPr>
          </a:p>
          <a:p>
            <a:pPr algn="just">
              <a:spcAft>
                <a:spcPts val="600"/>
              </a:spcAft>
            </a:pPr>
            <a:r>
              <a:rPr lang="es-MX" sz="1400" dirty="0" smtClean="0">
                <a:solidFill>
                  <a:srgbClr val="000000"/>
                </a:solidFill>
              </a:rPr>
              <a:t>Se deberá entregar una descripción general de las medidas de mejoramiento energético que se proponen para el recinto. Estas medidas serán clasificadas de acuerdo a:</a:t>
            </a:r>
          </a:p>
          <a:p>
            <a:pPr lvl="2" algn="just"/>
            <a:r>
              <a:rPr lang="es-MX" sz="1400" dirty="0" smtClean="0">
                <a:solidFill>
                  <a:srgbClr val="000000"/>
                </a:solidFill>
                <a:latin typeface="Arial"/>
              </a:rPr>
              <a:t>Medidas de Nulo Costo.</a:t>
            </a:r>
            <a:endParaRPr lang="es-CL" sz="1400" dirty="0" smtClean="0">
              <a:solidFill>
                <a:srgbClr val="000000"/>
              </a:solidFill>
              <a:latin typeface="Arial"/>
            </a:endParaRPr>
          </a:p>
          <a:p>
            <a:pPr lvl="2" algn="just"/>
            <a:r>
              <a:rPr lang="es-MX" sz="1400" dirty="0" smtClean="0">
                <a:solidFill>
                  <a:srgbClr val="000000"/>
                </a:solidFill>
                <a:latin typeface="Arial"/>
              </a:rPr>
              <a:t>Medidas Administrativas.</a:t>
            </a:r>
            <a:endParaRPr lang="es-CL" sz="1400" dirty="0" smtClean="0">
              <a:solidFill>
                <a:srgbClr val="000000"/>
              </a:solidFill>
              <a:latin typeface="Arial"/>
            </a:endParaRPr>
          </a:p>
          <a:p>
            <a:pPr lvl="2" algn="just"/>
            <a:r>
              <a:rPr lang="es-MX" sz="1400" dirty="0" smtClean="0">
                <a:solidFill>
                  <a:srgbClr val="000000"/>
                </a:solidFill>
                <a:latin typeface="Arial"/>
              </a:rPr>
              <a:t>Medidas de Bajo Costo.</a:t>
            </a:r>
            <a:endParaRPr lang="es-CL" sz="1400" dirty="0" smtClean="0">
              <a:solidFill>
                <a:srgbClr val="000000"/>
              </a:solidFill>
              <a:latin typeface="Arial"/>
            </a:endParaRPr>
          </a:p>
          <a:p>
            <a:pPr lvl="2" algn="just">
              <a:spcAft>
                <a:spcPts val="600"/>
              </a:spcAft>
            </a:pPr>
            <a:r>
              <a:rPr lang="es-MX" sz="1400" dirty="0" smtClean="0">
                <a:solidFill>
                  <a:srgbClr val="000000"/>
                </a:solidFill>
                <a:latin typeface="Arial"/>
              </a:rPr>
              <a:t>Medidas de Alto Costo.</a:t>
            </a:r>
          </a:p>
          <a:p>
            <a:pPr lvl="2" algn="just">
              <a:spcAft>
                <a:spcPts val="600"/>
              </a:spcAft>
            </a:pPr>
            <a:endParaRPr lang="es-MX" sz="1400" dirty="0" smtClean="0">
              <a:solidFill>
                <a:srgbClr val="000000"/>
              </a:solidFill>
              <a:latin typeface="Arial"/>
            </a:endParaRPr>
          </a:p>
          <a:p>
            <a:pPr algn="just">
              <a:spcAft>
                <a:spcPts val="600"/>
              </a:spcAft>
            </a:pPr>
            <a:r>
              <a:rPr lang="es-MX" sz="1400" dirty="0" smtClean="0">
                <a:solidFill>
                  <a:srgbClr val="000000"/>
                </a:solidFill>
                <a:latin typeface="Arial"/>
              </a:rPr>
              <a:t>Para el análisis global y cuando corresponda, se deberán considerar medidas de ahorro de energía que analicen los siguientes aspectos.</a:t>
            </a:r>
            <a:endParaRPr lang="es-CL" sz="1400" dirty="0" smtClean="0">
              <a:solidFill>
                <a:srgbClr val="000000"/>
              </a:solidFill>
              <a:latin typeface="Arial"/>
            </a:endParaRPr>
          </a:p>
          <a:p>
            <a:pPr lvl="2" algn="just">
              <a:spcAft>
                <a:spcPts val="600"/>
              </a:spcAft>
            </a:pPr>
            <a:r>
              <a:rPr lang="es-MX" sz="1400" dirty="0" smtClean="0">
                <a:solidFill>
                  <a:srgbClr val="000000"/>
                </a:solidFill>
                <a:latin typeface="Arial"/>
              </a:rPr>
              <a:t>Medidas relacionadas con sistemas eléctricos.</a:t>
            </a:r>
            <a:endParaRPr lang="es-CL" sz="1400" dirty="0" smtClean="0">
              <a:solidFill>
                <a:srgbClr val="000000"/>
              </a:solidFill>
              <a:latin typeface="Arial"/>
            </a:endParaRPr>
          </a:p>
          <a:p>
            <a:pPr algn="just">
              <a:spcAft>
                <a:spcPts val="600"/>
              </a:spcAft>
            </a:pPr>
            <a:r>
              <a:rPr lang="es-MX" sz="1400" dirty="0" smtClean="0">
                <a:solidFill>
                  <a:srgbClr val="000000"/>
                </a:solidFill>
                <a:latin typeface="Arial"/>
              </a:rPr>
              <a:t>Se deben considerar medidas que involucren, por ejemplo, mejoramiento en iluminación, sectorización de circuitos, entre otras.</a:t>
            </a:r>
            <a:endParaRPr lang="es-CL" sz="1400" dirty="0" smtClean="0">
              <a:solidFill>
                <a:srgbClr val="000000"/>
              </a:solidFill>
              <a:latin typeface="Arial"/>
            </a:endParaRPr>
          </a:p>
          <a:p>
            <a:pPr lvl="2" algn="just">
              <a:spcAft>
                <a:spcPts val="600"/>
              </a:spcAft>
            </a:pPr>
            <a:r>
              <a:rPr lang="es-MX" sz="1400" dirty="0" smtClean="0">
                <a:solidFill>
                  <a:srgbClr val="000000"/>
                </a:solidFill>
                <a:latin typeface="Arial"/>
              </a:rPr>
              <a:t>Medidas relacionadas con sistemas térmicos.</a:t>
            </a:r>
          </a:p>
          <a:p>
            <a:pPr marL="0" lvl="1" indent="0" algn="just">
              <a:spcAft>
                <a:spcPts val="600"/>
              </a:spcAft>
              <a:buNone/>
            </a:pPr>
            <a:r>
              <a:rPr lang="es-MX" sz="1400" dirty="0" smtClean="0">
                <a:solidFill>
                  <a:srgbClr val="000000"/>
                </a:solidFill>
                <a:latin typeface="Arial"/>
              </a:rPr>
              <a:t>Deberán analizarse los sistemas de calefacción y aire acondicionado junto con los sistemas de ACS (Agua Caliente Sanitaria).</a:t>
            </a:r>
            <a:endParaRPr lang="es-CL" sz="1400" dirty="0" smtClean="0">
              <a:solidFill>
                <a:srgbClr val="000000"/>
              </a:solidFill>
              <a:latin typeface="Arial"/>
            </a:endParaRPr>
          </a:p>
          <a:p>
            <a:pPr lvl="2" algn="just"/>
            <a:endParaRPr lang="es-CL" sz="1400" dirty="0" smtClean="0">
              <a:solidFill>
                <a:srgbClr val="000000"/>
              </a:solidFill>
              <a:latin typeface="Arial"/>
            </a:endParaRPr>
          </a:p>
          <a:p>
            <a:endParaRPr lang="es-CL" sz="1400" dirty="0" smtClean="0">
              <a:solidFill>
                <a:srgbClr val="000000"/>
              </a:solidFill>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Arial"/>
              </a:rPr>
              <a:t>4. </a:t>
            </a:r>
            <a:r>
              <a:rPr lang="es-CL" sz="2400" dirty="0" err="1" smtClean="0">
                <a:latin typeface="Arial"/>
              </a:rPr>
              <a:t>Autodiagnóstico</a:t>
            </a:r>
            <a:endParaRPr lang="es-ES" dirty="0"/>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544527" y="1079764"/>
            <a:ext cx="7018448" cy="5702036"/>
          </a:xfrm>
        </p:spPr>
        <p:txBody>
          <a:bodyPr/>
          <a:lstStyle/>
          <a:p>
            <a:pPr lvl="2" algn="just">
              <a:spcAft>
                <a:spcPts val="600"/>
              </a:spcAft>
            </a:pPr>
            <a:r>
              <a:rPr lang="es-MX" sz="1400" dirty="0" smtClean="0">
                <a:solidFill>
                  <a:srgbClr val="000000"/>
                </a:solidFill>
                <a:latin typeface="Arial"/>
              </a:rPr>
              <a:t>Medidas relacionadas con envolvente.</a:t>
            </a:r>
            <a:endParaRPr lang="es-CL" sz="1400" dirty="0" smtClean="0">
              <a:solidFill>
                <a:srgbClr val="000000"/>
              </a:solidFill>
              <a:latin typeface="Arial"/>
            </a:endParaRPr>
          </a:p>
          <a:p>
            <a:pPr algn="just"/>
            <a:r>
              <a:rPr lang="es-MX" sz="1400" dirty="0" smtClean="0">
                <a:solidFill>
                  <a:srgbClr val="000000"/>
                </a:solidFill>
                <a:latin typeface="Arial"/>
              </a:rPr>
              <a:t>Se deberá analizar la factibilidad de implementar medidas de ahorro de energía mediante aislamiento de envolvente, corrección de infiltraciones, etc., considerando a lo menos condiciones el uso de valores medios de temperatura representativos (condiciones estáticas).</a:t>
            </a:r>
          </a:p>
          <a:p>
            <a:pPr algn="just"/>
            <a:endParaRPr lang="es-CL" sz="1400" dirty="0" smtClean="0">
              <a:solidFill>
                <a:srgbClr val="000000"/>
              </a:solidFill>
              <a:latin typeface="Arial"/>
            </a:endParaRPr>
          </a:p>
          <a:p>
            <a:pPr lvl="2" algn="just">
              <a:spcAft>
                <a:spcPts val="600"/>
              </a:spcAft>
            </a:pPr>
            <a:r>
              <a:rPr lang="es-MX" sz="1400" dirty="0" smtClean="0">
                <a:solidFill>
                  <a:srgbClr val="000000"/>
                </a:solidFill>
                <a:latin typeface="Arial"/>
              </a:rPr>
              <a:t>Medidas de gestión de energía.</a:t>
            </a:r>
            <a:endParaRPr lang="es-CL" sz="1400" dirty="0" smtClean="0">
              <a:solidFill>
                <a:srgbClr val="000000"/>
              </a:solidFill>
              <a:latin typeface="Arial"/>
            </a:endParaRPr>
          </a:p>
          <a:p>
            <a:pPr algn="just">
              <a:spcAft>
                <a:spcPts val="600"/>
              </a:spcAft>
            </a:pPr>
            <a:r>
              <a:rPr lang="es-MX" sz="1400" dirty="0" smtClean="0">
                <a:solidFill>
                  <a:srgbClr val="000000"/>
                </a:solidFill>
                <a:latin typeface="Arial"/>
              </a:rPr>
              <a:t>Describir las potenciales medidas de eficiencia energética que aparezcan como oportunidades claras de ahorro energético.</a:t>
            </a:r>
            <a:endParaRPr lang="es-MX" sz="1400" b="1" dirty="0" smtClean="0">
              <a:solidFill>
                <a:srgbClr val="000000"/>
              </a:solidFill>
              <a:latin typeface="Arial"/>
            </a:endParaRPr>
          </a:p>
          <a:p>
            <a:pPr lvl="1" algn="just">
              <a:spcAft>
                <a:spcPts val="600"/>
              </a:spcAft>
            </a:pPr>
            <a:r>
              <a:rPr lang="es-MX" sz="1400" dirty="0" smtClean="0">
                <a:solidFill>
                  <a:srgbClr val="000000"/>
                </a:solidFill>
                <a:latin typeface="Arial"/>
              </a:rPr>
              <a:t> Formato de entrega de la Medidas de Eficiencia Energética:</a:t>
            </a:r>
          </a:p>
          <a:p>
            <a:pPr marL="0" lvl="1" indent="0" algn="just">
              <a:spcAft>
                <a:spcPts val="600"/>
              </a:spcAft>
              <a:buNone/>
            </a:pPr>
            <a:r>
              <a:rPr lang="es-MX" sz="1400" dirty="0" smtClean="0">
                <a:solidFill>
                  <a:srgbClr val="000000"/>
                </a:solidFill>
                <a:latin typeface="Arial"/>
              </a:rPr>
              <a:t>A continuación se muestra un formato de entrega de tabla resumen para la evaluación de las medidas de eficiencia energética. Esta tabla deberá ser entregada con todas las medidas sugeridas para el recinto, ordenándolas de manera decreciente de acuerdo a su Índice. Cada medida se evalúa económicamente con indicadores típicos - como el valor actual neto (VAN), la tasa interna de retorno (TIR) y período de recupero de la inversión (PRI)- de modo de contar con parámetros de decisión y jerarquización para la ejecución de las iniciativas analizadas (descripción detallada y cálculo en el Módulo 5).</a:t>
            </a:r>
            <a:endParaRPr lang="es-CL" sz="1400" dirty="0" smtClean="0">
              <a:solidFill>
                <a:srgbClr val="000000"/>
              </a:solidFill>
              <a:latin typeface="Arial"/>
            </a:endParaRPr>
          </a:p>
          <a:p>
            <a:pPr lvl="1" algn="just"/>
            <a:endParaRPr lang="es-CL" sz="1400" dirty="0" smtClean="0">
              <a:solidFill>
                <a:srgbClr val="000000"/>
              </a:solidFill>
              <a:latin typeface="Arial"/>
            </a:endParaRPr>
          </a:p>
          <a:p>
            <a:pPr lvl="1" algn="just">
              <a:spcAft>
                <a:spcPts val="600"/>
              </a:spcAft>
            </a:pPr>
            <a:endParaRPr lang="es-MX" sz="1400" dirty="0" smtClean="0">
              <a:solidFill>
                <a:srgbClr val="000000"/>
              </a:solidFill>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Arial"/>
              </a:rPr>
              <a:t>4. </a:t>
            </a:r>
            <a:r>
              <a:rPr lang="es-CL" sz="2400" dirty="0" err="1" smtClean="0">
                <a:latin typeface="Arial"/>
              </a:rPr>
              <a:t>Autodiagnóstico</a:t>
            </a:r>
            <a:endParaRPr lang="es-ES" dirty="0"/>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544527" y="889264"/>
            <a:ext cx="7018448" cy="5702036"/>
          </a:xfrm>
        </p:spPr>
        <p:txBody>
          <a:bodyPr/>
          <a:lstStyle/>
          <a:p>
            <a:pPr lvl="0" algn="just">
              <a:spcAft>
                <a:spcPts val="600"/>
              </a:spcAft>
            </a:pPr>
            <a:endParaRPr lang="es-MX" sz="1400" dirty="0" smtClean="0">
              <a:solidFill>
                <a:srgbClr val="000000"/>
              </a:solidFill>
              <a:latin typeface="Arial"/>
            </a:endParaRPr>
          </a:p>
          <a:p>
            <a:pPr lvl="0" algn="just">
              <a:spcAft>
                <a:spcPts val="600"/>
              </a:spcAft>
            </a:pPr>
            <a:endParaRPr lang="es-MX" sz="1400" dirty="0" smtClean="0">
              <a:solidFill>
                <a:srgbClr val="000000"/>
              </a:solidFill>
              <a:latin typeface="Arial"/>
            </a:endParaRPr>
          </a:p>
          <a:p>
            <a:pPr lvl="0" algn="just">
              <a:spcAft>
                <a:spcPts val="600"/>
              </a:spcAft>
            </a:pPr>
            <a:endParaRPr lang="es-MX" sz="1400" dirty="0" smtClean="0">
              <a:solidFill>
                <a:srgbClr val="000000"/>
              </a:solidFill>
              <a:latin typeface="Arial"/>
            </a:endParaRPr>
          </a:p>
          <a:p>
            <a:pPr lvl="0" algn="just">
              <a:spcAft>
                <a:spcPts val="600"/>
              </a:spcAft>
            </a:pPr>
            <a:endParaRPr lang="es-MX" sz="1400" dirty="0" smtClean="0">
              <a:solidFill>
                <a:srgbClr val="000000"/>
              </a:solidFill>
              <a:latin typeface="Arial"/>
            </a:endParaRPr>
          </a:p>
          <a:p>
            <a:pPr lvl="0" algn="just">
              <a:spcAft>
                <a:spcPts val="600"/>
              </a:spcAft>
            </a:pPr>
            <a:endParaRPr lang="es-MX" sz="1400" dirty="0" smtClean="0">
              <a:solidFill>
                <a:srgbClr val="000000"/>
              </a:solidFill>
              <a:latin typeface="Arial"/>
            </a:endParaRPr>
          </a:p>
          <a:p>
            <a:pPr lvl="0" algn="just">
              <a:spcAft>
                <a:spcPts val="600"/>
              </a:spcAft>
            </a:pPr>
            <a:endParaRPr lang="es-MX" sz="1400" dirty="0" smtClean="0">
              <a:solidFill>
                <a:srgbClr val="000000"/>
              </a:solidFill>
              <a:latin typeface="Arial"/>
            </a:endParaRPr>
          </a:p>
          <a:p>
            <a:pPr lvl="0" algn="just">
              <a:spcAft>
                <a:spcPts val="600"/>
              </a:spcAft>
            </a:pPr>
            <a:endParaRPr lang="es-MX" sz="1400" dirty="0" smtClean="0">
              <a:solidFill>
                <a:srgbClr val="000000"/>
              </a:solidFill>
              <a:latin typeface="Arial"/>
            </a:endParaRPr>
          </a:p>
          <a:p>
            <a:pPr lvl="0" algn="just">
              <a:spcAft>
                <a:spcPts val="600"/>
              </a:spcAft>
            </a:pPr>
            <a:endParaRPr lang="es-MX" sz="1400" dirty="0" smtClean="0">
              <a:solidFill>
                <a:srgbClr val="000000"/>
              </a:solidFill>
              <a:latin typeface="Arial"/>
            </a:endParaRPr>
          </a:p>
          <a:p>
            <a:pPr lvl="0" algn="just">
              <a:spcAft>
                <a:spcPts val="600"/>
              </a:spcAft>
            </a:pPr>
            <a:endParaRPr lang="es-MX" sz="1400" dirty="0">
              <a:solidFill>
                <a:srgbClr val="000000"/>
              </a:solidFill>
              <a:latin typeface="Arial"/>
            </a:endParaRPr>
          </a:p>
          <a:p>
            <a:pPr lvl="0" algn="just">
              <a:spcAft>
                <a:spcPts val="600"/>
              </a:spcAft>
            </a:pPr>
            <a:r>
              <a:rPr lang="es-MX" sz="1400" b="1" dirty="0" smtClean="0">
                <a:solidFill>
                  <a:srgbClr val="000000"/>
                </a:solidFill>
                <a:latin typeface="Arial"/>
              </a:rPr>
              <a:t>Análisis de barreras a la implementación de medidas de eficiencia energética.</a:t>
            </a:r>
            <a:endParaRPr lang="es-CL" sz="1400" b="1" dirty="0" smtClean="0">
              <a:solidFill>
                <a:srgbClr val="000000"/>
              </a:solidFill>
              <a:latin typeface="Arial"/>
            </a:endParaRPr>
          </a:p>
          <a:p>
            <a:pPr algn="just">
              <a:spcAft>
                <a:spcPts val="600"/>
              </a:spcAft>
            </a:pPr>
            <a:r>
              <a:rPr lang="es-MX" sz="1400" dirty="0" smtClean="0">
                <a:solidFill>
                  <a:srgbClr val="000000"/>
                </a:solidFill>
                <a:latin typeface="Arial"/>
              </a:rPr>
              <a:t>Se deben incluir las principales barreras para la ejecución de planes de eficiencia energética en el edificio para poder producir los resultados esperados. Estas barreras deberán ser clasificadas según los siguientes ítems:</a:t>
            </a:r>
            <a:endParaRPr lang="es-CL" sz="1400" dirty="0" smtClean="0">
              <a:solidFill>
                <a:srgbClr val="000000"/>
              </a:solidFill>
              <a:latin typeface="Arial"/>
            </a:endParaRPr>
          </a:p>
          <a:p>
            <a:pPr lvl="1" algn="just">
              <a:spcAft>
                <a:spcPts val="600"/>
              </a:spcAft>
            </a:pPr>
            <a:r>
              <a:rPr lang="es-MX" sz="1400" dirty="0" smtClean="0">
                <a:solidFill>
                  <a:srgbClr val="000000"/>
                </a:solidFill>
                <a:latin typeface="Arial"/>
              </a:rPr>
              <a:t>Barreras Sociales (Ej.: Hábitos de trabajo y consumo energético ineficiente de los usuarios).</a:t>
            </a:r>
            <a:endParaRPr lang="es-CL" sz="1400" dirty="0" smtClean="0">
              <a:solidFill>
                <a:srgbClr val="000000"/>
              </a:solidFill>
              <a:latin typeface="Arial"/>
            </a:endParaRPr>
          </a:p>
          <a:p>
            <a:pPr lvl="1" algn="just">
              <a:spcAft>
                <a:spcPts val="600"/>
              </a:spcAft>
            </a:pPr>
            <a:r>
              <a:rPr lang="es-MX" sz="1400" dirty="0" smtClean="0">
                <a:solidFill>
                  <a:srgbClr val="000000"/>
                </a:solidFill>
                <a:latin typeface="Arial"/>
              </a:rPr>
              <a:t>Barreras Técnicas (Ej.: Falta de personal especializado en EE o temas relacionados, Elevados tiempos de implementación).</a:t>
            </a:r>
            <a:endParaRPr lang="es-CL" sz="1400" dirty="0" smtClean="0">
              <a:solidFill>
                <a:srgbClr val="000000"/>
              </a:solidFill>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Arial"/>
              </a:rPr>
              <a:t>4. </a:t>
            </a:r>
            <a:r>
              <a:rPr lang="es-CL" sz="2400" dirty="0" err="1" smtClean="0">
                <a:latin typeface="Arial"/>
              </a:rPr>
              <a:t>Autodiagnóstico</a:t>
            </a:r>
            <a:endParaRPr lang="es-ES" dirty="0"/>
          </a:p>
        </p:txBody>
      </p:sp>
      <p:graphicFrame>
        <p:nvGraphicFramePr>
          <p:cNvPr id="7" name="6 Tabla"/>
          <p:cNvGraphicFramePr>
            <a:graphicFrameLocks noGrp="1"/>
          </p:cNvGraphicFramePr>
          <p:nvPr/>
        </p:nvGraphicFramePr>
        <p:xfrm>
          <a:off x="1806642" y="1238250"/>
          <a:ext cx="6437425" cy="2009140"/>
        </p:xfrm>
        <a:graphic>
          <a:graphicData uri="http://schemas.openxmlformats.org/drawingml/2006/table">
            <a:tbl>
              <a:tblPr firstRow="1" bandRow="1">
                <a:tableStyleId>{5C22544A-7EE6-4342-B048-85BDC9FD1C3A}</a:tableStyleId>
              </a:tblPr>
              <a:tblGrid>
                <a:gridCol w="1246300"/>
                <a:gridCol w="704850"/>
                <a:gridCol w="733425"/>
                <a:gridCol w="657225"/>
                <a:gridCol w="514350"/>
                <a:gridCol w="581025"/>
                <a:gridCol w="771525"/>
                <a:gridCol w="1228725"/>
              </a:tblGrid>
              <a:tr h="370840">
                <a:tc>
                  <a:txBody>
                    <a:bodyPr/>
                    <a:lstStyle/>
                    <a:p>
                      <a:pPr algn="ctr">
                        <a:lnSpc>
                          <a:spcPct val="115000"/>
                        </a:lnSpc>
                        <a:spcAft>
                          <a:spcPts val="0"/>
                        </a:spcAft>
                      </a:pPr>
                      <a:r>
                        <a:rPr lang="es-ES" sz="1000" b="1" dirty="0">
                          <a:latin typeface="Arial"/>
                          <a:ea typeface="Times New Roman"/>
                          <a:cs typeface="Times New Roman"/>
                        </a:rPr>
                        <a:t>Establecimiento</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b="1" dirty="0">
                          <a:latin typeface="Arial"/>
                          <a:ea typeface="Times New Roman"/>
                          <a:cs typeface="Times New Roman"/>
                        </a:rPr>
                        <a:t>Inversión [MM$]</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b="1" dirty="0">
                          <a:latin typeface="Arial"/>
                          <a:ea typeface="Times New Roman"/>
                          <a:cs typeface="Times New Roman"/>
                        </a:rPr>
                        <a:t>Ahorro 1 año [MM$]</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b="1" dirty="0">
                          <a:latin typeface="Arial"/>
                          <a:ea typeface="Times New Roman"/>
                          <a:cs typeface="Times New Roman"/>
                        </a:rPr>
                        <a:t>VAN con tasa [MM$]</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b="1" dirty="0">
                          <a:latin typeface="Arial"/>
                          <a:ea typeface="Times New Roman"/>
                          <a:cs typeface="Times New Roman"/>
                        </a:rPr>
                        <a:t>TIR </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b="1" dirty="0">
                          <a:latin typeface="Arial"/>
                          <a:ea typeface="Times New Roman"/>
                          <a:cs typeface="Times New Roman"/>
                        </a:rPr>
                        <a:t>PRI</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b="1" dirty="0">
                          <a:latin typeface="Arial"/>
                          <a:ea typeface="Times New Roman"/>
                          <a:cs typeface="Times New Roman"/>
                        </a:rPr>
                        <a:t>Ahorro </a:t>
                      </a:r>
                      <a:r>
                        <a:rPr lang="es-ES" sz="1000" b="1" dirty="0" err="1">
                          <a:latin typeface="Arial"/>
                          <a:ea typeface="Times New Roman"/>
                          <a:cs typeface="Times New Roman"/>
                        </a:rPr>
                        <a:t>kWh</a:t>
                      </a:r>
                      <a:r>
                        <a:rPr lang="es-ES" sz="1000" b="1" dirty="0">
                          <a:latin typeface="Arial"/>
                          <a:ea typeface="Times New Roman"/>
                          <a:cs typeface="Times New Roman"/>
                        </a:rPr>
                        <a:t>/año</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b="1" dirty="0">
                          <a:latin typeface="Arial"/>
                          <a:ea typeface="Times New Roman"/>
                          <a:cs typeface="Times New Roman"/>
                        </a:rPr>
                        <a:t>Índice</a:t>
                      </a:r>
                      <a:endParaRPr lang="es-CL" sz="1000" dirty="0">
                        <a:latin typeface="Arial"/>
                        <a:ea typeface="Times New Roman"/>
                        <a:cs typeface="Times New Roman"/>
                      </a:endParaRPr>
                    </a:p>
                  </a:txBody>
                  <a:tcPr marL="68580" marR="68580" marT="0" marB="0" anchor="ctr"/>
                </a:tc>
              </a:tr>
              <a:tr h="370840">
                <a:tc>
                  <a:txBody>
                    <a:bodyPr/>
                    <a:lstStyle/>
                    <a:p>
                      <a:pPr algn="ctr">
                        <a:lnSpc>
                          <a:spcPct val="115000"/>
                        </a:lnSpc>
                        <a:spcAft>
                          <a:spcPts val="0"/>
                        </a:spcAft>
                      </a:pPr>
                      <a:r>
                        <a:rPr lang="es-ES" sz="1000" b="1" dirty="0">
                          <a:latin typeface="Arial"/>
                          <a:ea typeface="Times New Roman"/>
                          <a:cs typeface="Times New Roman"/>
                        </a:rPr>
                        <a:t>Medida 1</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X años</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X</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Inversión/Ahorro </a:t>
                      </a:r>
                      <a:r>
                        <a:rPr lang="es-ES" sz="1000" dirty="0" err="1">
                          <a:latin typeface="Arial"/>
                          <a:ea typeface="Times New Roman"/>
                          <a:cs typeface="Times New Roman"/>
                        </a:rPr>
                        <a:t>kWh</a:t>
                      </a:r>
                      <a:r>
                        <a:rPr lang="es-ES" sz="1000" dirty="0">
                          <a:latin typeface="Arial"/>
                          <a:ea typeface="Times New Roman"/>
                          <a:cs typeface="Times New Roman"/>
                        </a:rPr>
                        <a:t>/año</a:t>
                      </a:r>
                      <a:endParaRPr lang="es-CL" sz="1000" dirty="0">
                        <a:latin typeface="Arial"/>
                        <a:ea typeface="Times New Roman"/>
                        <a:cs typeface="Times New Roman"/>
                      </a:endParaRPr>
                    </a:p>
                  </a:txBody>
                  <a:tcPr marL="68580" marR="68580" marT="0" marB="0" anchor="ctr"/>
                </a:tc>
              </a:tr>
              <a:tr h="370840">
                <a:tc>
                  <a:txBody>
                    <a:bodyPr/>
                    <a:lstStyle/>
                    <a:p>
                      <a:pPr algn="ctr">
                        <a:lnSpc>
                          <a:spcPct val="115000"/>
                        </a:lnSpc>
                        <a:spcAft>
                          <a:spcPts val="0"/>
                        </a:spcAft>
                      </a:pPr>
                      <a:r>
                        <a:rPr lang="es-ES" sz="1000" b="1" dirty="0">
                          <a:latin typeface="Arial"/>
                          <a:ea typeface="Times New Roman"/>
                          <a:cs typeface="Times New Roman"/>
                        </a:rPr>
                        <a:t>Medida 2</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X años</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X</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Inversión/Ahorro </a:t>
                      </a:r>
                      <a:r>
                        <a:rPr lang="es-ES" sz="1000" dirty="0" err="1">
                          <a:latin typeface="Arial"/>
                          <a:ea typeface="Times New Roman"/>
                          <a:cs typeface="Times New Roman"/>
                        </a:rPr>
                        <a:t>kWh</a:t>
                      </a:r>
                      <a:r>
                        <a:rPr lang="es-ES" sz="1000" dirty="0">
                          <a:latin typeface="Arial"/>
                          <a:ea typeface="Times New Roman"/>
                          <a:cs typeface="Times New Roman"/>
                        </a:rPr>
                        <a:t>/año</a:t>
                      </a:r>
                      <a:endParaRPr lang="es-CL" sz="1000" dirty="0">
                        <a:latin typeface="Arial"/>
                        <a:ea typeface="Times New Roman"/>
                        <a:cs typeface="Times New Roman"/>
                      </a:endParaRPr>
                    </a:p>
                  </a:txBody>
                  <a:tcPr marL="68580" marR="68580" marT="0" marB="0" anchor="ctr"/>
                </a:tc>
              </a:tr>
              <a:tr h="370840">
                <a:tc>
                  <a:txBody>
                    <a:bodyPr/>
                    <a:lstStyle/>
                    <a:p>
                      <a:pPr algn="ctr">
                        <a:lnSpc>
                          <a:spcPct val="115000"/>
                        </a:lnSpc>
                        <a:spcAft>
                          <a:spcPts val="0"/>
                        </a:spcAft>
                      </a:pPr>
                      <a:r>
                        <a:rPr lang="es-ES" sz="1000" b="1" dirty="0">
                          <a:latin typeface="Arial"/>
                          <a:ea typeface="Times New Roman"/>
                          <a:cs typeface="Times New Roman"/>
                        </a:rPr>
                        <a:t>Medida 3</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X años</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X</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Inversión/Ahorro </a:t>
                      </a:r>
                      <a:r>
                        <a:rPr lang="es-ES" sz="1000" dirty="0" err="1">
                          <a:latin typeface="Arial"/>
                          <a:ea typeface="Times New Roman"/>
                          <a:cs typeface="Times New Roman"/>
                        </a:rPr>
                        <a:t>kWh</a:t>
                      </a:r>
                      <a:r>
                        <a:rPr lang="es-ES" sz="1000" dirty="0">
                          <a:latin typeface="Arial"/>
                          <a:ea typeface="Times New Roman"/>
                          <a:cs typeface="Times New Roman"/>
                        </a:rPr>
                        <a:t>/año</a:t>
                      </a:r>
                      <a:endParaRPr lang="es-CL" sz="1000" dirty="0">
                        <a:latin typeface="Arial"/>
                        <a:ea typeface="Times New Roman"/>
                        <a:cs typeface="Times New Roman"/>
                      </a:endParaRPr>
                    </a:p>
                  </a:txBody>
                  <a:tcPr marL="68580" marR="68580" marT="0" marB="0" anchor="ctr"/>
                </a:tc>
              </a:tr>
              <a:tr h="370840">
                <a:tc>
                  <a:txBody>
                    <a:bodyPr/>
                    <a:lstStyle/>
                    <a:p>
                      <a:pPr algn="ctr">
                        <a:lnSpc>
                          <a:spcPct val="115000"/>
                        </a:lnSpc>
                        <a:spcAft>
                          <a:spcPts val="0"/>
                        </a:spcAft>
                      </a:pPr>
                      <a:r>
                        <a:rPr lang="es-ES" sz="1000" b="1" dirty="0">
                          <a:latin typeface="Arial"/>
                          <a:ea typeface="Times New Roman"/>
                          <a:cs typeface="Times New Roman"/>
                        </a:rPr>
                        <a:t>Medida n</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X años</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X</a:t>
                      </a:r>
                      <a:endParaRPr lang="es-CL" sz="1000" dirty="0">
                        <a:latin typeface="Arial"/>
                        <a:ea typeface="Times New Roman"/>
                        <a:cs typeface="Times New Roman"/>
                      </a:endParaRPr>
                    </a:p>
                  </a:txBody>
                  <a:tcPr marL="68580" marR="68580" marT="0" marB="0" anchor="ctr"/>
                </a:tc>
                <a:tc>
                  <a:txBody>
                    <a:bodyPr/>
                    <a:lstStyle/>
                    <a:p>
                      <a:pPr algn="ctr">
                        <a:lnSpc>
                          <a:spcPct val="115000"/>
                        </a:lnSpc>
                        <a:spcAft>
                          <a:spcPts val="0"/>
                        </a:spcAft>
                      </a:pPr>
                      <a:r>
                        <a:rPr lang="es-ES" sz="1000" dirty="0">
                          <a:latin typeface="Arial"/>
                          <a:ea typeface="Times New Roman"/>
                          <a:cs typeface="Times New Roman"/>
                        </a:rPr>
                        <a:t>Inversión/Ahorro </a:t>
                      </a:r>
                      <a:r>
                        <a:rPr lang="es-ES" sz="1000" dirty="0" err="1">
                          <a:latin typeface="Arial"/>
                          <a:ea typeface="Times New Roman"/>
                          <a:cs typeface="Times New Roman"/>
                        </a:rPr>
                        <a:t>kWh</a:t>
                      </a:r>
                      <a:r>
                        <a:rPr lang="es-ES" sz="1000" dirty="0">
                          <a:latin typeface="Arial"/>
                          <a:ea typeface="Times New Roman"/>
                          <a:cs typeface="Times New Roman"/>
                        </a:rPr>
                        <a:t>/año</a:t>
                      </a:r>
                      <a:endParaRPr lang="es-CL" sz="1000" dirty="0">
                        <a:latin typeface="Arial"/>
                        <a:ea typeface="Times New Roman"/>
                        <a:cs typeface="Times New Roman"/>
                      </a:endParaRPr>
                    </a:p>
                  </a:txBody>
                  <a:tcPr marL="68580" marR="68580" marT="0" marB="0" anchor="ctr"/>
                </a:tc>
              </a:tr>
            </a:tbl>
          </a:graphicData>
        </a:graphic>
      </p:graphicFrame>
      <p:sp>
        <p:nvSpPr>
          <p:cNvPr id="8" name="7 CuadroTexto"/>
          <p:cNvSpPr txBox="1"/>
          <p:nvPr/>
        </p:nvSpPr>
        <p:spPr>
          <a:xfrm>
            <a:off x="2952749" y="992029"/>
            <a:ext cx="3933825" cy="246221"/>
          </a:xfrm>
          <a:prstGeom prst="rect">
            <a:avLst/>
          </a:prstGeom>
          <a:noFill/>
        </p:spPr>
        <p:txBody>
          <a:bodyPr wrap="square" rtlCol="0">
            <a:spAutoFit/>
          </a:bodyPr>
          <a:lstStyle/>
          <a:p>
            <a:r>
              <a:rPr lang="es-ES" sz="1000" b="1" dirty="0" smtClean="0">
                <a:latin typeface="Arial"/>
              </a:rPr>
              <a:t>Ejemplo Priorización de medidas de optimización energética.</a:t>
            </a:r>
            <a:endParaRPr lang="es-CL" sz="1000" b="1" dirty="0">
              <a:latin typeface="Arial"/>
            </a:endParaRPr>
          </a:p>
        </p:txBody>
      </p:sp>
      <p:sp>
        <p:nvSpPr>
          <p:cNvPr id="9" name="8 CuadroTexto"/>
          <p:cNvSpPr txBox="1"/>
          <p:nvPr/>
        </p:nvSpPr>
        <p:spPr>
          <a:xfrm>
            <a:off x="4019550" y="3247390"/>
            <a:ext cx="3048000" cy="523220"/>
          </a:xfrm>
          <a:prstGeom prst="rect">
            <a:avLst/>
          </a:prstGeom>
          <a:noFill/>
        </p:spPr>
        <p:txBody>
          <a:bodyPr wrap="square" rtlCol="0">
            <a:spAutoFit/>
          </a:bodyPr>
          <a:lstStyle/>
          <a:p>
            <a:r>
              <a:rPr lang="es-MX" sz="1000" dirty="0" smtClean="0">
                <a:latin typeface="Arial"/>
              </a:rPr>
              <a:t>Fuente: Elaboración Propia</a:t>
            </a:r>
            <a:endParaRPr lang="es-CL" sz="1000" dirty="0" smtClean="0">
              <a:latin typeface="Arial"/>
            </a:endParaRPr>
          </a:p>
          <a:p>
            <a:endParaRPr lang="es-CL" dirty="0"/>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544527" y="1117864"/>
            <a:ext cx="7018448" cy="5702036"/>
          </a:xfrm>
        </p:spPr>
        <p:txBody>
          <a:bodyPr/>
          <a:lstStyle/>
          <a:p>
            <a:pPr lvl="1" algn="just">
              <a:spcAft>
                <a:spcPts val="600"/>
              </a:spcAft>
            </a:pPr>
            <a:r>
              <a:rPr lang="es-MX" sz="1400" dirty="0" smtClean="0">
                <a:solidFill>
                  <a:srgbClr val="000000"/>
                </a:solidFill>
                <a:latin typeface="Arial"/>
              </a:rPr>
              <a:t>Barreras Físicas y Constructivas (Ej.: Ubicación, Antigüedad del Edificio, Condición de Monumento Nacional).</a:t>
            </a:r>
            <a:endParaRPr lang="es-CL" sz="1400" dirty="0" smtClean="0">
              <a:solidFill>
                <a:srgbClr val="000000"/>
              </a:solidFill>
              <a:latin typeface="Arial"/>
            </a:endParaRPr>
          </a:p>
          <a:p>
            <a:pPr lvl="1" algn="just">
              <a:spcAft>
                <a:spcPts val="600"/>
              </a:spcAft>
            </a:pPr>
            <a:r>
              <a:rPr lang="es-MX" sz="1400" dirty="0" smtClean="0">
                <a:solidFill>
                  <a:srgbClr val="000000"/>
                </a:solidFill>
                <a:latin typeface="Arial"/>
              </a:rPr>
              <a:t>Administrativas (Ej.: Bases de datos insuficientes, Inventario de Equipos,  Planos por área).</a:t>
            </a:r>
            <a:endParaRPr lang="es-CL" sz="1400" dirty="0" smtClean="0">
              <a:solidFill>
                <a:srgbClr val="000000"/>
              </a:solidFill>
              <a:latin typeface="Arial"/>
            </a:endParaRPr>
          </a:p>
          <a:p>
            <a:pPr lvl="1" algn="just">
              <a:spcAft>
                <a:spcPts val="600"/>
              </a:spcAft>
            </a:pPr>
            <a:r>
              <a:rPr lang="es-MX" sz="1400" dirty="0" smtClean="0">
                <a:solidFill>
                  <a:srgbClr val="000000"/>
                </a:solidFill>
                <a:latin typeface="Arial"/>
              </a:rPr>
              <a:t>Económicas (Ej.: Altos costos de mantención, Inversión elevada).</a:t>
            </a:r>
          </a:p>
          <a:p>
            <a:pPr marL="0" lvl="1" indent="0" algn="just">
              <a:spcAft>
                <a:spcPts val="600"/>
              </a:spcAft>
              <a:buNone/>
            </a:pPr>
            <a:r>
              <a:rPr lang="es-ES" sz="1400" dirty="0" smtClean="0">
                <a:solidFill>
                  <a:srgbClr val="000000"/>
                </a:solidFill>
                <a:latin typeface="Arial"/>
              </a:rPr>
              <a:t>Una vez terminado el diagnóstico, una forma resumida de conocer los resultados de éste, es completando la una ficha resumen de acuerdo a lo solicitado e indicado.</a:t>
            </a:r>
          </a:p>
          <a:p>
            <a:pPr marL="0" lvl="1" indent="0" algn="just">
              <a:spcAft>
                <a:spcPts val="600"/>
              </a:spcAft>
              <a:buNone/>
            </a:pPr>
            <a:endParaRPr lang="es-ES" sz="1400" dirty="0" smtClean="0">
              <a:solidFill>
                <a:srgbClr val="000000"/>
              </a:solidFill>
              <a:latin typeface="Arial"/>
            </a:endParaRPr>
          </a:p>
          <a:p>
            <a:pPr lvl="1" algn="just">
              <a:spcAft>
                <a:spcPts val="600"/>
              </a:spcAft>
              <a:buNone/>
            </a:pPr>
            <a:r>
              <a:rPr lang="es-MX" sz="1400" b="1" dirty="0" smtClean="0">
                <a:solidFill>
                  <a:srgbClr val="000000"/>
                </a:solidFill>
                <a:latin typeface="Arial"/>
                <a:hlinkClick r:id="rId2" action="ppaction://hlinkfile"/>
              </a:rPr>
              <a:t>EJEMPLO FICHA RESUMEN DE DIAGNÓSTICO ENERGÉTICO</a:t>
            </a:r>
            <a:endParaRPr lang="es-MX" sz="1400" b="1" dirty="0" smtClean="0">
              <a:solidFill>
                <a:srgbClr val="000000"/>
              </a:solidFill>
              <a:latin typeface="Arial"/>
            </a:endParaRPr>
          </a:p>
          <a:p>
            <a:pPr lvl="1" algn="just">
              <a:spcAft>
                <a:spcPts val="600"/>
              </a:spcAft>
            </a:pPr>
            <a:endParaRPr lang="es-CL" sz="1400" dirty="0" smtClean="0">
              <a:solidFill>
                <a:srgbClr val="000000"/>
              </a:solidFill>
              <a:latin typeface="Arial"/>
            </a:endParaRPr>
          </a:p>
          <a:p>
            <a:pPr lvl="1" algn="just">
              <a:spcAft>
                <a:spcPts val="600"/>
              </a:spcAft>
            </a:pPr>
            <a:endParaRPr lang="es-CL" sz="1400" dirty="0" smtClean="0">
              <a:solidFill>
                <a:srgbClr val="000000"/>
              </a:solidFill>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Arial"/>
              </a:rPr>
              <a:t>4. </a:t>
            </a:r>
            <a:r>
              <a:rPr lang="es-CL" sz="2400" dirty="0" err="1" smtClean="0">
                <a:latin typeface="Arial"/>
              </a:rPr>
              <a:t>Autodiagnóstico</a:t>
            </a:r>
            <a:endParaRPr lang="es-ES" dirty="0"/>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889263"/>
            <a:ext cx="7018448" cy="5692511"/>
          </a:xfrm>
        </p:spPr>
        <p:txBody>
          <a:bodyPr/>
          <a:lstStyle/>
          <a:p>
            <a:endParaRPr lang="es-CL" sz="1600" dirty="0" smtClean="0"/>
          </a:p>
          <a:p>
            <a:pPr lvl="0"/>
            <a:endParaRPr lang="es-CL" sz="1600" dirty="0" smtClean="0"/>
          </a:p>
          <a:p>
            <a:pPr lvl="0"/>
            <a:endParaRPr lang="es-CL" sz="1600" dirty="0" smtClean="0"/>
          </a:p>
          <a:p>
            <a:pPr algn="just"/>
            <a:endParaRPr lang="es-CL" sz="1600" dirty="0" smtClean="0"/>
          </a:p>
          <a:p>
            <a:pPr algn="just"/>
            <a:endParaRPr lang="es-CL" sz="1600" dirty="0" smtClean="0"/>
          </a:p>
          <a:p>
            <a:pPr lvl="0" algn="just"/>
            <a:endParaRPr lang="es-CL" sz="1600" dirty="0" smtClean="0"/>
          </a:p>
          <a:p>
            <a:r>
              <a:rPr lang="es-ES" sz="1600" dirty="0" smtClean="0"/>
              <a:t> </a:t>
            </a:r>
            <a:endParaRPr lang="es-CL" sz="1600" dirty="0" smtClean="0"/>
          </a:p>
          <a:p>
            <a:pPr lvl="0"/>
            <a:endParaRPr lang="es-CL" sz="1600" dirty="0" smtClean="0"/>
          </a:p>
          <a:p>
            <a:endParaRPr lang="es-ES" dirty="0"/>
          </a:p>
        </p:txBody>
      </p:sp>
      <p:sp>
        <p:nvSpPr>
          <p:cNvPr id="3" name="Título 4"/>
          <p:cNvSpPr txBox="1">
            <a:spLocks/>
          </p:cNvSpPr>
          <p:nvPr/>
        </p:nvSpPr>
        <p:spPr>
          <a:xfrm>
            <a:off x="1238250" y="2949135"/>
            <a:ext cx="7905750" cy="409751"/>
          </a:xfrm>
          <a:prstGeom prst="rect">
            <a:avLst/>
          </a:prstGeom>
        </p:spPr>
        <p:txBody>
          <a:bodyPr vert="horz"/>
          <a:lstStyle/>
          <a:p>
            <a:pPr lvl="0" algn="ctr">
              <a:spcBef>
                <a:spcPct val="0"/>
              </a:spcBef>
            </a:pPr>
            <a:r>
              <a:rPr lang="es-CL" sz="2350" b="1" dirty="0" smtClean="0">
                <a:solidFill>
                  <a:srgbClr val="E46C0A"/>
                </a:solidFill>
                <a:latin typeface="Arial"/>
                <a:ea typeface="+mj-ea"/>
                <a:cs typeface="Helvetica"/>
              </a:rPr>
              <a:t>Capítulo 5:</a:t>
            </a:r>
          </a:p>
          <a:p>
            <a:pPr lvl="0" algn="ctr">
              <a:spcBef>
                <a:spcPct val="0"/>
              </a:spcBef>
            </a:pPr>
            <a:r>
              <a:rPr lang="es-CL" sz="2350" b="1" dirty="0" smtClean="0">
                <a:solidFill>
                  <a:srgbClr val="E46C0A"/>
                </a:solidFill>
                <a:latin typeface="Arial"/>
                <a:ea typeface="+mj-ea"/>
                <a:cs typeface="Helvetica"/>
              </a:rPr>
              <a:t>Benchmarking de Indicadores de Consumo</a:t>
            </a:r>
            <a:r>
              <a:rPr lang="es-CL" sz="2350" dirty="0" smtClean="0">
                <a:latin typeface="Arial"/>
              </a:rPr>
              <a:t> </a:t>
            </a:r>
            <a:endParaRPr lang="es-ES" sz="2350" b="1" dirty="0" smtClean="0">
              <a:solidFill>
                <a:srgbClr val="E46C0A"/>
              </a:solidFill>
              <a:latin typeface="Arial"/>
              <a:ea typeface="+mj-ea"/>
              <a:cs typeface="Helvetica"/>
            </a:endParaRPr>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544527" y="1085850"/>
            <a:ext cx="7018448" cy="5505450"/>
          </a:xfrm>
        </p:spPr>
        <p:txBody>
          <a:bodyPr/>
          <a:lstStyle/>
          <a:p>
            <a:pPr algn="just">
              <a:lnSpc>
                <a:spcPct val="90000"/>
              </a:lnSpc>
              <a:spcAft>
                <a:spcPts val="600"/>
              </a:spcAft>
            </a:pPr>
            <a:r>
              <a:rPr lang="es-ES" sz="1400" dirty="0" smtClean="0">
                <a:solidFill>
                  <a:srgbClr val="000000"/>
                </a:solidFill>
                <a:latin typeface="Arial"/>
              </a:rPr>
              <a:t>Es la comparación de los consumos o costos específicos con los de otras empresas (benchmarking externo)</a:t>
            </a:r>
            <a:r>
              <a:rPr lang="es-ES_tradnl" sz="1400" dirty="0" smtClean="0">
                <a:solidFill>
                  <a:srgbClr val="000000"/>
                </a:solidFill>
                <a:latin typeface="Arial"/>
              </a:rPr>
              <a:t>, así como con los datos históricos de la propia empresa (benchmarking interno).</a:t>
            </a:r>
          </a:p>
          <a:p>
            <a:pPr algn="just">
              <a:lnSpc>
                <a:spcPct val="90000"/>
              </a:lnSpc>
              <a:spcAft>
                <a:spcPts val="600"/>
              </a:spcAft>
            </a:pPr>
            <a:endParaRPr lang="es-ES_tradnl" sz="1400" dirty="0" smtClean="0">
              <a:solidFill>
                <a:srgbClr val="000000"/>
              </a:solidFill>
              <a:latin typeface="Arial"/>
            </a:endParaRPr>
          </a:p>
          <a:p>
            <a:pPr algn="just">
              <a:lnSpc>
                <a:spcPct val="90000"/>
              </a:lnSpc>
              <a:spcAft>
                <a:spcPts val="600"/>
              </a:spcAft>
            </a:pPr>
            <a:r>
              <a:rPr lang="es-ES_tradnl" sz="1400" dirty="0" smtClean="0">
                <a:solidFill>
                  <a:srgbClr val="000000"/>
                </a:solidFill>
                <a:latin typeface="Arial"/>
              </a:rPr>
              <a:t>Mediante esta comparación se determinarán las ineficiencias en las instalaciones y equipos, las cuales servirán para proponer medidas que conlleven a mejorar la eficiencia de éstos a mínimo costo. Así mismo, permitirá elaborar un programa de mantenimiento predictivo eficaz.</a:t>
            </a:r>
          </a:p>
          <a:p>
            <a:pPr algn="just">
              <a:lnSpc>
                <a:spcPct val="90000"/>
              </a:lnSpc>
              <a:spcAft>
                <a:spcPts val="600"/>
              </a:spcAft>
            </a:pPr>
            <a:endParaRPr lang="es-ES_tradnl" sz="1400" dirty="0" smtClean="0">
              <a:solidFill>
                <a:srgbClr val="000000"/>
              </a:solidFill>
              <a:latin typeface="Arial"/>
            </a:endParaRPr>
          </a:p>
          <a:p>
            <a:pPr algn="just">
              <a:lnSpc>
                <a:spcPct val="90000"/>
              </a:lnSpc>
              <a:spcAft>
                <a:spcPts val="600"/>
              </a:spcAft>
            </a:pPr>
            <a:r>
              <a:rPr lang="es-ES" sz="1400" dirty="0" smtClean="0">
                <a:solidFill>
                  <a:srgbClr val="000000"/>
                </a:solidFill>
                <a:latin typeface="Arial"/>
              </a:rPr>
              <a:t>La comparación se hace a través de los indicadores de eficiencia energética. </a:t>
            </a:r>
          </a:p>
          <a:p>
            <a:pPr algn="just">
              <a:lnSpc>
                <a:spcPct val="90000"/>
              </a:lnSpc>
              <a:spcAft>
                <a:spcPts val="600"/>
              </a:spcAft>
            </a:pPr>
            <a:endParaRPr lang="es-ES" sz="1400" dirty="0" smtClean="0">
              <a:solidFill>
                <a:srgbClr val="000000"/>
              </a:solidFill>
              <a:latin typeface="Arial"/>
            </a:endParaRPr>
          </a:p>
          <a:p>
            <a:pPr marL="0" lvl="1" indent="0" algn="just">
              <a:lnSpc>
                <a:spcPct val="90000"/>
              </a:lnSpc>
              <a:spcAft>
                <a:spcPts val="600"/>
              </a:spcAft>
              <a:buNone/>
            </a:pPr>
            <a:r>
              <a:rPr lang="es-ES" sz="1400" dirty="0" smtClean="0">
                <a:solidFill>
                  <a:srgbClr val="000000"/>
                </a:solidFill>
                <a:latin typeface="Arial"/>
              </a:rPr>
              <a:t>Indicadores de eficiencia energética aplicado a las Instituciones de Educación Superior (IES</a:t>
            </a:r>
            <a:r>
              <a:rPr lang="es-ES" sz="1400" dirty="0" smtClean="0">
                <a:solidFill>
                  <a:srgbClr val="000000"/>
                </a:solidFill>
                <a:latin typeface="Arial"/>
              </a:rPr>
              <a:t>):</a:t>
            </a:r>
          </a:p>
          <a:p>
            <a:pPr marL="285750" lvl="1" algn="just">
              <a:lnSpc>
                <a:spcPct val="90000"/>
              </a:lnSpc>
              <a:spcAft>
                <a:spcPts val="600"/>
              </a:spcAft>
              <a:buFontTx/>
              <a:buChar char="-"/>
            </a:pPr>
            <a:r>
              <a:rPr lang="es-ES" sz="1400" dirty="0" smtClean="0">
                <a:solidFill>
                  <a:srgbClr val="000000"/>
                </a:solidFill>
                <a:latin typeface="Arial"/>
              </a:rPr>
              <a:t>En la literatura internacional, el indicador más utilizado es el de energía por metro cuadrado (</a:t>
            </a:r>
            <a:r>
              <a:rPr lang="es-ES" sz="1400" dirty="0" err="1" smtClean="0">
                <a:solidFill>
                  <a:srgbClr val="000000"/>
                </a:solidFill>
                <a:latin typeface="Arial"/>
              </a:rPr>
              <a:t>kWh</a:t>
            </a:r>
            <a:r>
              <a:rPr lang="es-ES" sz="1400" dirty="0" smtClean="0">
                <a:solidFill>
                  <a:srgbClr val="000000"/>
                </a:solidFill>
                <a:latin typeface="Arial"/>
              </a:rPr>
              <a:t>/m</a:t>
            </a:r>
            <a:r>
              <a:rPr lang="es-ES" sz="1400" baseline="30000" dirty="0" smtClean="0">
                <a:solidFill>
                  <a:srgbClr val="000000"/>
                </a:solidFill>
                <a:latin typeface="Arial"/>
              </a:rPr>
              <a:t>2</a:t>
            </a:r>
            <a:r>
              <a:rPr lang="es-ES" sz="1400" dirty="0" smtClean="0">
                <a:solidFill>
                  <a:srgbClr val="000000"/>
                </a:solidFill>
                <a:latin typeface="Arial"/>
              </a:rPr>
              <a:t>), en base anual</a:t>
            </a:r>
          </a:p>
          <a:p>
            <a:pPr marL="285750" lvl="1" algn="just">
              <a:lnSpc>
                <a:spcPct val="90000"/>
              </a:lnSpc>
              <a:spcAft>
                <a:spcPts val="600"/>
              </a:spcAft>
              <a:buFontTx/>
              <a:buChar char="-"/>
            </a:pPr>
            <a:r>
              <a:rPr lang="es-ES" sz="1400" dirty="0" smtClean="0">
                <a:solidFill>
                  <a:srgbClr val="000000"/>
                </a:solidFill>
                <a:latin typeface="Arial"/>
              </a:rPr>
              <a:t>También se utiliza la densidad de potencia como otro indicador, esto es potencia instalada por metro cuadrado (W</a:t>
            </a:r>
            <a:r>
              <a:rPr lang="es-ES" sz="1400" dirty="0">
                <a:solidFill>
                  <a:srgbClr val="000000"/>
                </a:solidFill>
                <a:latin typeface="Arial"/>
              </a:rPr>
              <a:t>/m</a:t>
            </a:r>
            <a:r>
              <a:rPr lang="es-ES" sz="1400" baseline="30000" dirty="0">
                <a:solidFill>
                  <a:srgbClr val="000000"/>
                </a:solidFill>
                <a:latin typeface="Arial"/>
              </a:rPr>
              <a:t>2</a:t>
            </a:r>
            <a:r>
              <a:rPr lang="es-ES" sz="1400" dirty="0">
                <a:solidFill>
                  <a:srgbClr val="000000"/>
                </a:solidFill>
                <a:latin typeface="Arial"/>
              </a:rPr>
              <a:t>)</a:t>
            </a:r>
            <a:endParaRPr lang="es-ES" sz="1400" baseline="30000" dirty="0" smtClean="0">
              <a:solidFill>
                <a:srgbClr val="000000"/>
              </a:solidFill>
              <a:latin typeface="Arial"/>
            </a:endParaRPr>
          </a:p>
          <a:p>
            <a:pPr marL="285750" lvl="1" algn="just">
              <a:lnSpc>
                <a:spcPct val="90000"/>
              </a:lnSpc>
              <a:spcAft>
                <a:spcPts val="600"/>
              </a:spcAft>
              <a:buFontTx/>
              <a:buChar char="-"/>
            </a:pPr>
            <a:endParaRPr lang="es-ES" sz="1400" dirty="0" smtClean="0">
              <a:solidFill>
                <a:srgbClr val="000000"/>
              </a:solidFill>
              <a:latin typeface="Arial"/>
            </a:endParaRPr>
          </a:p>
          <a:p>
            <a:pPr marL="0" lvl="1" indent="0" algn="just">
              <a:lnSpc>
                <a:spcPct val="90000"/>
              </a:lnSpc>
              <a:spcAft>
                <a:spcPts val="600"/>
              </a:spcAft>
              <a:buNone/>
            </a:pPr>
            <a:r>
              <a:rPr lang="es-ES" sz="1400" dirty="0" smtClean="0">
                <a:solidFill>
                  <a:srgbClr val="000000"/>
                </a:solidFill>
                <a:latin typeface="Arial"/>
              </a:rPr>
              <a:t>A continuación se ahornará en los indicadores energéticos</a:t>
            </a:r>
          </a:p>
          <a:p>
            <a:pPr marL="285750" lvl="1" algn="just">
              <a:lnSpc>
                <a:spcPct val="90000"/>
              </a:lnSpc>
              <a:spcAft>
                <a:spcPts val="600"/>
              </a:spcAft>
              <a:buFontTx/>
              <a:buChar char="-"/>
            </a:pPr>
            <a:endParaRPr lang="es-ES" sz="1400" dirty="0" smtClean="0">
              <a:solidFill>
                <a:srgbClr val="000000"/>
              </a:solidFill>
              <a:latin typeface="Arial"/>
            </a:endParaRPr>
          </a:p>
          <a:p>
            <a:pPr marL="0" lvl="1" indent="0" algn="just">
              <a:spcAft>
                <a:spcPts val="600"/>
              </a:spcAft>
              <a:buNone/>
            </a:pPr>
            <a:endParaRPr lang="es-CL" sz="1550" dirty="0" smtClean="0">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dirty="0" smtClean="0">
                <a:latin typeface="Arial"/>
              </a:rPr>
              <a:t>5. Benchmarking de Indicadores de Consumo </a:t>
            </a:r>
            <a:endParaRPr lang="es-ES" dirty="0"/>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68352" y="1600200"/>
            <a:ext cx="7018448" cy="4525963"/>
          </a:xfrm>
        </p:spPr>
        <p:txBody>
          <a:bodyPr>
            <a:normAutofit/>
          </a:bodyPr>
          <a:lstStyle/>
          <a:p>
            <a:r>
              <a:rPr lang="es-CL" sz="1400" dirty="0">
                <a:solidFill>
                  <a:schemeClr val="tx1"/>
                </a:solidFill>
                <a:latin typeface="Arial" panose="020B0604020202020204" pitchFamily="34" charset="0"/>
                <a:cs typeface="Arial" panose="020B0604020202020204" pitchFamily="34" charset="0"/>
              </a:rPr>
              <a:t>Desempeño energético: Resultados medibles relacionados con </a:t>
            </a:r>
            <a:r>
              <a:rPr lang="es-CL" sz="1400" dirty="0" smtClean="0">
                <a:solidFill>
                  <a:schemeClr val="tx1"/>
                </a:solidFill>
                <a:latin typeface="Arial" panose="020B0604020202020204" pitchFamily="34" charset="0"/>
                <a:cs typeface="Arial" panose="020B0604020202020204" pitchFamily="34" charset="0"/>
              </a:rPr>
              <a:t>la </a:t>
            </a:r>
            <a:r>
              <a:rPr lang="es-CL" sz="1400" dirty="0">
                <a:solidFill>
                  <a:schemeClr val="tx1"/>
                </a:solidFill>
                <a:latin typeface="Arial" panose="020B0604020202020204" pitchFamily="34" charset="0"/>
                <a:cs typeface="Arial" panose="020B0604020202020204" pitchFamily="34" charset="0"/>
              </a:rPr>
              <a:t>eficiencia energética, uso y </a:t>
            </a:r>
            <a:r>
              <a:rPr lang="es-CL" sz="1400" dirty="0" smtClean="0">
                <a:solidFill>
                  <a:schemeClr val="tx1"/>
                </a:solidFill>
                <a:latin typeface="Arial" panose="020B0604020202020204" pitchFamily="34" charset="0"/>
                <a:cs typeface="Arial" panose="020B0604020202020204" pitchFamily="34" charset="0"/>
              </a:rPr>
              <a:t>consumo </a:t>
            </a:r>
            <a:r>
              <a:rPr lang="es-CL" sz="1400" dirty="0">
                <a:solidFill>
                  <a:schemeClr val="tx1"/>
                </a:solidFill>
                <a:latin typeface="Arial" panose="020B0604020202020204" pitchFamily="34" charset="0"/>
                <a:cs typeface="Arial" panose="020B0604020202020204" pitchFamily="34" charset="0"/>
              </a:rPr>
              <a:t>de </a:t>
            </a:r>
            <a:r>
              <a:rPr lang="es-CL" sz="1400" dirty="0" smtClean="0">
                <a:solidFill>
                  <a:schemeClr val="tx1"/>
                </a:solidFill>
                <a:latin typeface="Arial" panose="020B0604020202020204" pitchFamily="34" charset="0"/>
                <a:cs typeface="Arial" panose="020B0604020202020204" pitchFamily="34" charset="0"/>
              </a:rPr>
              <a:t>energía</a:t>
            </a:r>
          </a:p>
          <a:p>
            <a:pPr marL="0" indent="0">
              <a:buNone/>
            </a:pPr>
            <a:endParaRPr lang="es-CL" sz="1400" dirty="0" smtClean="0">
              <a:solidFill>
                <a:schemeClr val="tx1"/>
              </a:solidFill>
              <a:latin typeface="Arial" panose="020B0604020202020204" pitchFamily="34" charset="0"/>
              <a:cs typeface="Arial" panose="020B0604020202020204" pitchFamily="34" charset="0"/>
            </a:endParaRPr>
          </a:p>
          <a:p>
            <a:r>
              <a:rPr lang="es-CL" sz="1400" dirty="0" smtClean="0">
                <a:solidFill>
                  <a:schemeClr val="tx1"/>
                </a:solidFill>
                <a:latin typeface="Arial" panose="020B0604020202020204" pitchFamily="34" charset="0"/>
                <a:cs typeface="Arial" panose="020B0604020202020204" pitchFamily="34" charset="0"/>
              </a:rPr>
              <a:t>Eficiencia energética: </a:t>
            </a:r>
            <a:r>
              <a:rPr lang="es-ES" sz="1400" dirty="0" smtClean="0">
                <a:solidFill>
                  <a:schemeClr val="tx1"/>
                </a:solidFill>
                <a:latin typeface="Arial" panose="020B0604020202020204" pitchFamily="34" charset="0"/>
                <a:cs typeface="Arial" panose="020B0604020202020204" pitchFamily="34" charset="0"/>
              </a:rPr>
              <a:t>relación </a:t>
            </a:r>
            <a:r>
              <a:rPr lang="es-ES" sz="1400" dirty="0">
                <a:solidFill>
                  <a:schemeClr val="tx1"/>
                </a:solidFill>
                <a:latin typeface="Arial" panose="020B0604020202020204" pitchFamily="34" charset="0"/>
                <a:cs typeface="Arial" panose="020B0604020202020204" pitchFamily="34" charset="0"/>
              </a:rPr>
              <a:t>cuantitativa entre un resultado </a:t>
            </a:r>
            <a:r>
              <a:rPr lang="es-ES" sz="1400" dirty="0" smtClean="0">
                <a:solidFill>
                  <a:schemeClr val="tx1"/>
                </a:solidFill>
                <a:latin typeface="Arial" panose="020B0604020202020204" pitchFamily="34" charset="0"/>
                <a:cs typeface="Arial" panose="020B0604020202020204" pitchFamily="34" charset="0"/>
              </a:rPr>
              <a:t>de desempeño y </a:t>
            </a:r>
            <a:r>
              <a:rPr lang="es-ES" sz="1400" dirty="0">
                <a:solidFill>
                  <a:schemeClr val="tx1"/>
                </a:solidFill>
                <a:latin typeface="Arial" panose="020B0604020202020204" pitchFamily="34" charset="0"/>
                <a:cs typeface="Arial" panose="020B0604020202020204" pitchFamily="34" charset="0"/>
              </a:rPr>
              <a:t>una entrada de </a:t>
            </a:r>
            <a:r>
              <a:rPr lang="es-ES" sz="1400" dirty="0" smtClean="0">
                <a:solidFill>
                  <a:schemeClr val="tx1"/>
                </a:solidFill>
                <a:latin typeface="Arial" panose="020B0604020202020204" pitchFamily="34" charset="0"/>
                <a:cs typeface="Arial" panose="020B0604020202020204" pitchFamily="34" charset="0"/>
              </a:rPr>
              <a:t>energía</a:t>
            </a:r>
          </a:p>
          <a:p>
            <a:pPr marL="0" indent="0">
              <a:buNone/>
            </a:pPr>
            <a:endParaRPr lang="es-CL" sz="1400" dirty="0" smtClean="0">
              <a:solidFill>
                <a:schemeClr val="tx1"/>
              </a:solidFill>
              <a:latin typeface="Arial" panose="020B0604020202020204" pitchFamily="34" charset="0"/>
              <a:cs typeface="Arial" panose="020B0604020202020204" pitchFamily="34" charset="0"/>
            </a:endParaRPr>
          </a:p>
          <a:p>
            <a:r>
              <a:rPr lang="es-CL" sz="1400" dirty="0" smtClean="0">
                <a:solidFill>
                  <a:schemeClr val="tx1"/>
                </a:solidFill>
                <a:latin typeface="Arial" panose="020B0604020202020204" pitchFamily="34" charset="0"/>
                <a:cs typeface="Arial" panose="020B0604020202020204" pitchFamily="34" charset="0"/>
              </a:rPr>
              <a:t>Indicador de </a:t>
            </a:r>
            <a:r>
              <a:rPr lang="es-CL" sz="1400" dirty="0">
                <a:solidFill>
                  <a:schemeClr val="tx1"/>
                </a:solidFill>
                <a:latin typeface="Arial" panose="020B0604020202020204" pitchFamily="34" charset="0"/>
                <a:cs typeface="Arial" panose="020B0604020202020204" pitchFamily="34" charset="0"/>
              </a:rPr>
              <a:t>desempeño energético: Valor cuantitativo o medición del </a:t>
            </a:r>
            <a:r>
              <a:rPr lang="es-CL" sz="1400" dirty="0" smtClean="0">
                <a:solidFill>
                  <a:schemeClr val="tx1"/>
                </a:solidFill>
                <a:latin typeface="Arial" panose="020B0604020202020204" pitchFamily="34" charset="0"/>
                <a:cs typeface="Arial" panose="020B0604020202020204" pitchFamily="34" charset="0"/>
              </a:rPr>
              <a:t>desempeño energético, </a:t>
            </a:r>
            <a:r>
              <a:rPr lang="es-CL" sz="1400" b="1" dirty="0" smtClean="0">
                <a:solidFill>
                  <a:schemeClr val="tx1"/>
                </a:solidFill>
                <a:latin typeface="Arial" panose="020B0604020202020204" pitchFamily="34" charset="0"/>
                <a:cs typeface="Arial" panose="020B0604020202020204" pitchFamily="34" charset="0"/>
              </a:rPr>
              <a:t>definido por la organización</a:t>
            </a:r>
            <a:r>
              <a:rPr lang="es-CL" sz="1400" dirty="0" smtClean="0">
                <a:solidFill>
                  <a:schemeClr val="tx1"/>
                </a:solidFill>
                <a:latin typeface="Arial" panose="020B0604020202020204" pitchFamily="34" charset="0"/>
                <a:cs typeface="Arial" panose="020B0604020202020204" pitchFamily="34" charset="0"/>
              </a:rPr>
              <a:t>.</a:t>
            </a:r>
          </a:p>
          <a:p>
            <a:pPr marL="0" indent="0">
              <a:buNone/>
            </a:pPr>
            <a:endParaRPr lang="es-CL" sz="1400" dirty="0" smtClean="0">
              <a:solidFill>
                <a:schemeClr val="tx1"/>
              </a:solidFill>
              <a:latin typeface="Arial" panose="020B0604020202020204" pitchFamily="34" charset="0"/>
              <a:cs typeface="Arial" panose="020B0604020202020204" pitchFamily="34" charset="0"/>
            </a:endParaRPr>
          </a:p>
          <a:p>
            <a:r>
              <a:rPr lang="es-ES" sz="1400" dirty="0" smtClean="0">
                <a:solidFill>
                  <a:schemeClr val="tx1"/>
                </a:solidFill>
                <a:latin typeface="Arial" panose="020B0604020202020204" pitchFamily="34" charset="0"/>
                <a:cs typeface="Arial" panose="020B0604020202020204" pitchFamily="34" charset="0"/>
              </a:rPr>
              <a:t>Uso </a:t>
            </a:r>
            <a:r>
              <a:rPr lang="es-ES" sz="1400" dirty="0">
                <a:solidFill>
                  <a:schemeClr val="tx1"/>
                </a:solidFill>
                <a:latin typeface="Arial" panose="020B0604020202020204" pitchFamily="34" charset="0"/>
                <a:cs typeface="Arial" panose="020B0604020202020204" pitchFamily="34" charset="0"/>
              </a:rPr>
              <a:t>importante de energía: </a:t>
            </a:r>
            <a:r>
              <a:rPr lang="es-ES" sz="1400" dirty="0" smtClean="0">
                <a:solidFill>
                  <a:schemeClr val="tx1"/>
                </a:solidFill>
                <a:latin typeface="Arial" panose="020B0604020202020204" pitchFamily="34" charset="0"/>
                <a:cs typeface="Arial" panose="020B0604020202020204" pitchFamily="34" charset="0"/>
              </a:rPr>
              <a:t>Uso </a:t>
            </a:r>
            <a:r>
              <a:rPr lang="es-ES" sz="1400" dirty="0">
                <a:solidFill>
                  <a:schemeClr val="tx1"/>
                </a:solidFill>
                <a:latin typeface="Arial" panose="020B0604020202020204" pitchFamily="34" charset="0"/>
                <a:cs typeface="Arial" panose="020B0604020202020204" pitchFamily="34" charset="0"/>
              </a:rPr>
              <a:t>de energía </a:t>
            </a:r>
            <a:r>
              <a:rPr lang="es-ES" sz="1400" dirty="0" smtClean="0">
                <a:solidFill>
                  <a:schemeClr val="tx1"/>
                </a:solidFill>
                <a:latin typeface="Arial" panose="020B0604020202020204" pitchFamily="34" charset="0"/>
                <a:cs typeface="Arial" panose="020B0604020202020204" pitchFamily="34" charset="0"/>
              </a:rPr>
              <a:t>considerable </a:t>
            </a:r>
            <a:r>
              <a:rPr lang="es-ES" sz="1400" dirty="0">
                <a:solidFill>
                  <a:schemeClr val="tx1"/>
                </a:solidFill>
                <a:latin typeface="Arial" panose="020B0604020202020204" pitchFamily="34" charset="0"/>
                <a:cs typeface="Arial" panose="020B0604020202020204" pitchFamily="34" charset="0"/>
              </a:rPr>
              <a:t>y/o que ofrece </a:t>
            </a:r>
            <a:r>
              <a:rPr lang="es-ES" sz="1400" dirty="0" smtClean="0">
                <a:solidFill>
                  <a:schemeClr val="tx1"/>
                </a:solidFill>
                <a:latin typeface="Arial" panose="020B0604020202020204" pitchFamily="34" charset="0"/>
                <a:cs typeface="Arial" panose="020B0604020202020204" pitchFamily="34" charset="0"/>
              </a:rPr>
              <a:t>elevado </a:t>
            </a:r>
            <a:r>
              <a:rPr lang="es-ES" sz="1400" dirty="0">
                <a:solidFill>
                  <a:schemeClr val="tx1"/>
                </a:solidFill>
                <a:latin typeface="Arial" panose="020B0604020202020204" pitchFamily="34" charset="0"/>
                <a:cs typeface="Arial" panose="020B0604020202020204" pitchFamily="34" charset="0"/>
              </a:rPr>
              <a:t>potencial para mejorar el desempeño </a:t>
            </a:r>
            <a:r>
              <a:rPr lang="es-ES" sz="1400" dirty="0" smtClean="0">
                <a:solidFill>
                  <a:schemeClr val="tx1"/>
                </a:solidFill>
                <a:latin typeface="Arial" panose="020B0604020202020204" pitchFamily="34" charset="0"/>
                <a:cs typeface="Arial" panose="020B0604020202020204" pitchFamily="34" charset="0"/>
              </a:rPr>
              <a:t>energético.</a:t>
            </a:r>
            <a:endParaRPr lang="es-CL" sz="1400" dirty="0" smtClean="0">
              <a:solidFill>
                <a:schemeClr val="tx1"/>
              </a:solidFill>
              <a:latin typeface="Arial" panose="020B0604020202020204" pitchFamily="34" charset="0"/>
              <a:cs typeface="Arial" panose="020B0604020202020204" pitchFamily="34" charset="0"/>
            </a:endParaRPr>
          </a:p>
        </p:txBody>
      </p:sp>
      <p:sp>
        <p:nvSpPr>
          <p:cNvPr id="6" name="Título 4"/>
          <p:cNvSpPr txBox="1">
            <a:spLocks/>
          </p:cNvSpPr>
          <p:nvPr/>
        </p:nvSpPr>
        <p:spPr>
          <a:xfrm>
            <a:off x="1668352" y="479513"/>
            <a:ext cx="6575715" cy="409751"/>
          </a:xfrm>
          <a:prstGeom prst="rect">
            <a:avLst/>
          </a:prstGeom>
        </p:spPr>
        <p:txBody>
          <a:bodyPr vert="horz"/>
          <a:lstStyle>
            <a:lvl1pPr>
              <a:spcBef>
                <a:spcPct val="0"/>
              </a:spcBef>
              <a:buNone/>
              <a:defRPr sz="2200" b="1" baseline="0">
                <a:solidFill>
                  <a:srgbClr val="E46C0A"/>
                </a:solidFill>
                <a:latin typeface="Arial"/>
                <a:ea typeface="+mj-ea"/>
                <a:cs typeface="Helvetica"/>
              </a:defRPr>
            </a:lvl1pPr>
          </a:lstStyle>
          <a:p>
            <a:r>
              <a:rPr lang="es-CL" dirty="0"/>
              <a:t>5. Benchmarking de Indicadores de Consumo </a:t>
            </a:r>
            <a:endParaRPr lang="es-ES" dirty="0"/>
          </a:p>
        </p:txBody>
      </p:sp>
    </p:spTree>
    <p:extLst>
      <p:ext uri="{BB962C8B-B14F-4D97-AF65-F5344CB8AC3E}">
        <p14:creationId xmlns:p14="http://schemas.microsoft.com/office/powerpoint/2010/main" val="3562806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00200" y="1600200"/>
            <a:ext cx="7086600" cy="4525963"/>
          </a:xfrm>
        </p:spPr>
        <p:txBody>
          <a:bodyPr>
            <a:normAutofit/>
          </a:bodyPr>
          <a:lstStyle/>
          <a:p>
            <a:r>
              <a:rPr lang="es-CL" dirty="0" smtClean="0">
                <a:solidFill>
                  <a:schemeClr val="tx1"/>
                </a:solidFill>
                <a:latin typeface="Arial" panose="020B0604020202020204" pitchFamily="34" charset="0"/>
                <a:cs typeface="Arial" panose="020B0604020202020204" pitchFamily="34" charset="0"/>
              </a:rPr>
              <a:t>Uso de indicadores globales para comparar instalaciones similares</a:t>
            </a:r>
          </a:p>
          <a:p>
            <a:r>
              <a:rPr lang="es-CL" dirty="0" smtClean="0">
                <a:solidFill>
                  <a:schemeClr val="tx1"/>
                </a:solidFill>
                <a:latin typeface="Arial" panose="020B0604020202020204" pitchFamily="34" charset="0"/>
                <a:cs typeface="Arial" panose="020B0604020202020204" pitchFamily="34" charset="0"/>
              </a:rPr>
              <a:t>Permiten determinar un “estado general”</a:t>
            </a:r>
          </a:p>
          <a:p>
            <a:r>
              <a:rPr lang="es-CL" dirty="0" smtClean="0">
                <a:solidFill>
                  <a:schemeClr val="tx1"/>
                </a:solidFill>
                <a:latin typeface="Arial" panose="020B0604020202020204" pitchFamily="34" charset="0"/>
                <a:cs typeface="Arial" panose="020B0604020202020204" pitchFamily="34" charset="0"/>
              </a:rPr>
              <a:t>Factores que influyen:</a:t>
            </a:r>
          </a:p>
          <a:p>
            <a:pPr lvl="1"/>
            <a:r>
              <a:rPr lang="es-CL" dirty="0" smtClean="0">
                <a:solidFill>
                  <a:schemeClr val="tx1"/>
                </a:solidFill>
                <a:latin typeface="Arial" panose="020B0604020202020204" pitchFamily="34" charset="0"/>
                <a:cs typeface="Arial" panose="020B0604020202020204" pitchFamily="34" charset="0"/>
              </a:rPr>
              <a:t>Clima</a:t>
            </a:r>
          </a:p>
          <a:p>
            <a:pPr lvl="1"/>
            <a:r>
              <a:rPr lang="es-CL" dirty="0" smtClean="0">
                <a:solidFill>
                  <a:schemeClr val="tx1"/>
                </a:solidFill>
                <a:latin typeface="Arial" panose="020B0604020202020204" pitchFamily="34" charset="0"/>
                <a:cs typeface="Arial" panose="020B0604020202020204" pitchFamily="34" charset="0"/>
              </a:rPr>
              <a:t>Tamaño de la instalación</a:t>
            </a:r>
          </a:p>
          <a:p>
            <a:pPr lvl="1"/>
            <a:r>
              <a:rPr lang="es-CL" dirty="0" smtClean="0">
                <a:solidFill>
                  <a:schemeClr val="tx1"/>
                </a:solidFill>
                <a:latin typeface="Arial" panose="020B0604020202020204" pitchFamily="34" charset="0"/>
                <a:cs typeface="Arial" panose="020B0604020202020204" pitchFamily="34" charset="0"/>
              </a:rPr>
              <a:t>Diseño térmico/de arquitectura</a:t>
            </a:r>
          </a:p>
          <a:p>
            <a:pPr lvl="1"/>
            <a:r>
              <a:rPr lang="es-CL" dirty="0" smtClean="0">
                <a:solidFill>
                  <a:schemeClr val="tx1"/>
                </a:solidFill>
                <a:latin typeface="Arial" panose="020B0604020202020204" pitchFamily="34" charset="0"/>
                <a:cs typeface="Arial" panose="020B0604020202020204" pitchFamily="34" charset="0"/>
              </a:rPr>
              <a:t>Condiciones operacionales</a:t>
            </a:r>
          </a:p>
          <a:p>
            <a:pPr lvl="1"/>
            <a:r>
              <a:rPr lang="es-CL" dirty="0" smtClean="0">
                <a:solidFill>
                  <a:schemeClr val="tx1"/>
                </a:solidFill>
                <a:latin typeface="Arial" panose="020B0604020202020204" pitchFamily="34" charset="0"/>
                <a:cs typeface="Arial" panose="020B0604020202020204" pitchFamily="34" charset="0"/>
              </a:rPr>
              <a:t>Otras características de diseño</a:t>
            </a:r>
            <a:endParaRPr lang="es-CL" dirty="0">
              <a:solidFill>
                <a:schemeClr val="tx1"/>
              </a:solidFill>
              <a:latin typeface="Arial" panose="020B0604020202020204" pitchFamily="34" charset="0"/>
              <a:cs typeface="Arial" panose="020B0604020202020204" pitchFamily="34" charset="0"/>
            </a:endParaRPr>
          </a:p>
        </p:txBody>
      </p:sp>
      <p:sp>
        <p:nvSpPr>
          <p:cNvPr id="6" name="Título 4"/>
          <p:cNvSpPr txBox="1">
            <a:spLocks/>
          </p:cNvSpPr>
          <p:nvPr/>
        </p:nvSpPr>
        <p:spPr>
          <a:xfrm>
            <a:off x="1668352" y="479513"/>
            <a:ext cx="6575715" cy="409751"/>
          </a:xfrm>
          <a:prstGeom prst="rect">
            <a:avLst/>
          </a:prstGeom>
        </p:spPr>
        <p:txBody>
          <a:bodyPr vert="horz"/>
          <a:lstStyle>
            <a:lvl1pPr>
              <a:spcBef>
                <a:spcPct val="0"/>
              </a:spcBef>
              <a:buNone/>
              <a:defRPr sz="2200" b="1" baseline="0">
                <a:solidFill>
                  <a:srgbClr val="E46C0A"/>
                </a:solidFill>
                <a:latin typeface="Arial"/>
                <a:ea typeface="+mj-ea"/>
                <a:cs typeface="Helvetica"/>
              </a:defRPr>
            </a:lvl1pPr>
          </a:lstStyle>
          <a:p>
            <a:r>
              <a:rPr lang="es-CL" dirty="0"/>
              <a:t>5. Benchmarking de Indicadores de Consumo </a:t>
            </a:r>
            <a:endParaRPr lang="es-ES" dirty="0"/>
          </a:p>
        </p:txBody>
      </p:sp>
    </p:spTree>
    <p:extLst>
      <p:ext uri="{BB962C8B-B14F-4D97-AF65-F5344CB8AC3E}">
        <p14:creationId xmlns:p14="http://schemas.microsoft.com/office/powerpoint/2010/main" val="1976648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68352" y="1600200"/>
            <a:ext cx="7018448" cy="4525963"/>
          </a:xfrm>
        </p:spPr>
        <p:txBody>
          <a:bodyPr/>
          <a:lstStyle/>
          <a:p>
            <a:r>
              <a:rPr lang="es-CL" sz="1400" dirty="0" smtClean="0">
                <a:solidFill>
                  <a:schemeClr val="tx1"/>
                </a:solidFill>
                <a:latin typeface="Arial" panose="020B0604020202020204" pitchFamily="34" charset="0"/>
                <a:cs typeface="Arial" panose="020B0604020202020204" pitchFamily="34" charset="0"/>
              </a:rPr>
              <a:t>Ejemplos para energía eléctrica:</a:t>
            </a:r>
          </a:p>
          <a:p>
            <a:pPr lvl="1"/>
            <a:r>
              <a:rPr lang="es-CL" sz="1400" dirty="0" err="1" smtClean="0">
                <a:solidFill>
                  <a:schemeClr val="tx1"/>
                </a:solidFill>
                <a:latin typeface="Arial" panose="020B0604020202020204" pitchFamily="34" charset="0"/>
                <a:cs typeface="Arial" panose="020B0604020202020204" pitchFamily="34" charset="0"/>
              </a:rPr>
              <a:t>kWh</a:t>
            </a:r>
            <a:r>
              <a:rPr lang="es-CL" sz="1400" dirty="0" smtClean="0">
                <a:solidFill>
                  <a:schemeClr val="tx1"/>
                </a:solidFill>
                <a:latin typeface="Arial" panose="020B0604020202020204" pitchFamily="34" charset="0"/>
                <a:cs typeface="Arial" panose="020B0604020202020204" pitchFamily="34" charset="0"/>
              </a:rPr>
              <a:t>/(m</a:t>
            </a:r>
            <a:r>
              <a:rPr lang="es-CL" sz="1400" baseline="30000" dirty="0" smtClean="0">
                <a:solidFill>
                  <a:schemeClr val="tx1"/>
                </a:solidFill>
                <a:latin typeface="Arial" panose="020B0604020202020204" pitchFamily="34" charset="0"/>
                <a:cs typeface="Arial" panose="020B0604020202020204" pitchFamily="34" charset="0"/>
              </a:rPr>
              <a:t>2</a:t>
            </a:r>
            <a:r>
              <a:rPr lang="es-CL" sz="1400" dirty="0" smtClean="0">
                <a:solidFill>
                  <a:schemeClr val="tx1"/>
                </a:solidFill>
                <a:latin typeface="Arial" panose="020B0604020202020204" pitchFamily="34" charset="0"/>
                <a:cs typeface="Arial" panose="020B0604020202020204" pitchFamily="34" charset="0"/>
              </a:rPr>
              <a:t>-año)</a:t>
            </a:r>
          </a:p>
          <a:p>
            <a:pPr lvl="1"/>
            <a:r>
              <a:rPr lang="es-CL" sz="1400" dirty="0" err="1">
                <a:solidFill>
                  <a:schemeClr val="tx1"/>
                </a:solidFill>
                <a:latin typeface="Arial" panose="020B0604020202020204" pitchFamily="34" charset="0"/>
                <a:cs typeface="Arial" panose="020B0604020202020204" pitchFamily="34" charset="0"/>
              </a:rPr>
              <a:t>kWh</a:t>
            </a:r>
            <a:r>
              <a:rPr lang="es-CL" sz="1400" dirty="0" smtClean="0">
                <a:solidFill>
                  <a:schemeClr val="tx1"/>
                </a:solidFill>
                <a:latin typeface="Arial" panose="020B0604020202020204" pitchFamily="34" charset="0"/>
                <a:cs typeface="Arial" panose="020B0604020202020204" pitchFamily="34" charset="0"/>
              </a:rPr>
              <a:t>/(persona-año)</a:t>
            </a:r>
          </a:p>
          <a:p>
            <a:pPr lvl="1"/>
            <a:r>
              <a:rPr lang="es-CL" sz="1400" dirty="0" smtClean="0">
                <a:solidFill>
                  <a:schemeClr val="tx1"/>
                </a:solidFill>
                <a:latin typeface="Arial" panose="020B0604020202020204" pitchFamily="34" charset="0"/>
                <a:cs typeface="Arial" panose="020B0604020202020204" pitchFamily="34" charset="0"/>
              </a:rPr>
              <a:t>kW/</a:t>
            </a:r>
            <a:r>
              <a:rPr lang="es-CL" sz="1400" dirty="0">
                <a:solidFill>
                  <a:schemeClr val="tx1"/>
                </a:solidFill>
                <a:latin typeface="Arial" panose="020B0604020202020204" pitchFamily="34" charset="0"/>
                <a:cs typeface="Arial" panose="020B0604020202020204" pitchFamily="34" charset="0"/>
              </a:rPr>
              <a:t>m</a:t>
            </a:r>
            <a:r>
              <a:rPr lang="es-CL" sz="1400" baseline="30000" dirty="0">
                <a:solidFill>
                  <a:schemeClr val="tx1"/>
                </a:solidFill>
                <a:latin typeface="Arial" panose="020B0604020202020204" pitchFamily="34" charset="0"/>
                <a:cs typeface="Arial" panose="020B0604020202020204" pitchFamily="34" charset="0"/>
              </a:rPr>
              <a:t>2</a:t>
            </a:r>
            <a:endParaRPr lang="es-CL" sz="1400" dirty="0">
              <a:solidFill>
                <a:schemeClr val="tx1"/>
              </a:solidFill>
              <a:latin typeface="Arial" panose="020B0604020202020204" pitchFamily="34" charset="0"/>
              <a:cs typeface="Arial" panose="020B0604020202020204" pitchFamily="34" charset="0"/>
            </a:endParaRPr>
          </a:p>
          <a:p>
            <a:pPr lvl="1"/>
            <a:endParaRPr lang="es-CL" sz="1400" dirty="0" smtClean="0">
              <a:solidFill>
                <a:schemeClr val="tx1"/>
              </a:solidFill>
              <a:latin typeface="Arial" panose="020B0604020202020204" pitchFamily="34" charset="0"/>
              <a:cs typeface="Arial" panose="020B0604020202020204" pitchFamily="34" charset="0"/>
            </a:endParaRPr>
          </a:p>
          <a:p>
            <a:endParaRPr lang="es-CL" sz="1400" dirty="0">
              <a:solidFill>
                <a:schemeClr val="tx1"/>
              </a:solidFill>
              <a:latin typeface="Arial" panose="020B0604020202020204" pitchFamily="34" charset="0"/>
              <a:cs typeface="Arial" panose="020B0604020202020204" pitchFamily="34" charset="0"/>
            </a:endParaRPr>
          </a:p>
        </p:txBody>
      </p:sp>
      <p:pic>
        <p:nvPicPr>
          <p:cNvPr id="23554" name="Picture 2" descr="http://www.medellin.gov.co/ReportesSite/reportes/POR%20SECTOR/Energia/Indicadores_SITE_Energia%7B440A483A-F3B6-49D5-97EE-B69D848EDAD5%7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36"/>
          <a:stretch/>
        </p:blipFill>
        <p:spPr bwMode="auto">
          <a:xfrm>
            <a:off x="5098473" y="3429000"/>
            <a:ext cx="3503724" cy="2304256"/>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4"/>
          <p:cNvSpPr txBox="1">
            <a:spLocks/>
          </p:cNvSpPr>
          <p:nvPr/>
        </p:nvSpPr>
        <p:spPr>
          <a:xfrm>
            <a:off x="1668352" y="479513"/>
            <a:ext cx="6575715" cy="409751"/>
          </a:xfrm>
          <a:prstGeom prst="rect">
            <a:avLst/>
          </a:prstGeom>
        </p:spPr>
        <p:txBody>
          <a:bodyPr vert="horz"/>
          <a:lstStyle>
            <a:lvl1pPr>
              <a:spcBef>
                <a:spcPct val="0"/>
              </a:spcBef>
              <a:buNone/>
              <a:defRPr sz="2200" b="1" baseline="0">
                <a:solidFill>
                  <a:srgbClr val="E46C0A"/>
                </a:solidFill>
                <a:latin typeface="Arial"/>
                <a:ea typeface="+mj-ea"/>
                <a:cs typeface="Helvetica"/>
              </a:defRPr>
            </a:lvl1pPr>
          </a:lstStyle>
          <a:p>
            <a:r>
              <a:rPr lang="es-CL" dirty="0"/>
              <a:t>5. Benchmarking de Indicadores de Consumo </a:t>
            </a:r>
            <a:endParaRPr lang="es-ES" dirty="0"/>
          </a:p>
        </p:txBody>
      </p:sp>
    </p:spTree>
    <p:extLst>
      <p:ext uri="{BB962C8B-B14F-4D97-AF65-F5344CB8AC3E}">
        <p14:creationId xmlns:p14="http://schemas.microsoft.com/office/powerpoint/2010/main" val="2089460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05000" y="1600200"/>
            <a:ext cx="6781800" cy="4525963"/>
          </a:xfrm>
        </p:spPr>
        <p:txBody>
          <a:bodyPr/>
          <a:lstStyle/>
          <a:p>
            <a:r>
              <a:rPr lang="es-CL" sz="1400" dirty="0" smtClean="0">
                <a:solidFill>
                  <a:schemeClr val="tx1"/>
                </a:solidFill>
                <a:latin typeface="Arial" panose="020B0604020202020204" pitchFamily="34" charset="0"/>
                <a:cs typeface="Arial" panose="020B0604020202020204" pitchFamily="34" charset="0"/>
              </a:rPr>
              <a:t>Ejemplos para combustibles:</a:t>
            </a:r>
          </a:p>
          <a:p>
            <a:pPr lvl="1"/>
            <a:r>
              <a:rPr lang="es-CL" sz="1400" dirty="0" smtClean="0">
                <a:solidFill>
                  <a:schemeClr val="tx1"/>
                </a:solidFill>
                <a:latin typeface="Arial" panose="020B0604020202020204" pitchFamily="34" charset="0"/>
                <a:cs typeface="Arial" panose="020B0604020202020204" pitchFamily="34" charset="0"/>
              </a:rPr>
              <a:t>m</a:t>
            </a:r>
            <a:r>
              <a:rPr lang="es-CL" sz="1400" baseline="30000" dirty="0" smtClean="0">
                <a:solidFill>
                  <a:schemeClr val="tx1"/>
                </a:solidFill>
                <a:latin typeface="Arial" panose="020B0604020202020204" pitchFamily="34" charset="0"/>
                <a:cs typeface="Arial" panose="020B0604020202020204" pitchFamily="34" charset="0"/>
              </a:rPr>
              <a:t>3</a:t>
            </a:r>
            <a:r>
              <a:rPr lang="es-CL" sz="1400" dirty="0" smtClean="0">
                <a:solidFill>
                  <a:schemeClr val="tx1"/>
                </a:solidFill>
                <a:latin typeface="Arial" panose="020B0604020202020204" pitchFamily="34" charset="0"/>
                <a:cs typeface="Arial" panose="020B0604020202020204" pitchFamily="34" charset="0"/>
              </a:rPr>
              <a:t>/año</a:t>
            </a:r>
          </a:p>
          <a:p>
            <a:pPr lvl="1"/>
            <a:r>
              <a:rPr lang="es-CL" sz="1400" dirty="0">
                <a:solidFill>
                  <a:schemeClr val="tx1"/>
                </a:solidFill>
                <a:latin typeface="Arial" panose="020B0604020202020204" pitchFamily="34" charset="0"/>
                <a:cs typeface="Arial" panose="020B0604020202020204" pitchFamily="34" charset="0"/>
              </a:rPr>
              <a:t>m</a:t>
            </a:r>
            <a:r>
              <a:rPr lang="es-CL" sz="1400" baseline="30000" dirty="0">
                <a:solidFill>
                  <a:schemeClr val="tx1"/>
                </a:solidFill>
                <a:latin typeface="Arial" panose="020B0604020202020204" pitchFamily="34" charset="0"/>
                <a:cs typeface="Arial" panose="020B0604020202020204" pitchFamily="34" charset="0"/>
              </a:rPr>
              <a:t>3</a:t>
            </a:r>
            <a:r>
              <a:rPr lang="es-CL" sz="1400" dirty="0" smtClean="0">
                <a:solidFill>
                  <a:schemeClr val="tx1"/>
                </a:solidFill>
                <a:latin typeface="Arial" panose="020B0604020202020204" pitchFamily="34" charset="0"/>
                <a:cs typeface="Arial" panose="020B0604020202020204" pitchFamily="34" charset="0"/>
              </a:rPr>
              <a:t>/(persona-año)</a:t>
            </a:r>
            <a:endParaRPr lang="es-CL" sz="1400" dirty="0">
              <a:solidFill>
                <a:schemeClr val="tx1"/>
              </a:solidFill>
              <a:latin typeface="Arial" panose="020B0604020202020204" pitchFamily="34" charset="0"/>
              <a:cs typeface="Arial" panose="020B0604020202020204" pitchFamily="34" charset="0"/>
            </a:endParaRPr>
          </a:p>
          <a:p>
            <a:pPr lvl="1"/>
            <a:r>
              <a:rPr lang="es-CL" sz="1400" dirty="0" smtClean="0">
                <a:solidFill>
                  <a:schemeClr val="tx1"/>
                </a:solidFill>
                <a:latin typeface="Arial" panose="020B0604020202020204" pitchFamily="34" charset="0"/>
                <a:cs typeface="Arial" panose="020B0604020202020204" pitchFamily="34" charset="0"/>
              </a:rPr>
              <a:t>MJ/</a:t>
            </a:r>
            <a:r>
              <a:rPr lang="es-CL" sz="1400" dirty="0">
                <a:solidFill>
                  <a:schemeClr val="tx1"/>
                </a:solidFill>
                <a:latin typeface="Arial" panose="020B0604020202020204" pitchFamily="34" charset="0"/>
                <a:cs typeface="Arial" panose="020B0604020202020204" pitchFamily="34" charset="0"/>
              </a:rPr>
              <a:t> </a:t>
            </a:r>
            <a:r>
              <a:rPr lang="es-CL" sz="1400" dirty="0" smtClean="0">
                <a:solidFill>
                  <a:schemeClr val="tx1"/>
                </a:solidFill>
                <a:latin typeface="Arial" panose="020B0604020202020204" pitchFamily="34" charset="0"/>
                <a:cs typeface="Arial" panose="020B0604020202020204" pitchFamily="34" charset="0"/>
              </a:rPr>
              <a:t>m</a:t>
            </a:r>
            <a:r>
              <a:rPr lang="es-CL" sz="1400" baseline="30000" dirty="0" smtClean="0">
                <a:solidFill>
                  <a:schemeClr val="tx1"/>
                </a:solidFill>
                <a:latin typeface="Arial" panose="020B0604020202020204" pitchFamily="34" charset="0"/>
                <a:cs typeface="Arial" panose="020B0604020202020204" pitchFamily="34" charset="0"/>
              </a:rPr>
              <a:t>2</a:t>
            </a:r>
            <a:endParaRPr lang="es-CL" sz="1400" dirty="0">
              <a:solidFill>
                <a:schemeClr val="tx1"/>
              </a:solidFill>
              <a:latin typeface="Arial" panose="020B0604020202020204" pitchFamily="34" charset="0"/>
              <a:cs typeface="Arial" panose="020B0604020202020204" pitchFamily="34" charset="0"/>
            </a:endParaRPr>
          </a:p>
          <a:p>
            <a:pPr lvl="1"/>
            <a:endParaRPr lang="es-CL" sz="1400" dirty="0" smtClean="0">
              <a:solidFill>
                <a:schemeClr val="tx1"/>
              </a:solidFill>
              <a:latin typeface="Arial" panose="020B0604020202020204" pitchFamily="34" charset="0"/>
              <a:cs typeface="Arial" panose="020B0604020202020204" pitchFamily="34" charset="0"/>
            </a:endParaRPr>
          </a:p>
          <a:p>
            <a:endParaRPr lang="es-CL" sz="1400" dirty="0">
              <a:solidFill>
                <a:schemeClr val="tx1"/>
              </a:solidFill>
              <a:latin typeface="Arial" panose="020B0604020202020204" pitchFamily="34" charset="0"/>
              <a:cs typeface="Arial" panose="020B0604020202020204" pitchFamily="34" charset="0"/>
            </a:endParaRPr>
          </a:p>
        </p:txBody>
      </p:sp>
      <p:pic>
        <p:nvPicPr>
          <p:cNvPr id="28676" name="Picture 4" descr="http://www.aktmotos.com/Library/News/Como-regular-el-consumo-de-combustible366.png"/>
          <p:cNvPicPr>
            <a:picLocks noChangeAspect="1" noChangeArrowheads="1"/>
          </p:cNvPicPr>
          <p:nvPr/>
        </p:nvPicPr>
        <p:blipFill rotWithShape="1">
          <a:blip r:embed="rId2">
            <a:extLst>
              <a:ext uri="{28A0092B-C50C-407E-A947-70E740481C1C}">
                <a14:useLocalDpi xmlns:a14="http://schemas.microsoft.com/office/drawing/2010/main" val="0"/>
              </a:ext>
            </a:extLst>
          </a:blip>
          <a:srcRect l="4669" t="3247" r="4179" b="3034"/>
          <a:stretch/>
        </p:blipFill>
        <p:spPr bwMode="auto">
          <a:xfrm>
            <a:off x="5569527" y="2708920"/>
            <a:ext cx="2604656" cy="3061854"/>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4"/>
          <p:cNvSpPr txBox="1">
            <a:spLocks/>
          </p:cNvSpPr>
          <p:nvPr/>
        </p:nvSpPr>
        <p:spPr>
          <a:xfrm>
            <a:off x="1668352" y="479513"/>
            <a:ext cx="6575715" cy="409751"/>
          </a:xfrm>
          <a:prstGeom prst="rect">
            <a:avLst/>
          </a:prstGeom>
        </p:spPr>
        <p:txBody>
          <a:bodyPr vert="horz"/>
          <a:lstStyle>
            <a:lvl1pPr>
              <a:spcBef>
                <a:spcPct val="0"/>
              </a:spcBef>
              <a:buNone/>
              <a:defRPr sz="2200" b="1" baseline="0">
                <a:solidFill>
                  <a:srgbClr val="E46C0A"/>
                </a:solidFill>
                <a:latin typeface="Arial"/>
                <a:ea typeface="+mj-ea"/>
                <a:cs typeface="Helvetica"/>
              </a:defRPr>
            </a:lvl1pPr>
          </a:lstStyle>
          <a:p>
            <a:r>
              <a:rPr lang="es-CL" dirty="0"/>
              <a:t>5. Benchmarking de Indicadores de Consumo </a:t>
            </a:r>
            <a:endParaRPr lang="es-ES" dirty="0"/>
          </a:p>
        </p:txBody>
      </p:sp>
    </p:spTree>
    <p:extLst>
      <p:ext uri="{BB962C8B-B14F-4D97-AF65-F5344CB8AC3E}">
        <p14:creationId xmlns:p14="http://schemas.microsoft.com/office/powerpoint/2010/main" val="2466158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46602"/>
            <a:ext cx="7018448" cy="5411348"/>
          </a:xfrm>
        </p:spPr>
        <p:txBody>
          <a:bodyPr/>
          <a:lstStyle/>
          <a:p>
            <a:pPr>
              <a:spcAft>
                <a:spcPts val="600"/>
              </a:spcAft>
            </a:pPr>
            <a:r>
              <a:rPr lang="es-CL" sz="1400" b="1" dirty="0" smtClean="0">
                <a:solidFill>
                  <a:srgbClr val="000000"/>
                </a:solidFill>
                <a:latin typeface="Arial"/>
              </a:rPr>
              <a:t>Módulo 2: Auto Diagnóstico Energético </a:t>
            </a:r>
            <a:r>
              <a:rPr lang="es-ES" sz="1400" b="1" dirty="0" smtClean="0">
                <a:solidFill>
                  <a:srgbClr val="000000"/>
                </a:solidFill>
                <a:latin typeface="Arial"/>
              </a:rPr>
              <a:t>en Instituciones de Educación Superior</a:t>
            </a:r>
          </a:p>
          <a:p>
            <a:pPr>
              <a:spcAft>
                <a:spcPts val="600"/>
              </a:spcAft>
            </a:pPr>
            <a:endParaRPr lang="es-ES" sz="1400" b="1" dirty="0" smtClean="0">
              <a:solidFill>
                <a:srgbClr val="000000"/>
              </a:solidFill>
              <a:latin typeface="Arial"/>
            </a:endParaRPr>
          </a:p>
          <a:p>
            <a:pPr marL="800100" lvl="1" indent="-342900" algn="just">
              <a:spcAft>
                <a:spcPts val="600"/>
              </a:spcAft>
              <a:buNone/>
            </a:pPr>
            <a:r>
              <a:rPr lang="es-CL" sz="1300" b="1" dirty="0" smtClean="0">
                <a:solidFill>
                  <a:srgbClr val="000000"/>
                </a:solidFill>
                <a:latin typeface="Arial"/>
              </a:rPr>
              <a:t>1.	Recopilación de informaciones energéticas</a:t>
            </a:r>
          </a:p>
          <a:p>
            <a:pPr marL="800100" lvl="1" indent="-342900" algn="just">
              <a:spcAft>
                <a:spcPts val="600"/>
              </a:spcAft>
              <a:buNone/>
            </a:pPr>
            <a:r>
              <a:rPr lang="es-ES" sz="1300" dirty="0" smtClean="0">
                <a:solidFill>
                  <a:srgbClr val="000000"/>
                </a:solidFill>
                <a:latin typeface="Arial"/>
              </a:rPr>
              <a:t>	1.1	Facturas asociadas al consumo energético</a:t>
            </a:r>
            <a:endParaRPr lang="es-CL" sz="1300" dirty="0" smtClean="0">
              <a:solidFill>
                <a:srgbClr val="000000"/>
              </a:solidFill>
              <a:latin typeface="Arial"/>
            </a:endParaRPr>
          </a:p>
          <a:p>
            <a:pPr marL="800100" lvl="1" indent="-342900" algn="just">
              <a:spcAft>
                <a:spcPts val="600"/>
              </a:spcAft>
              <a:buNone/>
            </a:pPr>
            <a:r>
              <a:rPr lang="es-CL" sz="1300" b="1" dirty="0" smtClean="0">
                <a:solidFill>
                  <a:srgbClr val="000000"/>
                </a:solidFill>
                <a:latin typeface="Arial"/>
              </a:rPr>
              <a:t>2.	Recopilaciones de sistemas consumidores</a:t>
            </a:r>
          </a:p>
          <a:p>
            <a:pPr lvl="1" algn="just">
              <a:buNone/>
            </a:pPr>
            <a:r>
              <a:rPr lang="es-ES" sz="1300" dirty="0" smtClean="0">
                <a:solidFill>
                  <a:srgbClr val="000000"/>
                </a:solidFill>
                <a:latin typeface="Arial"/>
              </a:rPr>
              <a:t>	2.1	Sistemas de iluminación</a:t>
            </a:r>
          </a:p>
          <a:p>
            <a:pPr lvl="1" algn="just">
              <a:buNone/>
            </a:pPr>
            <a:r>
              <a:rPr lang="es-ES" sz="1300" dirty="0" smtClean="0">
                <a:solidFill>
                  <a:srgbClr val="000000"/>
                </a:solidFill>
                <a:latin typeface="Arial"/>
              </a:rPr>
              <a:t> 	2.2	Sistemas de calefacción</a:t>
            </a:r>
          </a:p>
          <a:p>
            <a:pPr lvl="1" algn="just">
              <a:buNone/>
            </a:pPr>
            <a:r>
              <a:rPr lang="es-ES" sz="1300" dirty="0" smtClean="0">
                <a:solidFill>
                  <a:srgbClr val="000000"/>
                </a:solidFill>
                <a:latin typeface="Arial"/>
              </a:rPr>
              <a:t> 	2.3	Sistemas de refrigeración</a:t>
            </a:r>
          </a:p>
          <a:p>
            <a:pPr lvl="1" algn="just">
              <a:spcAft>
                <a:spcPts val="600"/>
              </a:spcAft>
              <a:buNone/>
            </a:pPr>
            <a:r>
              <a:rPr lang="es-ES" sz="1300" dirty="0" smtClean="0">
                <a:solidFill>
                  <a:srgbClr val="000000"/>
                </a:solidFill>
                <a:latin typeface="Arial"/>
              </a:rPr>
              <a:t> 	2.4	Otros sistemas</a:t>
            </a:r>
            <a:endParaRPr lang="es-CL" sz="1300" dirty="0" smtClean="0">
              <a:solidFill>
                <a:srgbClr val="000000"/>
              </a:solidFill>
              <a:latin typeface="Arial"/>
            </a:endParaRPr>
          </a:p>
          <a:p>
            <a:pPr marL="800100" lvl="1" indent="-342900" algn="just">
              <a:spcAft>
                <a:spcPts val="600"/>
              </a:spcAft>
              <a:buAutoNum type="arabicPeriod" startAt="3"/>
            </a:pPr>
            <a:r>
              <a:rPr lang="es-CL" sz="1300" b="1" dirty="0" smtClean="0">
                <a:solidFill>
                  <a:srgbClr val="000000"/>
                </a:solidFill>
                <a:latin typeface="Arial"/>
              </a:rPr>
              <a:t>Construcción de indicadores de consumo</a:t>
            </a:r>
          </a:p>
          <a:p>
            <a:pPr lvl="1" algn="just">
              <a:spcAft>
                <a:spcPts val="600"/>
              </a:spcAft>
              <a:buNone/>
            </a:pPr>
            <a:r>
              <a:rPr lang="es-ES" sz="1300" dirty="0" smtClean="0">
                <a:solidFill>
                  <a:srgbClr val="000000"/>
                </a:solidFill>
                <a:latin typeface="Arial"/>
              </a:rPr>
              <a:t>	3.1	Indicadores para electricidad</a:t>
            </a:r>
          </a:p>
          <a:p>
            <a:pPr lvl="1" algn="just">
              <a:spcAft>
                <a:spcPts val="600"/>
              </a:spcAft>
              <a:buNone/>
            </a:pPr>
            <a:r>
              <a:rPr lang="es-ES" sz="1300" dirty="0" smtClean="0">
                <a:solidFill>
                  <a:srgbClr val="000000"/>
                </a:solidFill>
                <a:latin typeface="Arial"/>
              </a:rPr>
              <a:t>	3.2	Indicadores para combustibles</a:t>
            </a:r>
          </a:p>
          <a:p>
            <a:pPr lvl="1" algn="just">
              <a:spcAft>
                <a:spcPts val="600"/>
              </a:spcAft>
              <a:buNone/>
            </a:pPr>
            <a:r>
              <a:rPr lang="es-ES" sz="1300" dirty="0" smtClean="0">
                <a:solidFill>
                  <a:srgbClr val="000000"/>
                </a:solidFill>
                <a:latin typeface="Arial"/>
              </a:rPr>
              <a:t>	3.3	Indicadores monetarios</a:t>
            </a:r>
          </a:p>
          <a:p>
            <a:pPr lvl="1" algn="just">
              <a:spcAft>
                <a:spcPts val="600"/>
              </a:spcAft>
              <a:buNone/>
            </a:pPr>
            <a:r>
              <a:rPr lang="es-ES" sz="1300" dirty="0" smtClean="0">
                <a:solidFill>
                  <a:srgbClr val="000000"/>
                </a:solidFill>
                <a:latin typeface="Arial"/>
              </a:rPr>
              <a:t>	3.4	Indicadores para iluminación</a:t>
            </a:r>
          </a:p>
          <a:p>
            <a:pPr lvl="1" algn="just">
              <a:spcAft>
                <a:spcPts val="600"/>
              </a:spcAft>
              <a:buNone/>
            </a:pPr>
            <a:r>
              <a:rPr lang="es-CL" sz="1300" dirty="0" smtClean="0">
                <a:solidFill>
                  <a:srgbClr val="000000"/>
                </a:solidFill>
                <a:latin typeface="Arial"/>
              </a:rPr>
              <a:t>	3.5	Indicadores para climatización</a:t>
            </a:r>
          </a:p>
          <a:p>
            <a:pPr lvl="1" algn="just">
              <a:spcAft>
                <a:spcPts val="600"/>
              </a:spcAft>
              <a:buNone/>
            </a:pPr>
            <a:r>
              <a:rPr lang="es-ES" sz="1300" dirty="0" smtClean="0">
                <a:solidFill>
                  <a:srgbClr val="000000"/>
                </a:solidFill>
                <a:latin typeface="Arial"/>
              </a:rPr>
              <a:t>	3.6	Indicadores de consumo de agua</a:t>
            </a:r>
          </a:p>
          <a:p>
            <a:pPr marL="800100" lvl="1" indent="-342900" algn="just">
              <a:spcAft>
                <a:spcPts val="600"/>
              </a:spcAft>
              <a:buNone/>
            </a:pPr>
            <a:r>
              <a:rPr lang="es-CL" sz="1300" b="1" dirty="0">
                <a:solidFill>
                  <a:srgbClr val="000000"/>
                </a:solidFill>
                <a:latin typeface="Arial"/>
              </a:rPr>
              <a:t>4.	Autodiagnóstico</a:t>
            </a:r>
          </a:p>
          <a:p>
            <a:pPr marL="800100" lvl="1" indent="-342900" algn="just">
              <a:spcAft>
                <a:spcPts val="600"/>
              </a:spcAft>
              <a:buNone/>
            </a:pPr>
            <a:r>
              <a:rPr lang="es-CL" sz="1300" b="1" dirty="0">
                <a:solidFill>
                  <a:srgbClr val="000000"/>
                </a:solidFill>
                <a:latin typeface="Arial"/>
              </a:rPr>
              <a:t>5.	Benchmarking de Indicadores de Consumo para IES</a:t>
            </a:r>
          </a:p>
          <a:p>
            <a:pPr lvl="1" algn="just">
              <a:spcAft>
                <a:spcPts val="600"/>
              </a:spcAft>
              <a:buNone/>
            </a:pPr>
            <a:endParaRPr lang="es-ES" sz="1400" dirty="0" smtClean="0">
              <a:latin typeface="Arial"/>
            </a:endParaRPr>
          </a:p>
          <a:p>
            <a:pPr lvl="1" algn="just">
              <a:spcAft>
                <a:spcPts val="600"/>
              </a:spcAft>
              <a:buNone/>
            </a:pPr>
            <a:endParaRPr lang="es-ES" sz="1400" dirty="0" smtClean="0">
              <a:latin typeface="Arial"/>
            </a:endParaRPr>
          </a:p>
          <a:p>
            <a:pPr lvl="1" algn="just">
              <a:spcAft>
                <a:spcPts val="600"/>
              </a:spcAft>
              <a:buNone/>
            </a:pPr>
            <a:endParaRPr lang="es-ES" sz="1400" dirty="0" smtClean="0">
              <a:latin typeface="Arial"/>
            </a:endParaRPr>
          </a:p>
          <a:p>
            <a:pPr lvl="1" algn="just">
              <a:spcAft>
                <a:spcPts val="600"/>
              </a:spcAft>
              <a:buNone/>
            </a:pPr>
            <a:endParaRPr lang="es-ES" sz="1400" dirty="0" smtClean="0">
              <a:latin typeface="Arial"/>
            </a:endParaRPr>
          </a:p>
          <a:p>
            <a:pPr marL="800100" lvl="1" indent="-342900" algn="just">
              <a:spcAft>
                <a:spcPts val="600"/>
              </a:spcAft>
              <a:buAutoNum type="arabicPeriod" startAt="3"/>
            </a:pPr>
            <a:endParaRPr lang="es-CL" sz="1400" dirty="0" smtClean="0">
              <a:latin typeface="Arial"/>
            </a:endParaRPr>
          </a:p>
          <a:p>
            <a:pPr marL="800100" lvl="1" indent="-342900" algn="just">
              <a:spcAft>
                <a:spcPts val="600"/>
              </a:spcAft>
              <a:buAutoNum type="arabicPeriod" startAt="6"/>
            </a:pPr>
            <a:endParaRPr lang="es-ES" sz="1400" dirty="0">
              <a:latin typeface="Arial"/>
            </a:endParaRPr>
          </a:p>
        </p:txBody>
      </p:sp>
      <p:sp>
        <p:nvSpPr>
          <p:cNvPr id="5" name="Título 4"/>
          <p:cNvSpPr>
            <a:spLocks noGrp="1"/>
          </p:cNvSpPr>
          <p:nvPr>
            <p:ph type="title"/>
          </p:nvPr>
        </p:nvSpPr>
        <p:spPr>
          <a:xfrm>
            <a:off x="1668352" y="454113"/>
            <a:ext cx="6575715" cy="409751"/>
          </a:xfrm>
          <a:prstGeom prst="rect">
            <a:avLst/>
          </a:prstGeom>
        </p:spPr>
        <p:txBody>
          <a:bodyPr/>
          <a:lstStyle/>
          <a:p>
            <a:r>
              <a:rPr lang="es-CL" sz="2400" dirty="0" smtClean="0">
                <a:latin typeface="Arial"/>
              </a:rPr>
              <a:t>Índice de Contenidos</a:t>
            </a:r>
            <a:endParaRPr lang="es-ES" dirty="0"/>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68352" y="1600200"/>
            <a:ext cx="7018448" cy="4525963"/>
          </a:xfrm>
        </p:spPr>
        <p:txBody>
          <a:bodyPr/>
          <a:lstStyle/>
          <a:p>
            <a:r>
              <a:rPr lang="es-CL" sz="1400" dirty="0" smtClean="0">
                <a:solidFill>
                  <a:schemeClr val="tx1"/>
                </a:solidFill>
                <a:latin typeface="Arial" panose="020B0604020202020204" pitchFamily="34" charset="0"/>
                <a:cs typeface="Arial" panose="020B0604020202020204" pitchFamily="34" charset="0"/>
              </a:rPr>
              <a:t>Ejemplos para indicadores monetarios:</a:t>
            </a:r>
          </a:p>
          <a:p>
            <a:pPr lvl="1"/>
            <a:r>
              <a:rPr lang="es-CL" sz="1400" dirty="0" smtClean="0">
                <a:solidFill>
                  <a:schemeClr val="tx1"/>
                </a:solidFill>
                <a:latin typeface="Arial" panose="020B0604020202020204" pitchFamily="34" charset="0"/>
                <a:cs typeface="Arial" panose="020B0604020202020204" pitchFamily="34" charset="0"/>
              </a:rPr>
              <a:t>$/año</a:t>
            </a:r>
          </a:p>
          <a:p>
            <a:pPr lvl="1"/>
            <a:r>
              <a:rPr lang="es-CL" sz="1400" dirty="0" smtClean="0">
                <a:solidFill>
                  <a:schemeClr val="tx1"/>
                </a:solidFill>
                <a:latin typeface="Arial" panose="020B0604020202020204" pitchFamily="34" charset="0"/>
                <a:cs typeface="Arial" panose="020B0604020202020204" pitchFamily="34" charset="0"/>
              </a:rPr>
              <a:t>$/(persona-año)</a:t>
            </a:r>
            <a:endParaRPr lang="es-CL" sz="1400" dirty="0">
              <a:solidFill>
                <a:schemeClr val="tx1"/>
              </a:solidFill>
              <a:latin typeface="Arial" panose="020B0604020202020204" pitchFamily="34" charset="0"/>
              <a:cs typeface="Arial" panose="020B0604020202020204" pitchFamily="34" charset="0"/>
            </a:endParaRPr>
          </a:p>
          <a:p>
            <a:pPr lvl="1"/>
            <a:r>
              <a:rPr lang="es-CL" sz="1400" dirty="0" smtClean="0">
                <a:solidFill>
                  <a:schemeClr val="tx1"/>
                </a:solidFill>
                <a:latin typeface="Arial" panose="020B0604020202020204" pitchFamily="34" charset="0"/>
                <a:cs typeface="Arial" panose="020B0604020202020204" pitchFamily="34" charset="0"/>
              </a:rPr>
              <a:t>$/(m</a:t>
            </a:r>
            <a:r>
              <a:rPr lang="es-CL" sz="1400" baseline="30000" dirty="0" smtClean="0">
                <a:solidFill>
                  <a:schemeClr val="tx1"/>
                </a:solidFill>
                <a:latin typeface="Arial" panose="020B0604020202020204" pitchFamily="34" charset="0"/>
                <a:cs typeface="Arial" panose="020B0604020202020204" pitchFamily="34" charset="0"/>
              </a:rPr>
              <a:t>2</a:t>
            </a:r>
            <a:r>
              <a:rPr lang="es-CL" sz="1400" dirty="0" smtClean="0">
                <a:solidFill>
                  <a:schemeClr val="tx1"/>
                </a:solidFill>
                <a:latin typeface="Arial" panose="020B0604020202020204" pitchFamily="34" charset="0"/>
                <a:cs typeface="Arial" panose="020B0604020202020204" pitchFamily="34" charset="0"/>
              </a:rPr>
              <a:t>-año</a:t>
            </a:r>
            <a:r>
              <a:rPr lang="es-CL" sz="1400" dirty="0">
                <a:solidFill>
                  <a:schemeClr val="tx1"/>
                </a:solidFill>
                <a:latin typeface="Arial" panose="020B0604020202020204" pitchFamily="34" charset="0"/>
                <a:cs typeface="Arial" panose="020B0604020202020204" pitchFamily="34" charset="0"/>
              </a:rPr>
              <a:t>)</a:t>
            </a:r>
          </a:p>
          <a:p>
            <a:pPr lvl="1"/>
            <a:r>
              <a:rPr lang="es-CL" sz="1400" dirty="0" smtClean="0">
                <a:solidFill>
                  <a:schemeClr val="tx1"/>
                </a:solidFill>
                <a:latin typeface="Arial" panose="020B0604020202020204" pitchFamily="34" charset="0"/>
                <a:cs typeface="Arial" panose="020B0604020202020204" pitchFamily="34" charset="0"/>
              </a:rPr>
              <a:t>$/(</a:t>
            </a:r>
            <a:r>
              <a:rPr lang="es-CL" sz="1400" dirty="0" err="1" smtClean="0">
                <a:solidFill>
                  <a:schemeClr val="tx1"/>
                </a:solidFill>
                <a:latin typeface="Arial" panose="020B0604020202020204" pitchFamily="34" charset="0"/>
                <a:cs typeface="Arial" panose="020B0604020202020204" pitchFamily="34" charset="0"/>
              </a:rPr>
              <a:t>kWh</a:t>
            </a:r>
            <a:r>
              <a:rPr lang="es-CL" sz="1400" dirty="0" smtClean="0">
                <a:solidFill>
                  <a:schemeClr val="tx1"/>
                </a:solidFill>
                <a:latin typeface="Arial" panose="020B0604020202020204" pitchFamily="34" charset="0"/>
                <a:cs typeface="Arial" panose="020B0604020202020204" pitchFamily="34" charset="0"/>
              </a:rPr>
              <a:t>-año)</a:t>
            </a:r>
            <a:endParaRPr lang="es-CL" sz="1400" dirty="0">
              <a:solidFill>
                <a:schemeClr val="tx1"/>
              </a:solidFill>
              <a:latin typeface="Arial" panose="020B0604020202020204" pitchFamily="34" charset="0"/>
              <a:cs typeface="Arial" panose="020B0604020202020204" pitchFamily="34" charset="0"/>
            </a:endParaRPr>
          </a:p>
          <a:p>
            <a:pPr lvl="1"/>
            <a:endParaRPr lang="es-CL" sz="1400" dirty="0" smtClean="0">
              <a:solidFill>
                <a:schemeClr val="tx1"/>
              </a:solidFill>
              <a:latin typeface="Arial" panose="020B0604020202020204" pitchFamily="34" charset="0"/>
              <a:cs typeface="Arial" panose="020B0604020202020204" pitchFamily="34" charset="0"/>
            </a:endParaRPr>
          </a:p>
          <a:p>
            <a:endParaRPr lang="es-CL" sz="1400" dirty="0">
              <a:solidFill>
                <a:schemeClr val="tx1"/>
              </a:solidFill>
              <a:latin typeface="Arial" panose="020B0604020202020204" pitchFamily="34" charset="0"/>
              <a:cs typeface="Arial" panose="020B0604020202020204" pitchFamily="34" charset="0"/>
            </a:endParaRPr>
          </a:p>
        </p:txBody>
      </p:sp>
      <p:pic>
        <p:nvPicPr>
          <p:cNvPr id="6" name="Picture 2" descr="http://www.cadenadesuministro.es/wp-content/uploads/2012/03/Ahorro-de-combustible-e133103882844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140968"/>
            <a:ext cx="4572000" cy="2952751"/>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4"/>
          <p:cNvSpPr txBox="1">
            <a:spLocks/>
          </p:cNvSpPr>
          <p:nvPr/>
        </p:nvSpPr>
        <p:spPr>
          <a:xfrm>
            <a:off x="1668352" y="479513"/>
            <a:ext cx="6575715" cy="409751"/>
          </a:xfrm>
          <a:prstGeom prst="rect">
            <a:avLst/>
          </a:prstGeom>
        </p:spPr>
        <p:txBody>
          <a:bodyPr vert="horz"/>
          <a:lstStyle>
            <a:lvl1pPr>
              <a:spcBef>
                <a:spcPct val="0"/>
              </a:spcBef>
              <a:buNone/>
              <a:defRPr sz="2200" b="1" baseline="0">
                <a:solidFill>
                  <a:srgbClr val="E46C0A"/>
                </a:solidFill>
                <a:latin typeface="Arial"/>
                <a:ea typeface="+mj-ea"/>
                <a:cs typeface="Helvetica"/>
              </a:defRPr>
            </a:lvl1pPr>
          </a:lstStyle>
          <a:p>
            <a:r>
              <a:rPr lang="es-CL" dirty="0"/>
              <a:t>5. Benchmarking de Indicadores de Consumo </a:t>
            </a:r>
            <a:endParaRPr lang="es-ES" dirty="0"/>
          </a:p>
        </p:txBody>
      </p:sp>
    </p:spTree>
    <p:extLst>
      <p:ext uri="{BB962C8B-B14F-4D97-AF65-F5344CB8AC3E}">
        <p14:creationId xmlns:p14="http://schemas.microsoft.com/office/powerpoint/2010/main" val="1131080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90674" y="1600200"/>
            <a:ext cx="7096125" cy="4525963"/>
          </a:xfrm>
        </p:spPr>
        <p:txBody>
          <a:bodyPr>
            <a:normAutofit/>
          </a:bodyPr>
          <a:lstStyle/>
          <a:p>
            <a:pPr marL="0" indent="0">
              <a:buNone/>
            </a:pPr>
            <a:endParaRPr lang="es-ES" sz="1400" dirty="0" smtClean="0">
              <a:solidFill>
                <a:schemeClr val="tx1"/>
              </a:solidFill>
              <a:latin typeface="Arial" panose="020B0604020202020204" pitchFamily="34" charset="0"/>
              <a:cs typeface="Arial" panose="020B0604020202020204" pitchFamily="34" charset="0"/>
            </a:endParaRPr>
          </a:p>
          <a:p>
            <a:r>
              <a:rPr lang="es-ES" sz="1400" dirty="0" smtClean="0">
                <a:solidFill>
                  <a:schemeClr val="tx1"/>
                </a:solidFill>
                <a:latin typeface="Arial" panose="020B0604020202020204" pitchFamily="34" charset="0"/>
                <a:cs typeface="Arial" panose="020B0604020202020204" pitchFamily="34" charset="0"/>
              </a:rPr>
              <a:t>Se </a:t>
            </a:r>
            <a:r>
              <a:rPr lang="es-ES" sz="1400" dirty="0">
                <a:solidFill>
                  <a:schemeClr val="tx1"/>
                </a:solidFill>
                <a:latin typeface="Arial" panose="020B0604020202020204" pitchFamily="34" charset="0"/>
                <a:cs typeface="Arial" panose="020B0604020202020204" pitchFamily="34" charset="0"/>
              </a:rPr>
              <a:t>pueden construir índices desagregados, </a:t>
            </a:r>
            <a:r>
              <a:rPr lang="es-ES" sz="1400" dirty="0" smtClean="0">
                <a:solidFill>
                  <a:schemeClr val="tx1"/>
                </a:solidFill>
                <a:latin typeface="Arial" panose="020B0604020202020204" pitchFamily="34" charset="0"/>
                <a:cs typeface="Arial" panose="020B0604020202020204" pitchFamily="34" charset="0"/>
              </a:rPr>
              <a:t>para </a:t>
            </a:r>
            <a:r>
              <a:rPr lang="es-ES" sz="1400" dirty="0">
                <a:solidFill>
                  <a:schemeClr val="tx1"/>
                </a:solidFill>
                <a:latin typeface="Arial" panose="020B0604020202020204" pitchFamily="34" charset="0"/>
                <a:cs typeface="Arial" panose="020B0604020202020204" pitchFamily="34" charset="0"/>
              </a:rPr>
              <a:t>determinar los usos finales de la </a:t>
            </a:r>
            <a:r>
              <a:rPr lang="es-ES" sz="1400" dirty="0" smtClean="0">
                <a:solidFill>
                  <a:schemeClr val="tx1"/>
                </a:solidFill>
                <a:latin typeface="Arial" panose="020B0604020202020204" pitchFamily="34" charset="0"/>
                <a:cs typeface="Arial" panose="020B0604020202020204" pitchFamily="34" charset="0"/>
              </a:rPr>
              <a:t>energía, </a:t>
            </a:r>
            <a:r>
              <a:rPr lang="es-ES" sz="1400" dirty="0">
                <a:solidFill>
                  <a:schemeClr val="tx1"/>
                </a:solidFill>
                <a:latin typeface="Arial" panose="020B0604020202020204" pitchFamily="34" charset="0"/>
                <a:cs typeface="Arial" panose="020B0604020202020204" pitchFamily="34" charset="0"/>
              </a:rPr>
              <a:t>existiendo por </a:t>
            </a:r>
            <a:r>
              <a:rPr lang="es-ES" sz="1400" dirty="0" smtClean="0">
                <a:solidFill>
                  <a:schemeClr val="tx1"/>
                </a:solidFill>
                <a:latin typeface="Arial" panose="020B0604020202020204" pitchFamily="34" charset="0"/>
                <a:cs typeface="Arial" panose="020B0604020202020204" pitchFamily="34" charset="0"/>
              </a:rPr>
              <a:t>ejemplo:</a:t>
            </a:r>
          </a:p>
          <a:p>
            <a:pPr lvl="1"/>
            <a:r>
              <a:rPr lang="es-ES" sz="1400" dirty="0" smtClean="0">
                <a:solidFill>
                  <a:schemeClr val="tx1"/>
                </a:solidFill>
                <a:latin typeface="Arial" panose="020B0604020202020204" pitchFamily="34" charset="0"/>
                <a:cs typeface="Arial" panose="020B0604020202020204" pitchFamily="34" charset="0"/>
              </a:rPr>
              <a:t>De </a:t>
            </a:r>
            <a:r>
              <a:rPr lang="es-ES" sz="1400" dirty="0">
                <a:solidFill>
                  <a:schemeClr val="tx1"/>
                </a:solidFill>
                <a:latin typeface="Arial" panose="020B0604020202020204" pitchFamily="34" charset="0"/>
                <a:cs typeface="Arial" panose="020B0604020202020204" pitchFamily="34" charset="0"/>
              </a:rPr>
              <a:t>consumo en iluminación.</a:t>
            </a:r>
          </a:p>
          <a:p>
            <a:pPr lvl="1"/>
            <a:r>
              <a:rPr lang="es-ES" sz="1400" dirty="0" smtClean="0">
                <a:solidFill>
                  <a:schemeClr val="tx1"/>
                </a:solidFill>
                <a:latin typeface="Arial" panose="020B0604020202020204" pitchFamily="34" charset="0"/>
                <a:cs typeface="Arial" panose="020B0604020202020204" pitchFamily="34" charset="0"/>
              </a:rPr>
              <a:t>De </a:t>
            </a:r>
            <a:r>
              <a:rPr lang="es-ES" sz="1400" dirty="0">
                <a:solidFill>
                  <a:schemeClr val="tx1"/>
                </a:solidFill>
                <a:latin typeface="Arial" panose="020B0604020202020204" pitchFamily="34" charset="0"/>
                <a:cs typeface="Arial" panose="020B0604020202020204" pitchFamily="34" charset="0"/>
              </a:rPr>
              <a:t>consumo en refrigeración.</a:t>
            </a:r>
          </a:p>
          <a:p>
            <a:pPr lvl="1"/>
            <a:r>
              <a:rPr lang="es-ES" sz="1400" dirty="0" smtClean="0">
                <a:solidFill>
                  <a:schemeClr val="tx1"/>
                </a:solidFill>
                <a:latin typeface="Arial" panose="020B0604020202020204" pitchFamily="34" charset="0"/>
                <a:cs typeface="Arial" panose="020B0604020202020204" pitchFamily="34" charset="0"/>
              </a:rPr>
              <a:t>De </a:t>
            </a:r>
            <a:r>
              <a:rPr lang="es-ES" sz="1400" dirty="0">
                <a:solidFill>
                  <a:schemeClr val="tx1"/>
                </a:solidFill>
                <a:latin typeface="Arial" panose="020B0604020202020204" pitchFamily="34" charset="0"/>
                <a:cs typeface="Arial" panose="020B0604020202020204" pitchFamily="34" charset="0"/>
              </a:rPr>
              <a:t>consumo en calefacción.</a:t>
            </a:r>
          </a:p>
          <a:p>
            <a:pPr lvl="1"/>
            <a:r>
              <a:rPr lang="es-ES" sz="1400" dirty="0" smtClean="0">
                <a:solidFill>
                  <a:schemeClr val="tx1"/>
                </a:solidFill>
                <a:latin typeface="Arial" panose="020B0604020202020204" pitchFamily="34" charset="0"/>
                <a:cs typeface="Arial" panose="020B0604020202020204" pitchFamily="34" charset="0"/>
              </a:rPr>
              <a:t>De </a:t>
            </a:r>
            <a:r>
              <a:rPr lang="es-ES" sz="1400" dirty="0">
                <a:solidFill>
                  <a:schemeClr val="tx1"/>
                </a:solidFill>
                <a:latin typeface="Arial" panose="020B0604020202020204" pitchFamily="34" charset="0"/>
                <a:cs typeface="Arial" panose="020B0604020202020204" pitchFamily="34" charset="0"/>
              </a:rPr>
              <a:t>consumo en equipos.</a:t>
            </a:r>
          </a:p>
          <a:p>
            <a:pPr lvl="1"/>
            <a:r>
              <a:rPr lang="es-ES" sz="1400" dirty="0" smtClean="0">
                <a:solidFill>
                  <a:schemeClr val="tx1"/>
                </a:solidFill>
                <a:latin typeface="Arial" panose="020B0604020202020204" pitchFamily="34" charset="0"/>
                <a:cs typeface="Arial" panose="020B0604020202020204" pitchFamily="34" charset="0"/>
              </a:rPr>
              <a:t>De </a:t>
            </a:r>
            <a:r>
              <a:rPr lang="es-ES" sz="1400" dirty="0">
                <a:solidFill>
                  <a:schemeClr val="tx1"/>
                </a:solidFill>
                <a:latin typeface="Arial" panose="020B0604020202020204" pitchFamily="34" charset="0"/>
                <a:cs typeface="Arial" panose="020B0604020202020204" pitchFamily="34" charset="0"/>
              </a:rPr>
              <a:t>consumo en agua caliente sanitaria.</a:t>
            </a:r>
          </a:p>
          <a:p>
            <a:pPr lvl="1"/>
            <a:endParaRPr lang="es-ES" sz="1400" dirty="0">
              <a:solidFill>
                <a:schemeClr val="tx1"/>
              </a:solidFill>
              <a:latin typeface="Arial" panose="020B0604020202020204" pitchFamily="34" charset="0"/>
              <a:cs typeface="Arial" panose="020B0604020202020204" pitchFamily="34" charset="0"/>
            </a:endParaRPr>
          </a:p>
        </p:txBody>
      </p:sp>
      <p:sp>
        <p:nvSpPr>
          <p:cNvPr id="6" name="Título 4"/>
          <p:cNvSpPr txBox="1">
            <a:spLocks/>
          </p:cNvSpPr>
          <p:nvPr/>
        </p:nvSpPr>
        <p:spPr>
          <a:xfrm>
            <a:off x="1668352" y="479513"/>
            <a:ext cx="6575715" cy="409751"/>
          </a:xfrm>
          <a:prstGeom prst="rect">
            <a:avLst/>
          </a:prstGeom>
        </p:spPr>
        <p:txBody>
          <a:bodyPr vert="horz"/>
          <a:lstStyle>
            <a:lvl1pPr>
              <a:spcBef>
                <a:spcPct val="0"/>
              </a:spcBef>
              <a:buNone/>
              <a:defRPr sz="2200" b="1" baseline="0">
                <a:solidFill>
                  <a:srgbClr val="E46C0A"/>
                </a:solidFill>
                <a:latin typeface="Arial"/>
                <a:ea typeface="+mj-ea"/>
                <a:cs typeface="Helvetica"/>
              </a:defRPr>
            </a:lvl1pPr>
          </a:lstStyle>
          <a:p>
            <a:r>
              <a:rPr lang="es-CL" dirty="0"/>
              <a:t>5. Benchmarking de Indicadores de Consumo </a:t>
            </a:r>
            <a:endParaRPr lang="es-ES" dirty="0"/>
          </a:p>
        </p:txBody>
      </p:sp>
    </p:spTree>
    <p:extLst>
      <p:ext uri="{BB962C8B-B14F-4D97-AF65-F5344CB8AC3E}">
        <p14:creationId xmlns:p14="http://schemas.microsoft.com/office/powerpoint/2010/main" val="2915972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75656" y="1171341"/>
            <a:ext cx="7211144" cy="1114659"/>
          </a:xfrm>
        </p:spPr>
        <p:txBody>
          <a:bodyPr/>
          <a:lstStyle/>
          <a:p>
            <a:pPr marL="0" indent="0">
              <a:buNone/>
            </a:pPr>
            <a:r>
              <a:rPr lang="es-ES" sz="1400" dirty="0" smtClean="0">
                <a:solidFill>
                  <a:schemeClr val="tx1"/>
                </a:solidFill>
                <a:latin typeface="Arial" panose="020B0604020202020204" pitchFamily="34" charset="0"/>
                <a:cs typeface="Arial" panose="020B0604020202020204" pitchFamily="34" charset="0"/>
              </a:rPr>
              <a:t>Índices </a:t>
            </a:r>
            <a:r>
              <a:rPr lang="es-ES" sz="1400" dirty="0">
                <a:solidFill>
                  <a:schemeClr val="tx1"/>
                </a:solidFill>
                <a:latin typeface="Arial" panose="020B0604020202020204" pitchFamily="34" charset="0"/>
                <a:cs typeface="Arial" panose="020B0604020202020204" pitchFamily="34" charset="0"/>
              </a:rPr>
              <a:t>de consumo típicos para energía eléctrica y </a:t>
            </a:r>
            <a:r>
              <a:rPr lang="es-ES" sz="1400" dirty="0" smtClean="0">
                <a:solidFill>
                  <a:schemeClr val="tx1"/>
                </a:solidFill>
                <a:latin typeface="Arial" panose="020B0604020202020204" pitchFamily="34" charset="0"/>
                <a:cs typeface="Arial" panose="020B0604020202020204" pitchFamily="34" charset="0"/>
              </a:rPr>
              <a:t>térmica </a:t>
            </a:r>
            <a:r>
              <a:rPr lang="es-ES" sz="1400" dirty="0">
                <a:solidFill>
                  <a:schemeClr val="tx1"/>
                </a:solidFill>
                <a:latin typeface="Arial" panose="020B0604020202020204" pitchFamily="34" charset="0"/>
                <a:cs typeface="Arial" panose="020B0604020202020204" pitchFamily="34" charset="0"/>
              </a:rPr>
              <a:t>en </a:t>
            </a:r>
            <a:r>
              <a:rPr lang="es-ES" sz="1400" dirty="0" smtClean="0">
                <a:solidFill>
                  <a:schemeClr val="tx1"/>
                </a:solidFill>
                <a:latin typeface="Arial" panose="020B0604020202020204" pitchFamily="34" charset="0"/>
                <a:cs typeface="Arial" panose="020B0604020202020204" pitchFamily="34" charset="0"/>
              </a:rPr>
              <a:t>edificios </a:t>
            </a:r>
            <a:r>
              <a:rPr lang="es-ES" sz="1400" dirty="0">
                <a:solidFill>
                  <a:schemeClr val="tx1"/>
                </a:solidFill>
                <a:latin typeface="Arial" panose="020B0604020202020204" pitchFamily="34" charset="0"/>
                <a:cs typeface="Arial" panose="020B0604020202020204" pitchFamily="34" charset="0"/>
              </a:rPr>
              <a:t>de </a:t>
            </a:r>
            <a:r>
              <a:rPr lang="es-ES" sz="1400" dirty="0" smtClean="0">
                <a:solidFill>
                  <a:schemeClr val="tx1"/>
                </a:solidFill>
                <a:latin typeface="Arial" panose="020B0604020202020204" pitchFamily="34" charset="0"/>
                <a:cs typeface="Arial" panose="020B0604020202020204" pitchFamily="34" charset="0"/>
              </a:rPr>
              <a:t>oficinas en zonas templadas (zonas urbanas regiones VI y RM):</a:t>
            </a:r>
            <a:endParaRPr lang="es-ES" sz="1400" dirty="0">
              <a:solidFill>
                <a:schemeClr val="tx1"/>
              </a:solidFill>
              <a:latin typeface="Arial" panose="020B0604020202020204" pitchFamily="34" charset="0"/>
              <a:cs typeface="Arial" panose="020B0604020202020204"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1720576855"/>
              </p:ext>
            </p:extLst>
          </p:nvPr>
        </p:nvGraphicFramePr>
        <p:xfrm>
          <a:off x="1611202" y="1963663"/>
          <a:ext cx="6552728" cy="1051560"/>
        </p:xfrm>
        <a:graphic>
          <a:graphicData uri="http://schemas.openxmlformats.org/drawingml/2006/table">
            <a:tbl>
              <a:tblPr firstRow="1" firstCol="1" bandRow="1" bandCol="1">
                <a:tableStyleId>{5C22544A-7EE6-4342-B048-85BDC9FD1C3A}</a:tableStyleId>
              </a:tblPr>
              <a:tblGrid>
                <a:gridCol w="2349680"/>
                <a:gridCol w="2589442"/>
                <a:gridCol w="1613606"/>
              </a:tblGrid>
              <a:tr h="190500">
                <a:tc>
                  <a:txBody>
                    <a:bodyPr/>
                    <a:lstStyle/>
                    <a:p>
                      <a:pPr algn="ctr">
                        <a:lnSpc>
                          <a:spcPct val="115000"/>
                        </a:lnSpc>
                        <a:spcAft>
                          <a:spcPts val="0"/>
                        </a:spcAft>
                      </a:pPr>
                      <a:r>
                        <a:rPr lang="es-ES" sz="2000" dirty="0">
                          <a:effectLst/>
                        </a:rPr>
                        <a:t>Tipo</a:t>
                      </a:r>
                      <a:endParaRPr lang="es-ES"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000">
                          <a:effectLst/>
                        </a:rPr>
                        <a:t>Consumo Normal</a:t>
                      </a:r>
                      <a:endParaRPr lang="es-ES" sz="2000">
                        <a:effectLst/>
                        <a:latin typeface="Calibri"/>
                        <a:ea typeface="Calibri"/>
                        <a:cs typeface="Times New Roman"/>
                      </a:endParaRPr>
                    </a:p>
                  </a:txBody>
                  <a:tcPr marL="68580" marR="68580" marT="0" marB="0"/>
                </a:tc>
                <a:tc>
                  <a:txBody>
                    <a:bodyPr/>
                    <a:lstStyle/>
                    <a:p>
                      <a:pPr algn="l">
                        <a:lnSpc>
                          <a:spcPct val="115000"/>
                        </a:lnSpc>
                        <a:spcAft>
                          <a:spcPts val="0"/>
                        </a:spcAft>
                      </a:pPr>
                      <a:r>
                        <a:rPr lang="es-ES" sz="2000">
                          <a:effectLst/>
                        </a:rPr>
                        <a:t>Unidad</a:t>
                      </a:r>
                      <a:endParaRPr lang="es-ES" sz="2000">
                        <a:effectLst/>
                        <a:latin typeface="Calibri"/>
                        <a:ea typeface="Calibri"/>
                        <a:cs typeface="Times New Roman"/>
                      </a:endParaRPr>
                    </a:p>
                  </a:txBody>
                  <a:tcPr marL="68580" marR="68580" marT="0" marB="0"/>
                </a:tc>
              </a:tr>
              <a:tr h="190500">
                <a:tc>
                  <a:txBody>
                    <a:bodyPr/>
                    <a:lstStyle/>
                    <a:p>
                      <a:pPr algn="ctr">
                        <a:lnSpc>
                          <a:spcPct val="115000"/>
                        </a:lnSpc>
                        <a:spcAft>
                          <a:spcPts val="0"/>
                        </a:spcAft>
                      </a:pPr>
                      <a:r>
                        <a:rPr lang="es-ES" sz="2000" dirty="0">
                          <a:effectLst/>
                        </a:rPr>
                        <a:t>Energía Eléctrica</a:t>
                      </a:r>
                      <a:endParaRPr lang="es-ES"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000">
                          <a:effectLst/>
                        </a:rPr>
                        <a:t>110</a:t>
                      </a:r>
                      <a:endParaRPr lang="es-ES" sz="2000">
                        <a:effectLst/>
                        <a:latin typeface="Calibri"/>
                        <a:ea typeface="Calibri"/>
                        <a:cs typeface="Times New Roman"/>
                      </a:endParaRPr>
                    </a:p>
                  </a:txBody>
                  <a:tcPr marL="68580" marR="68580" marT="0" marB="0"/>
                </a:tc>
                <a:tc>
                  <a:txBody>
                    <a:bodyPr/>
                    <a:lstStyle/>
                    <a:p>
                      <a:pPr algn="l">
                        <a:lnSpc>
                          <a:spcPct val="115000"/>
                        </a:lnSpc>
                        <a:spcAft>
                          <a:spcPts val="0"/>
                        </a:spcAft>
                      </a:pPr>
                      <a:r>
                        <a:rPr lang="es-ES" sz="2000">
                          <a:effectLst/>
                        </a:rPr>
                        <a:t>kWh/m2/año</a:t>
                      </a:r>
                      <a:endParaRPr lang="es-ES" sz="2000">
                        <a:effectLst/>
                        <a:latin typeface="Calibri"/>
                        <a:ea typeface="Calibri"/>
                        <a:cs typeface="Times New Roman"/>
                      </a:endParaRPr>
                    </a:p>
                  </a:txBody>
                  <a:tcPr marL="68580" marR="68580" marT="0" marB="0"/>
                </a:tc>
              </a:tr>
              <a:tr h="190500">
                <a:tc>
                  <a:txBody>
                    <a:bodyPr/>
                    <a:lstStyle/>
                    <a:p>
                      <a:pPr algn="ctr">
                        <a:lnSpc>
                          <a:spcPct val="115000"/>
                        </a:lnSpc>
                        <a:spcAft>
                          <a:spcPts val="0"/>
                        </a:spcAft>
                      </a:pPr>
                      <a:r>
                        <a:rPr lang="es-ES" sz="2000" dirty="0">
                          <a:effectLst/>
                        </a:rPr>
                        <a:t>Energía Térmica</a:t>
                      </a:r>
                      <a:endParaRPr lang="es-ES"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000">
                          <a:effectLst/>
                        </a:rPr>
                        <a:t>200 </a:t>
                      </a:r>
                      <a:endParaRPr lang="es-ES" sz="2000">
                        <a:effectLst/>
                        <a:latin typeface="Calibri"/>
                        <a:ea typeface="Calibri"/>
                        <a:cs typeface="Times New Roman"/>
                      </a:endParaRPr>
                    </a:p>
                  </a:txBody>
                  <a:tcPr marL="68580" marR="68580" marT="0" marB="0"/>
                </a:tc>
                <a:tc>
                  <a:txBody>
                    <a:bodyPr/>
                    <a:lstStyle/>
                    <a:p>
                      <a:pPr algn="l">
                        <a:lnSpc>
                          <a:spcPct val="115000"/>
                        </a:lnSpc>
                        <a:spcAft>
                          <a:spcPts val="0"/>
                        </a:spcAft>
                      </a:pPr>
                      <a:r>
                        <a:rPr lang="es-ES" sz="2000" dirty="0">
                          <a:effectLst/>
                        </a:rPr>
                        <a:t>MJ/m2/año</a:t>
                      </a:r>
                      <a:endParaRPr lang="es-ES" sz="2000" dirty="0">
                        <a:effectLst/>
                        <a:latin typeface="Calibri"/>
                        <a:ea typeface="Calibri"/>
                        <a:cs typeface="Times New Roman"/>
                      </a:endParaRPr>
                    </a:p>
                  </a:txBody>
                  <a:tcPr marL="68580" marR="68580" marT="0" marB="0"/>
                </a:tc>
              </a:tr>
            </a:tbl>
          </a:graphicData>
        </a:graphic>
      </p:graphicFrame>
      <p:sp>
        <p:nvSpPr>
          <p:cNvPr id="9" name="8 Rectángulo"/>
          <p:cNvSpPr/>
          <p:nvPr/>
        </p:nvSpPr>
        <p:spPr>
          <a:xfrm>
            <a:off x="5900168" y="3081898"/>
            <a:ext cx="2263761" cy="307777"/>
          </a:xfrm>
          <a:prstGeom prst="rect">
            <a:avLst/>
          </a:prstGeom>
        </p:spPr>
        <p:txBody>
          <a:bodyPr wrap="none">
            <a:spAutoFit/>
          </a:bodyPr>
          <a:lstStyle/>
          <a:p>
            <a:r>
              <a:rPr lang="es-ES" sz="1400" dirty="0"/>
              <a:t>Fuente: www.energystar.gov</a:t>
            </a:r>
          </a:p>
        </p:txBody>
      </p:sp>
      <p:sp>
        <p:nvSpPr>
          <p:cNvPr id="10" name="Título 4"/>
          <p:cNvSpPr txBox="1">
            <a:spLocks/>
          </p:cNvSpPr>
          <p:nvPr/>
        </p:nvSpPr>
        <p:spPr>
          <a:xfrm>
            <a:off x="1668352" y="479513"/>
            <a:ext cx="6575715" cy="409751"/>
          </a:xfrm>
          <a:prstGeom prst="rect">
            <a:avLst/>
          </a:prstGeom>
        </p:spPr>
        <p:txBody>
          <a:bodyPr vert="horz"/>
          <a:lstStyle>
            <a:lvl1pPr>
              <a:spcBef>
                <a:spcPct val="0"/>
              </a:spcBef>
              <a:buNone/>
              <a:defRPr sz="2200" b="1" baseline="0">
                <a:solidFill>
                  <a:srgbClr val="E46C0A"/>
                </a:solidFill>
                <a:latin typeface="Arial"/>
                <a:ea typeface="+mj-ea"/>
                <a:cs typeface="Helvetica"/>
              </a:defRPr>
            </a:lvl1pPr>
          </a:lstStyle>
          <a:p>
            <a:r>
              <a:rPr lang="es-CL" dirty="0"/>
              <a:t>5. Benchmarking de Indicadores de Consumo </a:t>
            </a:r>
            <a:endParaRPr lang="es-ES" dirty="0"/>
          </a:p>
        </p:txBody>
      </p:sp>
      <p:sp>
        <p:nvSpPr>
          <p:cNvPr id="11" name="2 Marcador de contenido"/>
          <p:cNvSpPr txBox="1">
            <a:spLocks/>
          </p:cNvSpPr>
          <p:nvPr/>
        </p:nvSpPr>
        <p:spPr>
          <a:xfrm>
            <a:off x="1466850" y="3590925"/>
            <a:ext cx="7219950" cy="2535238"/>
          </a:xfrm>
          <a:prstGeom prst="rect">
            <a:avLst/>
          </a:prstGeom>
        </p:spPr>
        <p:txBody>
          <a:bodyPr/>
          <a:lstStyle>
            <a:lvl1pPr marL="342900" indent="-342900" algn="l" defTabSz="457200" rtl="0" eaLnBrk="1" latinLnBrk="0" hangingPunct="1">
              <a:spcBef>
                <a:spcPct val="20000"/>
              </a:spcBef>
              <a:buFont typeface="Wingdings" charset="2"/>
              <a:buChar char="§"/>
              <a:defRPr sz="1800" kern="1200">
                <a:solidFill>
                  <a:schemeClr val="tx1">
                    <a:lumMod val="50000"/>
                    <a:lumOff val="50000"/>
                  </a:schemeClr>
                </a:solidFill>
                <a:latin typeface="Calibri"/>
                <a:ea typeface="+mn-ea"/>
                <a:cs typeface="Calibri"/>
              </a:defRPr>
            </a:lvl1pPr>
            <a:lvl2pPr marL="742950" indent="-285750" algn="l" defTabSz="457200" rtl="0" eaLnBrk="1" latinLnBrk="0" hangingPunct="1">
              <a:spcBef>
                <a:spcPct val="20000"/>
              </a:spcBef>
              <a:buFont typeface="Wingdings" charset="2"/>
              <a:buChar char="ü"/>
              <a:defRPr sz="1800" kern="1200">
                <a:solidFill>
                  <a:schemeClr val="tx1">
                    <a:lumMod val="50000"/>
                    <a:lumOff val="50000"/>
                  </a:schemeClr>
                </a:solidFill>
                <a:latin typeface="Calibri"/>
                <a:ea typeface="+mn-ea"/>
                <a:cs typeface="Calibri"/>
              </a:defRPr>
            </a:lvl2pPr>
            <a:lvl3pPr marL="1143000" indent="-228600" algn="l" defTabSz="457200" rtl="0" eaLnBrk="1" latinLnBrk="0" hangingPunct="1">
              <a:spcBef>
                <a:spcPct val="20000"/>
              </a:spcBef>
              <a:buFont typeface="Wingdings" charset="2"/>
              <a:buChar char="§"/>
              <a:defRPr sz="1800" kern="1200">
                <a:solidFill>
                  <a:schemeClr val="tx1">
                    <a:lumMod val="50000"/>
                    <a:lumOff val="50000"/>
                  </a:schemeClr>
                </a:solidFill>
                <a:latin typeface="Calibri"/>
                <a:ea typeface="+mn-ea"/>
                <a:cs typeface="Calibri"/>
              </a:defRPr>
            </a:lvl3pPr>
            <a:lvl4pPr marL="1600200" indent="-228600" algn="l" defTabSz="457200" rtl="0" eaLnBrk="1" latinLnBrk="0" hangingPunct="1">
              <a:spcBef>
                <a:spcPct val="20000"/>
              </a:spcBef>
              <a:buFont typeface="Courier New"/>
              <a:buChar char="o"/>
              <a:defRPr sz="1800" kern="1200">
                <a:solidFill>
                  <a:schemeClr val="tx1">
                    <a:lumMod val="50000"/>
                    <a:lumOff val="50000"/>
                  </a:schemeClr>
                </a:solidFill>
                <a:latin typeface="Calibri"/>
                <a:ea typeface="+mn-ea"/>
                <a:cs typeface="Calibri"/>
              </a:defRPr>
            </a:lvl4pPr>
            <a:lvl5pPr marL="2057400" indent="-228600" algn="l" defTabSz="457200" rtl="0" eaLnBrk="1" latinLnBrk="0" hangingPunct="1">
              <a:spcBef>
                <a:spcPct val="20000"/>
              </a:spcBef>
              <a:buFont typeface="Wingdings" charset="2"/>
              <a:buChar char="Ø"/>
              <a:defRPr sz="1800" kern="1200">
                <a:solidFill>
                  <a:schemeClr val="tx1">
                    <a:lumMod val="50000"/>
                    <a:lumOff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1400" smtClean="0">
                <a:solidFill>
                  <a:schemeClr val="tx1"/>
                </a:solidFill>
                <a:latin typeface="Arial" panose="020B0604020202020204" pitchFamily="34" charset="0"/>
                <a:cs typeface="Arial" panose="020B0604020202020204" pitchFamily="34" charset="0"/>
              </a:rPr>
              <a:t>Respecto de la energía eléctrica el valor de 110 kWh/(m</a:t>
            </a:r>
            <a:r>
              <a:rPr lang="es-ES" sz="1400" baseline="30000" smtClean="0">
                <a:solidFill>
                  <a:schemeClr val="tx1"/>
                </a:solidFill>
                <a:latin typeface="Arial" panose="020B0604020202020204" pitchFamily="34" charset="0"/>
                <a:cs typeface="Arial" panose="020B0604020202020204" pitchFamily="34" charset="0"/>
              </a:rPr>
              <a:t>2</a:t>
            </a:r>
            <a:r>
              <a:rPr lang="es-ES" sz="1400" smtClean="0">
                <a:solidFill>
                  <a:schemeClr val="tx1"/>
                </a:solidFill>
                <a:latin typeface="Arial" panose="020B0604020202020204" pitchFamily="34" charset="0"/>
                <a:cs typeface="Arial" panose="020B0604020202020204" pitchFamily="34" charset="0"/>
              </a:rPr>
              <a:t>-año) corresponde a situación “normal”, sin implementación de medidas de EE. </a:t>
            </a:r>
          </a:p>
          <a:p>
            <a:r>
              <a:rPr lang="es-ES" sz="1400" smtClean="0">
                <a:solidFill>
                  <a:schemeClr val="tx1"/>
                </a:solidFill>
                <a:latin typeface="Arial" panose="020B0604020202020204" pitchFamily="34" charset="0"/>
                <a:cs typeface="Arial" panose="020B0604020202020204" pitchFamily="34" charset="0"/>
              </a:rPr>
              <a:t>Instalaciones con valores del orden de 75 kWh/(m</a:t>
            </a:r>
            <a:r>
              <a:rPr lang="es-ES" sz="1400" baseline="30000" smtClean="0">
                <a:solidFill>
                  <a:schemeClr val="tx1"/>
                </a:solidFill>
                <a:latin typeface="Arial" panose="020B0604020202020204" pitchFamily="34" charset="0"/>
                <a:cs typeface="Arial" panose="020B0604020202020204" pitchFamily="34" charset="0"/>
              </a:rPr>
              <a:t>2</a:t>
            </a:r>
            <a:r>
              <a:rPr lang="es-ES" sz="1400" smtClean="0">
                <a:solidFill>
                  <a:schemeClr val="tx1"/>
                </a:solidFill>
                <a:latin typeface="Arial" panose="020B0604020202020204" pitchFamily="34" charset="0"/>
                <a:cs typeface="Arial" panose="020B0604020202020204" pitchFamily="34" charset="0"/>
              </a:rPr>
              <a:t>-año) se consideran energéticamente eficientes.</a:t>
            </a:r>
            <a:endParaRPr lang="es-E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2491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52600" y="1600200"/>
            <a:ext cx="6934200" cy="4525963"/>
          </a:xfrm>
        </p:spPr>
        <p:txBody>
          <a:bodyPr>
            <a:normAutofit/>
          </a:bodyPr>
          <a:lstStyle/>
          <a:p>
            <a:r>
              <a:rPr lang="es-ES" sz="1400" dirty="0" smtClean="0">
                <a:solidFill>
                  <a:schemeClr val="tx1"/>
                </a:solidFill>
                <a:latin typeface="Arial" panose="020B0604020202020204" pitchFamily="34" charset="0"/>
                <a:cs typeface="Arial" panose="020B0604020202020204" pitchFamily="34" charset="0"/>
              </a:rPr>
              <a:t>Considerar que valores expresados son sólo valores típicos, por lo que no necesariamente son representativo si</a:t>
            </a:r>
            <a:r>
              <a:rPr lang="es-ES" sz="1400" dirty="0" smtClean="0">
                <a:solidFill>
                  <a:schemeClr val="tx1"/>
                </a:solidFill>
                <a:latin typeface="Arial" panose="020B0604020202020204" pitchFamily="34" charset="0"/>
                <a:cs typeface="Arial" panose="020B0604020202020204" pitchFamily="34" charset="0"/>
              </a:rPr>
              <a:t>:</a:t>
            </a:r>
          </a:p>
          <a:p>
            <a:endParaRPr lang="es-ES" sz="1400" dirty="0" smtClean="0">
              <a:solidFill>
                <a:schemeClr val="tx1"/>
              </a:solidFill>
              <a:latin typeface="Arial" panose="020B0604020202020204" pitchFamily="34" charset="0"/>
              <a:cs typeface="Arial" panose="020B0604020202020204" pitchFamily="34" charset="0"/>
            </a:endParaRPr>
          </a:p>
          <a:p>
            <a:pPr lvl="1"/>
            <a:r>
              <a:rPr lang="es-ES" sz="1400" dirty="0" smtClean="0">
                <a:solidFill>
                  <a:schemeClr val="tx1"/>
                </a:solidFill>
                <a:latin typeface="Arial" panose="020B0604020202020204" pitchFamily="34" charset="0"/>
                <a:cs typeface="Arial" panose="020B0604020202020204" pitchFamily="34" charset="0"/>
              </a:rPr>
              <a:t>Edificio carece </a:t>
            </a:r>
            <a:r>
              <a:rPr lang="es-ES" sz="1400" dirty="0">
                <a:solidFill>
                  <a:schemeClr val="tx1"/>
                </a:solidFill>
                <a:latin typeface="Arial" panose="020B0604020202020204" pitchFamily="34" charset="0"/>
                <a:cs typeface="Arial" panose="020B0604020202020204" pitchFamily="34" charset="0"/>
              </a:rPr>
              <a:t>de </a:t>
            </a:r>
            <a:r>
              <a:rPr lang="es-ES" sz="1400" dirty="0" smtClean="0">
                <a:solidFill>
                  <a:schemeClr val="tx1"/>
                </a:solidFill>
                <a:latin typeface="Arial" panose="020B0604020202020204" pitchFamily="34" charset="0"/>
                <a:cs typeface="Arial" panose="020B0604020202020204" pitchFamily="34" charset="0"/>
              </a:rPr>
              <a:t>sistemas consumidores importantes</a:t>
            </a:r>
            <a:endParaRPr lang="es-ES" sz="1400" dirty="0">
              <a:solidFill>
                <a:schemeClr val="tx1"/>
              </a:solidFill>
              <a:latin typeface="Arial" panose="020B0604020202020204" pitchFamily="34" charset="0"/>
              <a:cs typeface="Arial" panose="020B0604020202020204" pitchFamily="34" charset="0"/>
            </a:endParaRPr>
          </a:p>
          <a:p>
            <a:pPr lvl="1"/>
            <a:endParaRPr lang="es-ES" sz="1400" dirty="0" smtClean="0">
              <a:solidFill>
                <a:schemeClr val="tx1"/>
              </a:solidFill>
              <a:latin typeface="Arial" panose="020B0604020202020204" pitchFamily="34" charset="0"/>
              <a:cs typeface="Arial" panose="020B0604020202020204" pitchFamily="34" charset="0"/>
            </a:endParaRPr>
          </a:p>
          <a:p>
            <a:pPr lvl="1"/>
            <a:r>
              <a:rPr lang="es-ES" sz="1400" dirty="0" smtClean="0">
                <a:solidFill>
                  <a:schemeClr val="tx1"/>
                </a:solidFill>
                <a:latin typeface="Arial" panose="020B0604020202020204" pitchFamily="34" charset="0"/>
                <a:cs typeface="Arial" panose="020B0604020202020204" pitchFamily="34" charset="0"/>
              </a:rPr>
              <a:t>Existe </a:t>
            </a:r>
            <a:r>
              <a:rPr lang="es-ES" sz="1400" dirty="0">
                <a:solidFill>
                  <a:schemeClr val="tx1"/>
                </a:solidFill>
                <a:latin typeface="Arial" panose="020B0604020202020204" pitchFamily="34" charset="0"/>
                <a:cs typeface="Arial" panose="020B0604020202020204" pitchFamily="34" charset="0"/>
              </a:rPr>
              <a:t>un funcionamiento irregular durante el periodo de control.</a:t>
            </a:r>
          </a:p>
          <a:p>
            <a:pPr lvl="1"/>
            <a:endParaRPr lang="es-ES" sz="1400" dirty="0" smtClean="0">
              <a:solidFill>
                <a:schemeClr val="tx1"/>
              </a:solidFill>
              <a:latin typeface="Arial" panose="020B0604020202020204" pitchFamily="34" charset="0"/>
              <a:cs typeface="Arial" panose="020B0604020202020204" pitchFamily="34" charset="0"/>
            </a:endParaRPr>
          </a:p>
          <a:p>
            <a:pPr lvl="1"/>
            <a:r>
              <a:rPr lang="es-ES" sz="1400" dirty="0" smtClean="0">
                <a:solidFill>
                  <a:schemeClr val="tx1"/>
                </a:solidFill>
                <a:latin typeface="Arial" panose="020B0604020202020204" pitchFamily="34" charset="0"/>
                <a:cs typeface="Arial" panose="020B0604020202020204" pitchFamily="34" charset="0"/>
              </a:rPr>
              <a:t>Bajo </a:t>
            </a:r>
            <a:r>
              <a:rPr lang="es-ES" sz="1400" dirty="0">
                <a:solidFill>
                  <a:schemeClr val="tx1"/>
                </a:solidFill>
                <a:latin typeface="Arial" panose="020B0604020202020204" pitchFamily="34" charset="0"/>
                <a:cs typeface="Arial" panose="020B0604020202020204" pitchFamily="34" charset="0"/>
              </a:rPr>
              <a:t>porcentaje de ocupación.</a:t>
            </a:r>
          </a:p>
          <a:p>
            <a:pPr lvl="1"/>
            <a:endParaRPr lang="es-ES" sz="1400" dirty="0" smtClean="0">
              <a:solidFill>
                <a:schemeClr val="tx1"/>
              </a:solidFill>
              <a:latin typeface="Arial" panose="020B0604020202020204" pitchFamily="34" charset="0"/>
              <a:cs typeface="Arial" panose="020B0604020202020204" pitchFamily="34" charset="0"/>
            </a:endParaRPr>
          </a:p>
          <a:p>
            <a:pPr lvl="1"/>
            <a:r>
              <a:rPr lang="es-ES" sz="1400" dirty="0" smtClean="0">
                <a:solidFill>
                  <a:schemeClr val="tx1"/>
                </a:solidFill>
                <a:latin typeface="Arial" panose="020B0604020202020204" pitchFamily="34" charset="0"/>
                <a:cs typeface="Arial" panose="020B0604020202020204" pitchFamily="34" charset="0"/>
              </a:rPr>
              <a:t>Recopilación </a:t>
            </a:r>
            <a:r>
              <a:rPr lang="es-ES" sz="1400" dirty="0">
                <a:solidFill>
                  <a:schemeClr val="tx1"/>
                </a:solidFill>
                <a:latin typeface="Arial" panose="020B0604020202020204" pitchFamily="34" charset="0"/>
                <a:cs typeface="Arial" panose="020B0604020202020204" pitchFamily="34" charset="0"/>
              </a:rPr>
              <a:t>de antecedentes de consumo energético deficiente.</a:t>
            </a:r>
          </a:p>
          <a:p>
            <a:pPr lvl="1"/>
            <a:endParaRPr lang="es-ES" sz="1400" dirty="0" smtClean="0">
              <a:solidFill>
                <a:schemeClr val="tx1"/>
              </a:solidFill>
              <a:latin typeface="Arial" panose="020B0604020202020204" pitchFamily="34" charset="0"/>
              <a:cs typeface="Arial" panose="020B0604020202020204" pitchFamily="34" charset="0"/>
            </a:endParaRPr>
          </a:p>
          <a:p>
            <a:pPr lvl="1"/>
            <a:r>
              <a:rPr lang="es-ES" sz="1400" dirty="0" smtClean="0">
                <a:solidFill>
                  <a:schemeClr val="tx1"/>
                </a:solidFill>
                <a:latin typeface="Arial" panose="020B0604020202020204" pitchFamily="34" charset="0"/>
                <a:cs typeface="Arial" panose="020B0604020202020204" pitchFamily="34" charset="0"/>
              </a:rPr>
              <a:t>Se </a:t>
            </a:r>
            <a:r>
              <a:rPr lang="es-ES" sz="1400" dirty="0">
                <a:solidFill>
                  <a:schemeClr val="tx1"/>
                </a:solidFill>
                <a:latin typeface="Arial" panose="020B0604020202020204" pitchFamily="34" charset="0"/>
                <a:cs typeface="Arial" panose="020B0604020202020204" pitchFamily="34" charset="0"/>
              </a:rPr>
              <a:t>consideran en el análisis superficies  no representativas de consumo (Ej.: estacionamientos</a:t>
            </a:r>
            <a:r>
              <a:rPr lang="es-ES" sz="1400" dirty="0" smtClean="0">
                <a:solidFill>
                  <a:schemeClr val="tx1"/>
                </a:solidFill>
                <a:latin typeface="Arial" panose="020B0604020202020204" pitchFamily="34" charset="0"/>
                <a:cs typeface="Arial" panose="020B0604020202020204" pitchFamily="34" charset="0"/>
              </a:rPr>
              <a:t>)</a:t>
            </a:r>
            <a:endParaRPr lang="es-ES" sz="1400" dirty="0">
              <a:solidFill>
                <a:schemeClr val="tx1"/>
              </a:solidFill>
              <a:latin typeface="Arial" panose="020B0604020202020204" pitchFamily="34" charset="0"/>
              <a:cs typeface="Arial" panose="020B0604020202020204" pitchFamily="34" charset="0"/>
            </a:endParaRPr>
          </a:p>
          <a:p>
            <a:endParaRPr lang="es-ES" sz="1400" dirty="0">
              <a:solidFill>
                <a:schemeClr val="tx1"/>
              </a:solidFill>
              <a:latin typeface="Arial" panose="020B0604020202020204" pitchFamily="34" charset="0"/>
              <a:cs typeface="Arial" panose="020B0604020202020204" pitchFamily="34" charset="0"/>
            </a:endParaRPr>
          </a:p>
        </p:txBody>
      </p:sp>
      <p:sp>
        <p:nvSpPr>
          <p:cNvPr id="6" name="Título 4"/>
          <p:cNvSpPr txBox="1">
            <a:spLocks/>
          </p:cNvSpPr>
          <p:nvPr/>
        </p:nvSpPr>
        <p:spPr>
          <a:xfrm>
            <a:off x="1668352" y="479513"/>
            <a:ext cx="6575715" cy="409751"/>
          </a:xfrm>
          <a:prstGeom prst="rect">
            <a:avLst/>
          </a:prstGeom>
        </p:spPr>
        <p:txBody>
          <a:bodyPr vert="horz"/>
          <a:lstStyle>
            <a:lvl1pPr>
              <a:spcBef>
                <a:spcPct val="0"/>
              </a:spcBef>
              <a:buNone/>
              <a:defRPr sz="2200" b="1" baseline="0">
                <a:solidFill>
                  <a:srgbClr val="E46C0A"/>
                </a:solidFill>
                <a:latin typeface="Arial"/>
                <a:ea typeface="+mj-ea"/>
                <a:cs typeface="Helvetica"/>
              </a:defRPr>
            </a:lvl1pPr>
          </a:lstStyle>
          <a:p>
            <a:r>
              <a:rPr lang="es-CL" dirty="0"/>
              <a:t>5. Benchmarking de Indicadores de Consumo </a:t>
            </a:r>
            <a:endParaRPr lang="es-ES" dirty="0"/>
          </a:p>
        </p:txBody>
      </p:sp>
    </p:spTree>
    <p:extLst>
      <p:ext uri="{BB962C8B-B14F-4D97-AF65-F5344CB8AC3E}">
        <p14:creationId xmlns:p14="http://schemas.microsoft.com/office/powerpoint/2010/main" val="39377010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333624" y="2778125"/>
            <a:ext cx="6200775" cy="1470025"/>
          </a:xfrm>
        </p:spPr>
        <p:txBody>
          <a:bodyPr>
            <a:normAutofit/>
          </a:bodyPr>
          <a:lstStyle/>
          <a:p>
            <a:r>
              <a:rPr lang="es-CL" sz="2400" b="0" dirty="0" smtClean="0">
                <a:solidFill>
                  <a:schemeClr val="tx1"/>
                </a:solidFill>
              </a:rPr>
              <a:t>Indicadores para Iluminación</a:t>
            </a:r>
            <a:endParaRPr lang="es-CL" sz="2400" b="0" dirty="0">
              <a:solidFill>
                <a:schemeClr val="tx1"/>
              </a:solidFill>
            </a:endParaRPr>
          </a:p>
        </p:txBody>
      </p:sp>
      <p:sp>
        <p:nvSpPr>
          <p:cNvPr id="7" name="Título 4"/>
          <p:cNvSpPr txBox="1">
            <a:spLocks/>
          </p:cNvSpPr>
          <p:nvPr/>
        </p:nvSpPr>
        <p:spPr>
          <a:xfrm>
            <a:off x="1668352" y="479513"/>
            <a:ext cx="6575715" cy="409751"/>
          </a:xfrm>
          <a:prstGeom prst="rect">
            <a:avLst/>
          </a:prstGeom>
        </p:spPr>
        <p:txBody>
          <a:bodyPr vert="horz"/>
          <a:lstStyle>
            <a:lvl1pPr>
              <a:spcBef>
                <a:spcPct val="0"/>
              </a:spcBef>
              <a:buNone/>
              <a:defRPr sz="2200" b="1" baseline="0">
                <a:solidFill>
                  <a:srgbClr val="E46C0A"/>
                </a:solidFill>
                <a:latin typeface="Arial"/>
                <a:ea typeface="+mj-ea"/>
                <a:cs typeface="Helvetica"/>
              </a:defRPr>
            </a:lvl1pPr>
          </a:lstStyle>
          <a:p>
            <a:r>
              <a:rPr lang="es-CL" dirty="0"/>
              <a:t>5. Benchmarking de Indicadores de Consumo </a:t>
            </a:r>
            <a:endParaRPr lang="es-ES" dirty="0"/>
          </a:p>
        </p:txBody>
      </p:sp>
    </p:spTree>
    <p:extLst>
      <p:ext uri="{BB962C8B-B14F-4D97-AF65-F5344CB8AC3E}">
        <p14:creationId xmlns:p14="http://schemas.microsoft.com/office/powerpoint/2010/main" val="1737042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68352" y="1600200"/>
            <a:ext cx="7018448" cy="4525963"/>
          </a:xfrm>
        </p:spPr>
        <p:txBody>
          <a:bodyPr>
            <a:normAutofit/>
          </a:bodyPr>
          <a:lstStyle/>
          <a:p>
            <a:pPr marL="0" indent="0">
              <a:buNone/>
            </a:pPr>
            <a:r>
              <a:rPr lang="es-ES" sz="1400" dirty="0">
                <a:solidFill>
                  <a:schemeClr val="tx1"/>
                </a:solidFill>
                <a:latin typeface="Arial" panose="020B0604020202020204" pitchFamily="34" charset="0"/>
                <a:cs typeface="Arial" panose="020B0604020202020204" pitchFamily="34" charset="0"/>
              </a:rPr>
              <a:t>Índices de consumo en </a:t>
            </a:r>
            <a:r>
              <a:rPr lang="es-ES" sz="1400" dirty="0" smtClean="0">
                <a:solidFill>
                  <a:schemeClr val="tx1"/>
                </a:solidFill>
                <a:latin typeface="Arial" panose="020B0604020202020204" pitchFamily="34" charset="0"/>
                <a:cs typeface="Arial" panose="020B0604020202020204" pitchFamily="34" charset="0"/>
              </a:rPr>
              <a:t>iluminación</a:t>
            </a:r>
          </a:p>
          <a:p>
            <a:pPr marL="0" indent="0">
              <a:buNone/>
            </a:pPr>
            <a:endParaRPr lang="es-ES" sz="1400" dirty="0">
              <a:solidFill>
                <a:schemeClr val="tx1"/>
              </a:solidFill>
              <a:latin typeface="Arial" panose="020B0604020202020204" pitchFamily="34" charset="0"/>
              <a:cs typeface="Arial" panose="020B0604020202020204" pitchFamily="34" charset="0"/>
            </a:endParaRPr>
          </a:p>
          <a:p>
            <a:r>
              <a:rPr lang="es-ES" sz="1400" dirty="0" smtClean="0">
                <a:solidFill>
                  <a:schemeClr val="tx1"/>
                </a:solidFill>
                <a:latin typeface="Arial" panose="020B0604020202020204" pitchFamily="34" charset="0"/>
                <a:cs typeface="Arial" panose="020B0604020202020204" pitchFamily="34" charset="0"/>
              </a:rPr>
              <a:t>Existen </a:t>
            </a:r>
            <a:r>
              <a:rPr lang="es-ES" sz="1400" dirty="0" smtClean="0">
                <a:solidFill>
                  <a:schemeClr val="tx1"/>
                </a:solidFill>
                <a:latin typeface="Arial" panose="020B0604020202020204" pitchFamily="34" charset="0"/>
                <a:cs typeface="Arial" panose="020B0604020202020204" pitchFamily="34" charset="0"/>
              </a:rPr>
              <a:t>valores mínimos establecidos, para cumplir con requerimientos de seguridad, higiene, etc</a:t>
            </a:r>
            <a:r>
              <a:rPr lang="es-ES" sz="1400" dirty="0" smtClean="0">
                <a:solidFill>
                  <a:schemeClr val="tx1"/>
                </a:solidFill>
                <a:latin typeface="Arial" panose="020B0604020202020204" pitchFamily="34" charset="0"/>
                <a:cs typeface="Arial" panose="020B0604020202020204" pitchFamily="34" charset="0"/>
              </a:rPr>
              <a:t>.</a:t>
            </a:r>
          </a:p>
          <a:p>
            <a:endParaRPr lang="es-ES" sz="1400" dirty="0" smtClean="0">
              <a:solidFill>
                <a:schemeClr val="tx1"/>
              </a:solidFill>
              <a:latin typeface="Arial" panose="020B0604020202020204" pitchFamily="34" charset="0"/>
              <a:cs typeface="Arial" panose="020B0604020202020204" pitchFamily="34" charset="0"/>
            </a:endParaRPr>
          </a:p>
          <a:p>
            <a:r>
              <a:rPr lang="es-ES" sz="1400" dirty="0" smtClean="0">
                <a:solidFill>
                  <a:schemeClr val="tx1"/>
                </a:solidFill>
                <a:latin typeface="Arial" panose="020B0604020202020204" pitchFamily="34" charset="0"/>
                <a:cs typeface="Arial" panose="020B0604020202020204" pitchFamily="34" charset="0"/>
              </a:rPr>
              <a:t>El Reglamento </a:t>
            </a:r>
            <a:r>
              <a:rPr lang="es-ES" sz="1400" dirty="0">
                <a:solidFill>
                  <a:schemeClr val="tx1"/>
                </a:solidFill>
                <a:latin typeface="Arial" panose="020B0604020202020204" pitchFamily="34" charset="0"/>
                <a:cs typeface="Arial" panose="020B0604020202020204" pitchFamily="34" charset="0"/>
              </a:rPr>
              <a:t>sobre condiciones sanitarias y ambientales básicas en los lugares de </a:t>
            </a:r>
            <a:r>
              <a:rPr lang="es-ES" sz="1400" dirty="0" smtClean="0">
                <a:solidFill>
                  <a:schemeClr val="tx1"/>
                </a:solidFill>
                <a:latin typeface="Arial" panose="020B0604020202020204" pitchFamily="34" charset="0"/>
                <a:cs typeface="Arial" panose="020B0604020202020204" pitchFamily="34" charset="0"/>
              </a:rPr>
              <a:t>trabajo – DS Nº594 – establece condiciones de iluminancia mínima para espacios.</a:t>
            </a:r>
            <a:endParaRPr lang="es-ES" sz="1400" dirty="0">
              <a:solidFill>
                <a:schemeClr val="tx1"/>
              </a:solidFill>
              <a:latin typeface="Arial" panose="020B0604020202020204" pitchFamily="34" charset="0"/>
              <a:cs typeface="Arial" panose="020B0604020202020204" pitchFamily="34" charset="0"/>
            </a:endParaRPr>
          </a:p>
          <a:p>
            <a:endParaRPr lang="es-ES" sz="1400" dirty="0">
              <a:solidFill>
                <a:schemeClr val="tx1"/>
              </a:solidFill>
              <a:latin typeface="Arial" panose="020B0604020202020204" pitchFamily="34" charset="0"/>
              <a:cs typeface="Arial" panose="020B0604020202020204" pitchFamily="34" charset="0"/>
            </a:endParaRPr>
          </a:p>
        </p:txBody>
      </p:sp>
      <p:sp>
        <p:nvSpPr>
          <p:cNvPr id="6" name="Título 4"/>
          <p:cNvSpPr txBox="1">
            <a:spLocks/>
          </p:cNvSpPr>
          <p:nvPr/>
        </p:nvSpPr>
        <p:spPr>
          <a:xfrm>
            <a:off x="1668352" y="479513"/>
            <a:ext cx="6575715" cy="409751"/>
          </a:xfrm>
          <a:prstGeom prst="rect">
            <a:avLst/>
          </a:prstGeom>
        </p:spPr>
        <p:txBody>
          <a:bodyPr vert="horz"/>
          <a:lstStyle>
            <a:lvl1pPr>
              <a:spcBef>
                <a:spcPct val="0"/>
              </a:spcBef>
              <a:buNone/>
              <a:defRPr sz="2200" b="1" baseline="0">
                <a:solidFill>
                  <a:srgbClr val="E46C0A"/>
                </a:solidFill>
                <a:latin typeface="Arial"/>
                <a:ea typeface="+mj-ea"/>
                <a:cs typeface="Helvetica"/>
              </a:defRPr>
            </a:lvl1pPr>
          </a:lstStyle>
          <a:p>
            <a:r>
              <a:rPr lang="es-CL" dirty="0"/>
              <a:t>5. Benchmarking de Indicadores de Consumo </a:t>
            </a:r>
            <a:endParaRPr lang="es-ES" dirty="0"/>
          </a:p>
        </p:txBody>
      </p:sp>
    </p:spTree>
    <p:extLst>
      <p:ext uri="{BB962C8B-B14F-4D97-AF65-F5344CB8AC3E}">
        <p14:creationId xmlns:p14="http://schemas.microsoft.com/office/powerpoint/2010/main" val="31055931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169406163"/>
              </p:ext>
            </p:extLst>
          </p:nvPr>
        </p:nvGraphicFramePr>
        <p:xfrm>
          <a:off x="1476374" y="1344960"/>
          <a:ext cx="7560121" cy="5122005"/>
        </p:xfrm>
        <a:graphic>
          <a:graphicData uri="http://schemas.openxmlformats.org/drawingml/2006/table">
            <a:tbl>
              <a:tblPr firstRow="1" firstCol="1" bandRow="1" bandCol="1">
                <a:tableStyleId>{5C22544A-7EE6-4342-B048-85BDC9FD1C3A}</a:tableStyleId>
              </a:tblPr>
              <a:tblGrid>
                <a:gridCol w="6044598"/>
                <a:gridCol w="1515523"/>
              </a:tblGrid>
              <a:tr h="631121">
                <a:tc>
                  <a:txBody>
                    <a:bodyPr/>
                    <a:lstStyle/>
                    <a:p>
                      <a:pPr algn="ctr">
                        <a:lnSpc>
                          <a:spcPct val="115000"/>
                        </a:lnSpc>
                        <a:spcAft>
                          <a:spcPts val="0"/>
                        </a:spcAft>
                      </a:pPr>
                      <a:r>
                        <a:rPr lang="es-MX" sz="2000" dirty="0">
                          <a:effectLst/>
                        </a:rPr>
                        <a:t>Lugar o Faena</a:t>
                      </a:r>
                      <a:endParaRPr lang="es-ES"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Iluminancia mínima [Lux]</a:t>
                      </a:r>
                      <a:endParaRPr lang="es-ES" sz="1400">
                        <a:effectLst/>
                        <a:latin typeface="Calibri"/>
                        <a:ea typeface="Calibri"/>
                        <a:cs typeface="Times New Roman"/>
                      </a:endParaRPr>
                    </a:p>
                  </a:txBody>
                  <a:tcPr marL="68580" marR="68580" marT="0" marB="0"/>
                </a:tc>
              </a:tr>
              <a:tr h="1190712">
                <a:tc>
                  <a:txBody>
                    <a:bodyPr/>
                    <a:lstStyle/>
                    <a:p>
                      <a:pPr>
                        <a:lnSpc>
                          <a:spcPct val="115000"/>
                        </a:lnSpc>
                        <a:spcAft>
                          <a:spcPts val="0"/>
                        </a:spcAft>
                      </a:pPr>
                      <a:r>
                        <a:rPr lang="es-MX" sz="1200" dirty="0">
                          <a:effectLst/>
                        </a:rPr>
                        <a:t>Pasillos, bodegas, salas de descanso, comedores, servicios higiénicos, salas de trabajo con iluminación suplementaria sobre cada máquina o faena, salas donde se efectúen trabajos que no exigen discriminación de detalles finos o donde hay suficiente contraste.</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800">
                          <a:effectLst/>
                        </a:rPr>
                        <a:t>150</a:t>
                      </a:r>
                      <a:endParaRPr lang="es-ES" sz="1800">
                        <a:effectLst/>
                        <a:latin typeface="Calibri"/>
                        <a:ea typeface="Calibri"/>
                        <a:cs typeface="Times New Roman"/>
                      </a:endParaRPr>
                    </a:p>
                  </a:txBody>
                  <a:tcPr marL="68580" marR="68580" marT="0" marB="0"/>
                </a:tc>
              </a:tr>
              <a:tr h="903742">
                <a:tc>
                  <a:txBody>
                    <a:bodyPr/>
                    <a:lstStyle/>
                    <a:p>
                      <a:pPr>
                        <a:lnSpc>
                          <a:spcPct val="115000"/>
                        </a:lnSpc>
                        <a:spcAft>
                          <a:spcPts val="0"/>
                        </a:spcAft>
                      </a:pPr>
                      <a:r>
                        <a:rPr lang="es-MX" sz="1200">
                          <a:effectLst/>
                        </a:rPr>
                        <a:t>Trabajo prolongado con requerimiento moderado sobre la visión, trabajo mecánico con cierta discriminación de detalles, moldes en fundiciones y trabajos similares.</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800">
                          <a:effectLst/>
                        </a:rPr>
                        <a:t>300</a:t>
                      </a:r>
                      <a:endParaRPr lang="es-ES" sz="1800">
                        <a:effectLst/>
                        <a:latin typeface="Calibri"/>
                        <a:ea typeface="Calibri"/>
                        <a:cs typeface="Times New Roman"/>
                      </a:endParaRPr>
                    </a:p>
                  </a:txBody>
                  <a:tcPr marL="68580" marR="68580" marT="0" marB="0"/>
                </a:tc>
              </a:tr>
              <a:tr h="782315">
                <a:tc>
                  <a:txBody>
                    <a:bodyPr/>
                    <a:lstStyle/>
                    <a:p>
                      <a:pPr>
                        <a:lnSpc>
                          <a:spcPct val="115000"/>
                        </a:lnSpc>
                        <a:spcAft>
                          <a:spcPts val="0"/>
                        </a:spcAft>
                      </a:pPr>
                      <a:r>
                        <a:rPr lang="es-MX" sz="1200">
                          <a:effectLst/>
                        </a:rPr>
                        <a:t>Trabajo con pocos contrastes, lectura continuada en tipo pequeño, trabajo mecánico que exige discriminación de detalles finos, maquinarias, herramientas, cajistas de imprenta, monotipias y trabajos similares.</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800">
                          <a:effectLst/>
                        </a:rPr>
                        <a:t>500</a:t>
                      </a:r>
                      <a:endParaRPr lang="es-ES" sz="1800">
                        <a:effectLst/>
                        <a:latin typeface="Calibri"/>
                        <a:ea typeface="Calibri"/>
                        <a:cs typeface="Times New Roman"/>
                      </a:endParaRPr>
                    </a:p>
                  </a:txBody>
                  <a:tcPr marL="68580" marR="68580" marT="0" marB="0"/>
                </a:tc>
              </a:tr>
              <a:tr h="516332">
                <a:tc>
                  <a:txBody>
                    <a:bodyPr/>
                    <a:lstStyle/>
                    <a:p>
                      <a:pPr>
                        <a:lnSpc>
                          <a:spcPct val="115000"/>
                        </a:lnSpc>
                        <a:spcAft>
                          <a:spcPts val="0"/>
                        </a:spcAft>
                      </a:pPr>
                      <a:r>
                        <a:rPr lang="es-MX" sz="1200">
                          <a:effectLst/>
                        </a:rPr>
                        <a:t>Laboratorios, salas de consulta y de procedimientos de diagnóstico y salas de esterilización.</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800">
                          <a:effectLst/>
                        </a:rPr>
                        <a:t>500 a 700</a:t>
                      </a:r>
                      <a:endParaRPr lang="es-ES" sz="1800">
                        <a:effectLst/>
                        <a:latin typeface="Calibri"/>
                        <a:ea typeface="Calibri"/>
                        <a:cs typeface="Times New Roman"/>
                      </a:endParaRPr>
                    </a:p>
                  </a:txBody>
                  <a:tcPr marL="68580" marR="68580" marT="0" marB="0"/>
                </a:tc>
              </a:tr>
              <a:tr h="306030">
                <a:tc>
                  <a:txBody>
                    <a:bodyPr/>
                    <a:lstStyle/>
                    <a:p>
                      <a:pPr>
                        <a:lnSpc>
                          <a:spcPct val="115000"/>
                        </a:lnSpc>
                        <a:spcAft>
                          <a:spcPts val="0"/>
                        </a:spcAft>
                      </a:pPr>
                      <a:r>
                        <a:rPr lang="es-MX" sz="1200">
                          <a:effectLst/>
                        </a:rPr>
                        <a:t>Costura y trabajo de aguja, revisión prolija de artículos, corte y trazado.</a:t>
                      </a:r>
                      <a:endParaRPr lang="es-E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800">
                          <a:effectLst/>
                        </a:rPr>
                        <a:t>1000</a:t>
                      </a:r>
                      <a:endParaRPr lang="es-ES" sz="1800">
                        <a:effectLst/>
                        <a:latin typeface="Calibri"/>
                        <a:ea typeface="Calibri"/>
                        <a:cs typeface="Times New Roman"/>
                      </a:endParaRPr>
                    </a:p>
                  </a:txBody>
                  <a:tcPr marL="68580" marR="68580" marT="0" marB="0"/>
                </a:tc>
              </a:tr>
              <a:tr h="782315">
                <a:tc>
                  <a:txBody>
                    <a:bodyPr/>
                    <a:lstStyle/>
                    <a:p>
                      <a:pPr>
                        <a:lnSpc>
                          <a:spcPct val="115000"/>
                        </a:lnSpc>
                        <a:spcAft>
                          <a:spcPts val="0"/>
                        </a:spcAft>
                      </a:pPr>
                      <a:r>
                        <a:rPr lang="es-MX" sz="1200" dirty="0">
                          <a:effectLst/>
                        </a:rPr>
                        <a:t>Trabajo prolongado con discriminación de detalles finos, montaje y revisión de artículos con detalles pequeños y poco contraste, relojería, operaciones textiles sobre género oscuro y trabajos similares.</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800" dirty="0">
                          <a:effectLst/>
                        </a:rPr>
                        <a:t>1.500 a 2.000</a:t>
                      </a:r>
                      <a:endParaRPr lang="es-ES" sz="1800" dirty="0">
                        <a:effectLst/>
                        <a:latin typeface="Calibri"/>
                        <a:ea typeface="Calibri"/>
                        <a:cs typeface="Times New Roman"/>
                      </a:endParaRPr>
                    </a:p>
                  </a:txBody>
                  <a:tcPr marL="68580" marR="68580" marT="0" marB="0"/>
                </a:tc>
              </a:tr>
            </a:tbl>
          </a:graphicData>
        </a:graphic>
      </p:graphicFrame>
      <p:sp>
        <p:nvSpPr>
          <p:cNvPr id="8" name="Título 4"/>
          <p:cNvSpPr txBox="1">
            <a:spLocks/>
          </p:cNvSpPr>
          <p:nvPr/>
        </p:nvSpPr>
        <p:spPr>
          <a:xfrm>
            <a:off x="1668352" y="479513"/>
            <a:ext cx="6575715" cy="409751"/>
          </a:xfrm>
          <a:prstGeom prst="rect">
            <a:avLst/>
          </a:prstGeom>
        </p:spPr>
        <p:txBody>
          <a:bodyPr vert="horz"/>
          <a:lstStyle>
            <a:lvl1pPr>
              <a:spcBef>
                <a:spcPct val="0"/>
              </a:spcBef>
              <a:buNone/>
              <a:defRPr sz="2200" b="1" baseline="0">
                <a:solidFill>
                  <a:srgbClr val="E46C0A"/>
                </a:solidFill>
                <a:latin typeface="Arial"/>
                <a:ea typeface="+mj-ea"/>
                <a:cs typeface="Helvetica"/>
              </a:defRPr>
            </a:lvl1pPr>
          </a:lstStyle>
          <a:p>
            <a:r>
              <a:rPr lang="es-CL" dirty="0"/>
              <a:t>5. Benchmarking de Indicadores de Consumo </a:t>
            </a:r>
            <a:endParaRPr lang="es-ES" dirty="0"/>
          </a:p>
        </p:txBody>
      </p:sp>
      <p:sp>
        <p:nvSpPr>
          <p:cNvPr id="9" name="8 CuadroTexto"/>
          <p:cNvSpPr txBox="1"/>
          <p:nvPr/>
        </p:nvSpPr>
        <p:spPr>
          <a:xfrm>
            <a:off x="1476374" y="1005959"/>
            <a:ext cx="837089" cy="369332"/>
          </a:xfrm>
          <a:prstGeom prst="rect">
            <a:avLst/>
          </a:prstGeom>
          <a:noFill/>
        </p:spPr>
        <p:txBody>
          <a:bodyPr wrap="none" rtlCol="0">
            <a:spAutoFit/>
          </a:bodyPr>
          <a:lstStyle/>
          <a:p>
            <a:r>
              <a:rPr lang="es-ES" dirty="0" smtClean="0"/>
              <a:t>DS 594</a:t>
            </a:r>
            <a:endParaRPr lang="es-ES" dirty="0"/>
          </a:p>
        </p:txBody>
      </p:sp>
    </p:spTree>
    <p:extLst>
      <p:ext uri="{BB962C8B-B14F-4D97-AF65-F5344CB8AC3E}">
        <p14:creationId xmlns:p14="http://schemas.microsoft.com/office/powerpoint/2010/main" val="21049037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957706596"/>
              </p:ext>
            </p:extLst>
          </p:nvPr>
        </p:nvGraphicFramePr>
        <p:xfrm>
          <a:off x="1333500" y="1325796"/>
          <a:ext cx="7414963" cy="4702753"/>
        </p:xfrm>
        <a:graphic>
          <a:graphicData uri="http://schemas.openxmlformats.org/drawingml/2006/table">
            <a:tbl>
              <a:tblPr firstRow="1" firstCol="1" bandRow="1" bandCol="1">
                <a:tableStyleId>{5C22544A-7EE6-4342-B048-85BDC9FD1C3A}</a:tableStyleId>
              </a:tblPr>
              <a:tblGrid>
                <a:gridCol w="1740746"/>
                <a:gridCol w="1740746"/>
                <a:gridCol w="3933471"/>
              </a:tblGrid>
              <a:tr h="510713">
                <a:tc>
                  <a:txBody>
                    <a:bodyPr/>
                    <a:lstStyle/>
                    <a:p>
                      <a:pPr algn="ctr">
                        <a:lnSpc>
                          <a:spcPct val="115000"/>
                        </a:lnSpc>
                        <a:spcAft>
                          <a:spcPts val="0"/>
                        </a:spcAft>
                      </a:pPr>
                      <a:r>
                        <a:rPr lang="es-MX" sz="1200" dirty="0">
                          <a:effectLst/>
                        </a:rPr>
                        <a:t>Rubro</a:t>
                      </a:r>
                      <a:endParaRPr lang="es-ES" sz="1200" dirty="0">
                        <a:effectLst/>
                        <a:latin typeface="Calibri"/>
                        <a:ea typeface="Calibri"/>
                        <a:cs typeface="Times New Roman"/>
                      </a:endParaRPr>
                    </a:p>
                  </a:txBody>
                  <a:tcPr marL="56439" marR="56439" marT="0" marB="0"/>
                </a:tc>
                <a:tc>
                  <a:txBody>
                    <a:bodyPr/>
                    <a:lstStyle/>
                    <a:p>
                      <a:pPr algn="ctr">
                        <a:lnSpc>
                          <a:spcPct val="115000"/>
                        </a:lnSpc>
                        <a:spcAft>
                          <a:spcPts val="0"/>
                        </a:spcAft>
                      </a:pPr>
                      <a:r>
                        <a:rPr lang="es-MX" sz="1200">
                          <a:effectLst/>
                        </a:rPr>
                        <a:t>Lugar o actividad</a:t>
                      </a:r>
                      <a:endParaRPr lang="es-ES" sz="1200">
                        <a:effectLst/>
                        <a:latin typeface="Calibri"/>
                        <a:ea typeface="Calibri"/>
                        <a:cs typeface="Times New Roman"/>
                      </a:endParaRPr>
                    </a:p>
                  </a:txBody>
                  <a:tcPr marL="56439" marR="56439" marT="0" marB="0"/>
                </a:tc>
                <a:tc>
                  <a:txBody>
                    <a:bodyPr/>
                    <a:lstStyle/>
                    <a:p>
                      <a:pPr algn="ctr">
                        <a:lnSpc>
                          <a:spcPct val="115000"/>
                        </a:lnSpc>
                        <a:spcAft>
                          <a:spcPts val="0"/>
                        </a:spcAft>
                      </a:pPr>
                      <a:r>
                        <a:rPr lang="es-MX" sz="1200">
                          <a:effectLst/>
                        </a:rPr>
                        <a:t>Iluminancia</a:t>
                      </a:r>
                      <a:endParaRPr lang="es-ES" sz="1200">
                        <a:effectLst/>
                      </a:endParaRPr>
                    </a:p>
                    <a:p>
                      <a:pPr algn="ctr">
                        <a:lnSpc>
                          <a:spcPct val="115000"/>
                        </a:lnSpc>
                        <a:spcAft>
                          <a:spcPts val="0"/>
                        </a:spcAft>
                      </a:pPr>
                      <a:r>
                        <a:rPr lang="es-MX" sz="1200">
                          <a:effectLst/>
                        </a:rPr>
                        <a:t>mantenida Em [Lux]</a:t>
                      </a:r>
                      <a:endParaRPr lang="es-ES" sz="1200">
                        <a:effectLst/>
                        <a:latin typeface="Calibri"/>
                        <a:ea typeface="Calibri"/>
                        <a:cs typeface="Times New Roman"/>
                      </a:endParaRPr>
                    </a:p>
                  </a:txBody>
                  <a:tcPr marL="56439" marR="56439" marT="0" marB="0"/>
                </a:tc>
              </a:tr>
              <a:tr h="530661">
                <a:tc rowSpan="4">
                  <a:txBody>
                    <a:bodyPr/>
                    <a:lstStyle/>
                    <a:p>
                      <a:pPr>
                        <a:lnSpc>
                          <a:spcPct val="115000"/>
                        </a:lnSpc>
                        <a:spcAft>
                          <a:spcPts val="0"/>
                        </a:spcAft>
                      </a:pPr>
                      <a:r>
                        <a:rPr lang="es-MX" sz="1200" dirty="0">
                          <a:effectLst/>
                        </a:rPr>
                        <a:t>Oficinas</a:t>
                      </a:r>
                      <a:endParaRPr lang="es-ES" sz="1200" dirty="0">
                        <a:effectLst/>
                        <a:latin typeface="Calibri"/>
                        <a:ea typeface="Calibri"/>
                        <a:cs typeface="Times New Roman"/>
                      </a:endParaRPr>
                    </a:p>
                    <a:p>
                      <a:pPr>
                        <a:lnSpc>
                          <a:spcPct val="115000"/>
                        </a:lnSpc>
                        <a:spcAft>
                          <a:spcPts val="0"/>
                        </a:spcAft>
                      </a:pPr>
                      <a:r>
                        <a:rPr lang="es-MX" sz="1200" dirty="0">
                          <a:effectLst/>
                        </a:rPr>
                        <a:t> </a:t>
                      </a:r>
                      <a:endParaRPr lang="es-ES" sz="1200" dirty="0">
                        <a:effectLst/>
                        <a:latin typeface="Calibri"/>
                        <a:ea typeface="Calibri"/>
                        <a:cs typeface="Times New Roman"/>
                      </a:endParaRPr>
                    </a:p>
                    <a:p>
                      <a:pPr>
                        <a:lnSpc>
                          <a:spcPct val="115000"/>
                        </a:lnSpc>
                        <a:spcAft>
                          <a:spcPts val="0"/>
                        </a:spcAft>
                      </a:pPr>
                      <a:r>
                        <a:rPr lang="es-MX" sz="1200" dirty="0">
                          <a:effectLst/>
                        </a:rPr>
                        <a:t> </a:t>
                      </a:r>
                      <a:endParaRPr lang="es-ES" sz="1200" dirty="0">
                        <a:effectLst/>
                        <a:latin typeface="Calibri"/>
                        <a:ea typeface="Calibri"/>
                        <a:cs typeface="Times New Roman"/>
                      </a:endParaRPr>
                    </a:p>
                    <a:p>
                      <a:pPr>
                        <a:lnSpc>
                          <a:spcPct val="115000"/>
                        </a:lnSpc>
                        <a:spcAft>
                          <a:spcPts val="0"/>
                        </a:spcAft>
                      </a:pPr>
                      <a:r>
                        <a:rPr lang="es-MX" sz="1200" dirty="0">
                          <a:effectLst/>
                        </a:rPr>
                        <a:t> </a:t>
                      </a:r>
                      <a:endParaRPr lang="es-ES" sz="1200" dirty="0">
                        <a:effectLst/>
                        <a:latin typeface="Calibri"/>
                        <a:ea typeface="Calibri"/>
                        <a:cs typeface="Times New Roman"/>
                      </a:endParaRPr>
                    </a:p>
                  </a:txBody>
                  <a:tcPr marL="56439" marR="56439" marT="0" marB="0"/>
                </a:tc>
                <a:tc>
                  <a:txBody>
                    <a:bodyPr/>
                    <a:lstStyle/>
                    <a:p>
                      <a:pPr>
                        <a:lnSpc>
                          <a:spcPct val="115000"/>
                        </a:lnSpc>
                        <a:spcAft>
                          <a:spcPts val="0"/>
                        </a:spcAft>
                      </a:pPr>
                      <a:r>
                        <a:rPr lang="es-ES" sz="1200" dirty="0">
                          <a:effectLst/>
                        </a:rPr>
                        <a:t>Archivos, copiadoras,</a:t>
                      </a:r>
                      <a:endParaRPr lang="es-ES" sz="1600" dirty="0">
                        <a:effectLst/>
                      </a:endParaRPr>
                    </a:p>
                    <a:p>
                      <a:pPr>
                        <a:lnSpc>
                          <a:spcPct val="115000"/>
                        </a:lnSpc>
                        <a:spcAft>
                          <a:spcPts val="0"/>
                        </a:spcAft>
                      </a:pPr>
                      <a:r>
                        <a:rPr lang="es-ES" sz="1200" dirty="0">
                          <a:effectLst/>
                        </a:rPr>
                        <a:t>áreas de circulación</a:t>
                      </a:r>
                      <a:endParaRPr lang="es-ES" sz="1600" dirty="0">
                        <a:effectLst/>
                        <a:latin typeface="Calibri"/>
                        <a:ea typeface="Calibri"/>
                        <a:cs typeface="Times New Roman"/>
                      </a:endParaRPr>
                    </a:p>
                  </a:txBody>
                  <a:tcPr marL="56439" marR="56439" marT="0" marB="0"/>
                </a:tc>
                <a:tc>
                  <a:txBody>
                    <a:bodyPr/>
                    <a:lstStyle/>
                    <a:p>
                      <a:pPr algn="ctr">
                        <a:lnSpc>
                          <a:spcPct val="115000"/>
                        </a:lnSpc>
                        <a:spcAft>
                          <a:spcPts val="0"/>
                        </a:spcAft>
                      </a:pPr>
                      <a:r>
                        <a:rPr lang="es-MX" sz="1600" dirty="0">
                          <a:effectLst/>
                        </a:rPr>
                        <a:t>300</a:t>
                      </a:r>
                      <a:endParaRPr lang="es-ES" sz="1600" dirty="0">
                        <a:effectLst/>
                        <a:latin typeface="Calibri"/>
                        <a:ea typeface="Calibri"/>
                        <a:cs typeface="Times New Roman"/>
                      </a:endParaRPr>
                    </a:p>
                  </a:txBody>
                  <a:tcPr marL="56439" marR="56439" marT="0" marB="0"/>
                </a:tc>
              </a:tr>
              <a:tr h="57910">
                <a:tc vMerge="1">
                  <a:txBody>
                    <a:bodyPr/>
                    <a:lstStyle/>
                    <a:p>
                      <a:pPr>
                        <a:lnSpc>
                          <a:spcPct val="115000"/>
                        </a:lnSpc>
                        <a:spcAft>
                          <a:spcPts val="0"/>
                        </a:spcAft>
                      </a:pPr>
                      <a:endParaRPr lang="es-ES" sz="1400">
                        <a:effectLst/>
                        <a:latin typeface="Calibri"/>
                        <a:ea typeface="Calibri"/>
                        <a:cs typeface="Times New Roman"/>
                      </a:endParaRPr>
                    </a:p>
                  </a:txBody>
                  <a:tcPr marL="56439" marR="56439" marT="0" marB="0"/>
                </a:tc>
                <a:tc>
                  <a:txBody>
                    <a:bodyPr/>
                    <a:lstStyle/>
                    <a:p>
                      <a:pPr>
                        <a:lnSpc>
                          <a:spcPct val="115000"/>
                        </a:lnSpc>
                        <a:spcAft>
                          <a:spcPts val="0"/>
                        </a:spcAft>
                      </a:pPr>
                      <a:r>
                        <a:rPr lang="es-ES" sz="1200" dirty="0">
                          <a:effectLst/>
                        </a:rPr>
                        <a:t>Dibujo Técnico</a:t>
                      </a:r>
                      <a:endParaRPr lang="es-ES" sz="1600" dirty="0">
                        <a:effectLst/>
                        <a:latin typeface="Calibri"/>
                        <a:ea typeface="Calibri"/>
                        <a:cs typeface="Times New Roman"/>
                      </a:endParaRPr>
                    </a:p>
                  </a:txBody>
                  <a:tcPr marL="56439" marR="56439" marT="0" marB="0"/>
                </a:tc>
                <a:tc>
                  <a:txBody>
                    <a:bodyPr/>
                    <a:lstStyle/>
                    <a:p>
                      <a:pPr algn="ctr">
                        <a:lnSpc>
                          <a:spcPct val="115000"/>
                        </a:lnSpc>
                        <a:spcAft>
                          <a:spcPts val="0"/>
                        </a:spcAft>
                      </a:pPr>
                      <a:r>
                        <a:rPr lang="es-MX" sz="1600" dirty="0">
                          <a:effectLst/>
                        </a:rPr>
                        <a:t>750</a:t>
                      </a:r>
                      <a:endParaRPr lang="es-ES" sz="1600" dirty="0">
                        <a:effectLst/>
                        <a:latin typeface="Calibri"/>
                        <a:ea typeface="Calibri"/>
                        <a:cs typeface="Times New Roman"/>
                      </a:endParaRPr>
                    </a:p>
                  </a:txBody>
                  <a:tcPr marL="56439" marR="56439" marT="0" marB="0"/>
                </a:tc>
              </a:tr>
              <a:tr h="530661">
                <a:tc vMerge="1">
                  <a:txBody>
                    <a:bodyPr/>
                    <a:lstStyle/>
                    <a:p>
                      <a:pPr>
                        <a:lnSpc>
                          <a:spcPct val="115000"/>
                        </a:lnSpc>
                        <a:spcAft>
                          <a:spcPts val="0"/>
                        </a:spcAft>
                      </a:pPr>
                      <a:endParaRPr lang="es-ES" sz="1400">
                        <a:effectLst/>
                        <a:latin typeface="Calibri"/>
                        <a:ea typeface="Calibri"/>
                        <a:cs typeface="Times New Roman"/>
                      </a:endParaRPr>
                    </a:p>
                  </a:txBody>
                  <a:tcPr marL="56439" marR="56439" marT="0" marB="0"/>
                </a:tc>
                <a:tc>
                  <a:txBody>
                    <a:bodyPr/>
                    <a:lstStyle/>
                    <a:p>
                      <a:pPr>
                        <a:lnSpc>
                          <a:spcPct val="115000"/>
                        </a:lnSpc>
                        <a:spcAft>
                          <a:spcPts val="0"/>
                        </a:spcAft>
                      </a:pPr>
                      <a:r>
                        <a:rPr lang="es-ES" sz="1200" dirty="0">
                          <a:effectLst/>
                        </a:rPr>
                        <a:t>Salas de conferencias y</a:t>
                      </a:r>
                      <a:endParaRPr lang="es-ES" sz="1600" dirty="0">
                        <a:effectLst/>
                      </a:endParaRPr>
                    </a:p>
                    <a:p>
                      <a:pPr>
                        <a:lnSpc>
                          <a:spcPct val="115000"/>
                        </a:lnSpc>
                        <a:spcAft>
                          <a:spcPts val="0"/>
                        </a:spcAft>
                      </a:pPr>
                      <a:r>
                        <a:rPr lang="es-ES" sz="1200" dirty="0">
                          <a:effectLst/>
                        </a:rPr>
                        <a:t>reuniones</a:t>
                      </a:r>
                      <a:endParaRPr lang="es-ES" sz="1600" dirty="0">
                        <a:effectLst/>
                        <a:latin typeface="Calibri"/>
                        <a:ea typeface="Calibri"/>
                        <a:cs typeface="Times New Roman"/>
                      </a:endParaRPr>
                    </a:p>
                  </a:txBody>
                  <a:tcPr marL="56439" marR="56439" marT="0" marB="0"/>
                </a:tc>
                <a:tc>
                  <a:txBody>
                    <a:bodyPr/>
                    <a:lstStyle/>
                    <a:p>
                      <a:pPr algn="ctr">
                        <a:lnSpc>
                          <a:spcPct val="115000"/>
                        </a:lnSpc>
                        <a:spcAft>
                          <a:spcPts val="0"/>
                        </a:spcAft>
                      </a:pPr>
                      <a:r>
                        <a:rPr lang="es-MX" sz="1600" dirty="0">
                          <a:effectLst/>
                        </a:rPr>
                        <a:t>500</a:t>
                      </a:r>
                      <a:endParaRPr lang="es-ES" sz="1600" dirty="0">
                        <a:effectLst/>
                        <a:latin typeface="Calibri"/>
                        <a:ea typeface="Calibri"/>
                        <a:cs typeface="Times New Roman"/>
                      </a:endParaRPr>
                    </a:p>
                  </a:txBody>
                  <a:tcPr marL="56439" marR="56439" marT="0" marB="0"/>
                </a:tc>
              </a:tr>
              <a:tr h="397995">
                <a:tc vMerge="1">
                  <a:txBody>
                    <a:bodyPr/>
                    <a:lstStyle/>
                    <a:p>
                      <a:pPr>
                        <a:lnSpc>
                          <a:spcPct val="115000"/>
                        </a:lnSpc>
                        <a:spcAft>
                          <a:spcPts val="0"/>
                        </a:spcAft>
                      </a:pPr>
                      <a:endParaRPr lang="es-ES" sz="1400" dirty="0">
                        <a:effectLst/>
                        <a:latin typeface="Calibri"/>
                        <a:ea typeface="Calibri"/>
                        <a:cs typeface="Times New Roman"/>
                      </a:endParaRPr>
                    </a:p>
                  </a:txBody>
                  <a:tcPr marL="56439" marR="56439" marT="0" marB="0"/>
                </a:tc>
                <a:tc>
                  <a:txBody>
                    <a:bodyPr/>
                    <a:lstStyle/>
                    <a:p>
                      <a:pPr>
                        <a:lnSpc>
                          <a:spcPct val="115000"/>
                        </a:lnSpc>
                        <a:spcAft>
                          <a:spcPts val="0"/>
                        </a:spcAft>
                      </a:pPr>
                      <a:r>
                        <a:rPr lang="es-ES" sz="1200" dirty="0">
                          <a:effectLst/>
                        </a:rPr>
                        <a:t>Pasillos y vías de circulación</a:t>
                      </a:r>
                      <a:endParaRPr lang="es-ES" sz="1600" dirty="0">
                        <a:effectLst/>
                        <a:latin typeface="Calibri"/>
                        <a:ea typeface="Calibri"/>
                        <a:cs typeface="Times New Roman"/>
                      </a:endParaRPr>
                    </a:p>
                  </a:txBody>
                  <a:tcPr marL="56439" marR="56439" marT="0" marB="0"/>
                </a:tc>
                <a:tc>
                  <a:txBody>
                    <a:bodyPr/>
                    <a:lstStyle/>
                    <a:p>
                      <a:pPr algn="ctr">
                        <a:lnSpc>
                          <a:spcPct val="115000"/>
                        </a:lnSpc>
                        <a:spcAft>
                          <a:spcPts val="0"/>
                        </a:spcAft>
                      </a:pPr>
                      <a:r>
                        <a:rPr lang="es-MX" sz="1600" dirty="0" smtClean="0">
                          <a:effectLst/>
                        </a:rPr>
                        <a:t>100</a:t>
                      </a:r>
                      <a:endParaRPr lang="es-ES" sz="1600" dirty="0">
                        <a:effectLst/>
                        <a:latin typeface="+mn-lt"/>
                        <a:ea typeface="Calibri"/>
                        <a:cs typeface="Times New Roman"/>
                      </a:endParaRPr>
                    </a:p>
                  </a:txBody>
                  <a:tcPr marL="56439" marR="56439" marT="0" marB="0"/>
                </a:tc>
              </a:tr>
              <a:tr h="233221">
                <a:tc rowSpan="5">
                  <a:txBody>
                    <a:bodyPr/>
                    <a:lstStyle/>
                    <a:p>
                      <a:pPr>
                        <a:lnSpc>
                          <a:spcPct val="115000"/>
                        </a:lnSpc>
                        <a:spcAft>
                          <a:spcPts val="0"/>
                        </a:spcAft>
                      </a:pPr>
                      <a:r>
                        <a:rPr lang="es-MX" sz="1200" dirty="0">
                          <a:effectLst/>
                        </a:rPr>
                        <a:t>Edificios Educativos</a:t>
                      </a:r>
                      <a:endParaRPr lang="es-ES" sz="1200" dirty="0">
                        <a:effectLst/>
                        <a:latin typeface="Calibri"/>
                        <a:ea typeface="Calibri"/>
                        <a:cs typeface="Times New Roman"/>
                      </a:endParaRPr>
                    </a:p>
                    <a:p>
                      <a:pPr>
                        <a:lnSpc>
                          <a:spcPct val="115000"/>
                        </a:lnSpc>
                        <a:spcAft>
                          <a:spcPts val="0"/>
                        </a:spcAft>
                      </a:pPr>
                      <a:r>
                        <a:rPr lang="es-MX" sz="1200" dirty="0">
                          <a:effectLst/>
                        </a:rPr>
                        <a:t> </a:t>
                      </a:r>
                      <a:endParaRPr lang="es-ES" sz="1200" dirty="0">
                        <a:effectLst/>
                        <a:latin typeface="Calibri"/>
                        <a:ea typeface="Calibri"/>
                        <a:cs typeface="Times New Roman"/>
                      </a:endParaRPr>
                    </a:p>
                    <a:p>
                      <a:pPr>
                        <a:lnSpc>
                          <a:spcPct val="115000"/>
                        </a:lnSpc>
                        <a:spcAft>
                          <a:spcPts val="0"/>
                        </a:spcAft>
                      </a:pPr>
                      <a:r>
                        <a:rPr lang="es-MX" sz="1200" dirty="0">
                          <a:effectLst/>
                        </a:rPr>
                        <a:t> </a:t>
                      </a:r>
                      <a:endParaRPr lang="es-ES" sz="1200" dirty="0">
                        <a:effectLst/>
                        <a:latin typeface="Calibri"/>
                        <a:ea typeface="Calibri"/>
                        <a:cs typeface="Times New Roman"/>
                      </a:endParaRPr>
                    </a:p>
                    <a:p>
                      <a:pPr>
                        <a:lnSpc>
                          <a:spcPct val="115000"/>
                        </a:lnSpc>
                        <a:spcAft>
                          <a:spcPts val="0"/>
                        </a:spcAft>
                      </a:pPr>
                      <a:r>
                        <a:rPr lang="es-MX" sz="1200" dirty="0">
                          <a:effectLst/>
                        </a:rPr>
                        <a:t> </a:t>
                      </a:r>
                      <a:endParaRPr lang="es-ES" sz="1200" dirty="0">
                        <a:effectLst/>
                        <a:latin typeface="Calibri"/>
                        <a:ea typeface="Calibri"/>
                        <a:cs typeface="Times New Roman"/>
                      </a:endParaRPr>
                    </a:p>
                    <a:p>
                      <a:pPr>
                        <a:lnSpc>
                          <a:spcPct val="115000"/>
                        </a:lnSpc>
                        <a:spcAft>
                          <a:spcPts val="0"/>
                        </a:spcAft>
                      </a:pPr>
                      <a:r>
                        <a:rPr lang="es-MX" sz="1200" dirty="0">
                          <a:effectLst/>
                        </a:rPr>
                        <a:t> </a:t>
                      </a:r>
                      <a:endParaRPr lang="es-ES" sz="1200" dirty="0">
                        <a:effectLst/>
                        <a:latin typeface="Calibri"/>
                        <a:ea typeface="Calibri"/>
                        <a:cs typeface="Times New Roman"/>
                      </a:endParaRPr>
                    </a:p>
                  </a:txBody>
                  <a:tcPr marL="56439" marR="56439" marT="0" marB="0"/>
                </a:tc>
                <a:tc>
                  <a:txBody>
                    <a:bodyPr/>
                    <a:lstStyle/>
                    <a:p>
                      <a:pPr>
                        <a:lnSpc>
                          <a:spcPct val="115000"/>
                        </a:lnSpc>
                        <a:spcAft>
                          <a:spcPts val="0"/>
                        </a:spcAft>
                      </a:pPr>
                      <a:r>
                        <a:rPr lang="es-ES" sz="1200" dirty="0">
                          <a:effectLst/>
                        </a:rPr>
                        <a:t>Salas de clase</a:t>
                      </a:r>
                      <a:endParaRPr lang="es-ES" sz="1600" dirty="0">
                        <a:effectLst/>
                        <a:latin typeface="Calibri"/>
                        <a:ea typeface="Calibri"/>
                        <a:cs typeface="Times New Roman"/>
                      </a:endParaRPr>
                    </a:p>
                  </a:txBody>
                  <a:tcPr marL="56439" marR="56439" marT="0" marB="0"/>
                </a:tc>
                <a:tc>
                  <a:txBody>
                    <a:bodyPr/>
                    <a:lstStyle/>
                    <a:p>
                      <a:pPr algn="ctr">
                        <a:lnSpc>
                          <a:spcPct val="115000"/>
                        </a:lnSpc>
                        <a:spcAft>
                          <a:spcPts val="0"/>
                        </a:spcAft>
                      </a:pPr>
                      <a:r>
                        <a:rPr lang="es-MX" sz="1600" dirty="0">
                          <a:effectLst/>
                        </a:rPr>
                        <a:t>300</a:t>
                      </a:r>
                      <a:endParaRPr lang="es-ES" sz="1600" dirty="0">
                        <a:effectLst/>
                        <a:latin typeface="Calibri"/>
                        <a:ea typeface="Calibri"/>
                        <a:cs typeface="Times New Roman"/>
                      </a:endParaRPr>
                    </a:p>
                  </a:txBody>
                  <a:tcPr marL="56439" marR="56439" marT="0" marB="0"/>
                </a:tc>
              </a:tr>
              <a:tr h="0">
                <a:tc vMerge="1">
                  <a:txBody>
                    <a:bodyPr/>
                    <a:lstStyle/>
                    <a:p>
                      <a:pPr>
                        <a:lnSpc>
                          <a:spcPct val="115000"/>
                        </a:lnSpc>
                        <a:spcAft>
                          <a:spcPts val="0"/>
                        </a:spcAft>
                      </a:pPr>
                      <a:endParaRPr lang="es-ES" sz="1400">
                        <a:effectLst/>
                        <a:latin typeface="Calibri"/>
                        <a:ea typeface="Calibri"/>
                        <a:cs typeface="Times New Roman"/>
                      </a:endParaRPr>
                    </a:p>
                  </a:txBody>
                  <a:tcPr marL="56439" marR="56439" marT="0" marB="0"/>
                </a:tc>
                <a:tc>
                  <a:txBody>
                    <a:bodyPr/>
                    <a:lstStyle/>
                    <a:p>
                      <a:pPr>
                        <a:lnSpc>
                          <a:spcPct val="115000"/>
                        </a:lnSpc>
                        <a:spcAft>
                          <a:spcPts val="0"/>
                        </a:spcAft>
                      </a:pPr>
                      <a:r>
                        <a:rPr lang="es-ES" sz="1200" dirty="0">
                          <a:effectLst/>
                        </a:rPr>
                        <a:t>Pizarra (plano vertical)</a:t>
                      </a:r>
                      <a:endParaRPr lang="es-ES" sz="1600" dirty="0">
                        <a:effectLst/>
                        <a:latin typeface="Calibri"/>
                        <a:ea typeface="Calibri"/>
                        <a:cs typeface="Times New Roman"/>
                      </a:endParaRPr>
                    </a:p>
                  </a:txBody>
                  <a:tcPr marL="56439" marR="56439" marT="0" marB="0"/>
                </a:tc>
                <a:tc>
                  <a:txBody>
                    <a:bodyPr/>
                    <a:lstStyle/>
                    <a:p>
                      <a:pPr algn="ctr">
                        <a:lnSpc>
                          <a:spcPct val="115000"/>
                        </a:lnSpc>
                        <a:spcAft>
                          <a:spcPts val="0"/>
                        </a:spcAft>
                      </a:pPr>
                      <a:r>
                        <a:rPr lang="es-MX" sz="1600" dirty="0">
                          <a:effectLst/>
                        </a:rPr>
                        <a:t>500</a:t>
                      </a:r>
                      <a:endParaRPr lang="es-ES" sz="1600" dirty="0">
                        <a:effectLst/>
                        <a:latin typeface="Calibri"/>
                        <a:ea typeface="Calibri"/>
                        <a:cs typeface="Times New Roman"/>
                      </a:endParaRPr>
                    </a:p>
                  </a:txBody>
                  <a:tcPr marL="56439" marR="56439" marT="0" marB="0"/>
                </a:tc>
              </a:tr>
              <a:tr h="182414">
                <a:tc vMerge="1">
                  <a:txBody>
                    <a:bodyPr/>
                    <a:lstStyle/>
                    <a:p>
                      <a:pPr>
                        <a:lnSpc>
                          <a:spcPct val="115000"/>
                        </a:lnSpc>
                        <a:spcAft>
                          <a:spcPts val="0"/>
                        </a:spcAft>
                      </a:pPr>
                      <a:endParaRPr lang="es-ES" sz="1400">
                        <a:effectLst/>
                        <a:latin typeface="Calibri"/>
                        <a:ea typeface="Calibri"/>
                        <a:cs typeface="Times New Roman"/>
                      </a:endParaRPr>
                    </a:p>
                  </a:txBody>
                  <a:tcPr marL="56439" marR="56439" marT="0" marB="0"/>
                </a:tc>
                <a:tc>
                  <a:txBody>
                    <a:bodyPr/>
                    <a:lstStyle/>
                    <a:p>
                      <a:pPr>
                        <a:lnSpc>
                          <a:spcPct val="115000"/>
                        </a:lnSpc>
                        <a:spcAft>
                          <a:spcPts val="0"/>
                        </a:spcAft>
                      </a:pPr>
                      <a:r>
                        <a:rPr lang="es-ES" sz="1200" dirty="0">
                          <a:effectLst/>
                        </a:rPr>
                        <a:t>Salas de arte</a:t>
                      </a:r>
                      <a:endParaRPr lang="es-ES" sz="1600" dirty="0">
                        <a:effectLst/>
                        <a:latin typeface="Calibri"/>
                        <a:ea typeface="Calibri"/>
                        <a:cs typeface="Times New Roman"/>
                      </a:endParaRPr>
                    </a:p>
                  </a:txBody>
                  <a:tcPr marL="56439" marR="56439" marT="0" marB="0"/>
                </a:tc>
                <a:tc>
                  <a:txBody>
                    <a:bodyPr/>
                    <a:lstStyle/>
                    <a:p>
                      <a:pPr algn="ctr">
                        <a:lnSpc>
                          <a:spcPct val="115000"/>
                        </a:lnSpc>
                        <a:spcAft>
                          <a:spcPts val="0"/>
                        </a:spcAft>
                      </a:pPr>
                      <a:r>
                        <a:rPr lang="es-MX" sz="1600" dirty="0">
                          <a:effectLst/>
                        </a:rPr>
                        <a:t>500</a:t>
                      </a:r>
                      <a:endParaRPr lang="es-ES" sz="1600" dirty="0">
                        <a:effectLst/>
                        <a:latin typeface="Calibri"/>
                        <a:ea typeface="Calibri"/>
                        <a:cs typeface="Times New Roman"/>
                      </a:endParaRPr>
                    </a:p>
                  </a:txBody>
                  <a:tcPr marL="56439" marR="56439" marT="0" marB="0"/>
                </a:tc>
              </a:tr>
              <a:tr h="397995">
                <a:tc vMerge="1">
                  <a:txBody>
                    <a:bodyPr/>
                    <a:lstStyle/>
                    <a:p>
                      <a:pPr>
                        <a:lnSpc>
                          <a:spcPct val="115000"/>
                        </a:lnSpc>
                        <a:spcAft>
                          <a:spcPts val="0"/>
                        </a:spcAft>
                      </a:pPr>
                      <a:endParaRPr lang="es-ES" sz="1400">
                        <a:effectLst/>
                        <a:latin typeface="Calibri"/>
                        <a:ea typeface="Calibri"/>
                        <a:cs typeface="Times New Roman"/>
                      </a:endParaRPr>
                    </a:p>
                  </a:txBody>
                  <a:tcPr marL="56439" marR="56439" marT="0" marB="0"/>
                </a:tc>
                <a:tc>
                  <a:txBody>
                    <a:bodyPr/>
                    <a:lstStyle/>
                    <a:p>
                      <a:pPr>
                        <a:lnSpc>
                          <a:spcPct val="115000"/>
                        </a:lnSpc>
                        <a:spcAft>
                          <a:spcPts val="0"/>
                        </a:spcAft>
                      </a:pPr>
                      <a:r>
                        <a:rPr lang="es-ES" sz="1200" dirty="0">
                          <a:effectLst/>
                        </a:rPr>
                        <a:t>Biblioteca (zona de lectura)</a:t>
                      </a:r>
                      <a:endParaRPr lang="es-ES" sz="1600" dirty="0">
                        <a:effectLst/>
                        <a:latin typeface="Calibri"/>
                        <a:ea typeface="Calibri"/>
                        <a:cs typeface="Times New Roman"/>
                      </a:endParaRPr>
                    </a:p>
                  </a:txBody>
                  <a:tcPr marL="56439" marR="56439" marT="0" marB="0"/>
                </a:tc>
                <a:tc>
                  <a:txBody>
                    <a:bodyPr/>
                    <a:lstStyle/>
                    <a:p>
                      <a:pPr algn="ctr">
                        <a:lnSpc>
                          <a:spcPct val="115000"/>
                        </a:lnSpc>
                        <a:spcAft>
                          <a:spcPts val="0"/>
                        </a:spcAft>
                      </a:pPr>
                      <a:r>
                        <a:rPr lang="es-MX" sz="1600" dirty="0">
                          <a:effectLst/>
                        </a:rPr>
                        <a:t>500</a:t>
                      </a:r>
                      <a:endParaRPr lang="es-ES" sz="1600" dirty="0">
                        <a:effectLst/>
                        <a:latin typeface="Calibri"/>
                        <a:ea typeface="Calibri"/>
                        <a:cs typeface="Times New Roman"/>
                      </a:endParaRPr>
                    </a:p>
                  </a:txBody>
                  <a:tcPr marL="56439" marR="56439" marT="0" marB="0"/>
                </a:tc>
              </a:tr>
              <a:tr h="182414">
                <a:tc vMerge="1">
                  <a:txBody>
                    <a:bodyPr/>
                    <a:lstStyle/>
                    <a:p>
                      <a:pPr>
                        <a:lnSpc>
                          <a:spcPct val="115000"/>
                        </a:lnSpc>
                        <a:spcAft>
                          <a:spcPts val="0"/>
                        </a:spcAft>
                      </a:pPr>
                      <a:endParaRPr lang="es-ES" sz="1400" dirty="0">
                        <a:effectLst/>
                        <a:latin typeface="Calibri"/>
                        <a:ea typeface="Calibri"/>
                        <a:cs typeface="Times New Roman"/>
                      </a:endParaRPr>
                    </a:p>
                  </a:txBody>
                  <a:tcPr marL="56439" marR="56439" marT="0" marB="0"/>
                </a:tc>
                <a:tc>
                  <a:txBody>
                    <a:bodyPr/>
                    <a:lstStyle/>
                    <a:p>
                      <a:pPr>
                        <a:lnSpc>
                          <a:spcPct val="115000"/>
                        </a:lnSpc>
                        <a:spcAft>
                          <a:spcPts val="0"/>
                        </a:spcAft>
                      </a:pPr>
                      <a:r>
                        <a:rPr lang="es-ES" sz="1200" dirty="0">
                          <a:effectLst/>
                        </a:rPr>
                        <a:t>Gimnasios</a:t>
                      </a:r>
                      <a:endParaRPr lang="es-ES" sz="1600" dirty="0">
                        <a:effectLst/>
                        <a:latin typeface="Calibri"/>
                        <a:ea typeface="Calibri"/>
                        <a:cs typeface="Times New Roman"/>
                      </a:endParaRPr>
                    </a:p>
                  </a:txBody>
                  <a:tcPr marL="56439" marR="56439" marT="0" marB="0"/>
                </a:tc>
                <a:tc>
                  <a:txBody>
                    <a:bodyPr/>
                    <a:lstStyle/>
                    <a:p>
                      <a:pPr algn="ctr">
                        <a:lnSpc>
                          <a:spcPct val="115000"/>
                        </a:lnSpc>
                        <a:spcAft>
                          <a:spcPts val="0"/>
                        </a:spcAft>
                      </a:pPr>
                      <a:r>
                        <a:rPr lang="es-MX" sz="1600" dirty="0">
                          <a:effectLst/>
                        </a:rPr>
                        <a:t>300</a:t>
                      </a:r>
                      <a:endParaRPr lang="es-ES" sz="1600" dirty="0">
                        <a:effectLst/>
                        <a:latin typeface="Calibri"/>
                        <a:ea typeface="Calibri"/>
                        <a:cs typeface="Times New Roman"/>
                      </a:endParaRPr>
                    </a:p>
                  </a:txBody>
                  <a:tcPr marL="56439" marR="56439" marT="0" marB="0"/>
                </a:tc>
              </a:tr>
              <a:tr h="326558">
                <a:tc rowSpan="3">
                  <a:txBody>
                    <a:bodyPr/>
                    <a:lstStyle/>
                    <a:p>
                      <a:pPr>
                        <a:lnSpc>
                          <a:spcPct val="115000"/>
                        </a:lnSpc>
                        <a:spcAft>
                          <a:spcPts val="0"/>
                        </a:spcAft>
                      </a:pPr>
                      <a:r>
                        <a:rPr lang="es-MX" sz="1200" dirty="0">
                          <a:effectLst/>
                        </a:rPr>
                        <a:t>Establecimientos Sanitarios</a:t>
                      </a:r>
                      <a:endParaRPr lang="es-ES" sz="1200" dirty="0">
                        <a:effectLst/>
                        <a:latin typeface="Calibri"/>
                        <a:ea typeface="Calibri"/>
                        <a:cs typeface="Times New Roman"/>
                      </a:endParaRPr>
                    </a:p>
                    <a:p>
                      <a:pPr>
                        <a:lnSpc>
                          <a:spcPct val="115000"/>
                        </a:lnSpc>
                        <a:spcAft>
                          <a:spcPts val="0"/>
                        </a:spcAft>
                      </a:pPr>
                      <a:r>
                        <a:rPr lang="es-MX" sz="1200" dirty="0">
                          <a:effectLst/>
                        </a:rPr>
                        <a:t> </a:t>
                      </a:r>
                      <a:endParaRPr lang="es-ES" sz="1200" dirty="0">
                        <a:effectLst/>
                        <a:latin typeface="Calibri"/>
                        <a:ea typeface="Calibri"/>
                        <a:cs typeface="Times New Roman"/>
                      </a:endParaRPr>
                    </a:p>
                    <a:p>
                      <a:pPr>
                        <a:lnSpc>
                          <a:spcPct val="115000"/>
                        </a:lnSpc>
                        <a:spcAft>
                          <a:spcPts val="0"/>
                        </a:spcAft>
                      </a:pPr>
                      <a:r>
                        <a:rPr lang="es-MX" sz="1200" dirty="0">
                          <a:effectLst/>
                        </a:rPr>
                        <a:t> </a:t>
                      </a:r>
                      <a:endParaRPr lang="es-ES" sz="1200" dirty="0">
                        <a:effectLst/>
                        <a:latin typeface="Calibri"/>
                        <a:ea typeface="Calibri"/>
                        <a:cs typeface="Times New Roman"/>
                      </a:endParaRPr>
                    </a:p>
                  </a:txBody>
                  <a:tcPr marL="56439" marR="56439" marT="0" marB="0"/>
                </a:tc>
                <a:tc>
                  <a:txBody>
                    <a:bodyPr/>
                    <a:lstStyle/>
                    <a:p>
                      <a:pPr>
                        <a:lnSpc>
                          <a:spcPct val="115000"/>
                        </a:lnSpc>
                        <a:spcAft>
                          <a:spcPts val="0"/>
                        </a:spcAft>
                      </a:pPr>
                      <a:r>
                        <a:rPr lang="es-ES" sz="1200" dirty="0">
                          <a:effectLst/>
                        </a:rPr>
                        <a:t>Quirófanos</a:t>
                      </a:r>
                      <a:endParaRPr lang="es-ES" sz="1600" dirty="0">
                        <a:effectLst/>
                        <a:latin typeface="Calibri"/>
                        <a:ea typeface="Calibri"/>
                        <a:cs typeface="Times New Roman"/>
                      </a:endParaRPr>
                    </a:p>
                  </a:txBody>
                  <a:tcPr marL="56439" marR="56439" marT="0" marB="0"/>
                </a:tc>
                <a:tc>
                  <a:txBody>
                    <a:bodyPr/>
                    <a:lstStyle/>
                    <a:p>
                      <a:pPr algn="ctr">
                        <a:lnSpc>
                          <a:spcPct val="115000"/>
                        </a:lnSpc>
                        <a:spcAft>
                          <a:spcPts val="0"/>
                        </a:spcAft>
                      </a:pPr>
                      <a:r>
                        <a:rPr lang="es-MX" sz="1600" dirty="0">
                          <a:effectLst/>
                        </a:rPr>
                        <a:t>10000</a:t>
                      </a:r>
                      <a:endParaRPr lang="es-ES" sz="1600" dirty="0">
                        <a:effectLst/>
                        <a:latin typeface="Calibri"/>
                        <a:ea typeface="Calibri"/>
                        <a:cs typeface="Times New Roman"/>
                      </a:endParaRPr>
                    </a:p>
                  </a:txBody>
                  <a:tcPr marL="56439" marR="56439" marT="0" marB="0"/>
                </a:tc>
              </a:tr>
              <a:tr h="265330">
                <a:tc vMerge="1">
                  <a:txBody>
                    <a:bodyPr/>
                    <a:lstStyle/>
                    <a:p>
                      <a:pPr>
                        <a:lnSpc>
                          <a:spcPct val="115000"/>
                        </a:lnSpc>
                        <a:spcAft>
                          <a:spcPts val="0"/>
                        </a:spcAft>
                      </a:pPr>
                      <a:endParaRPr lang="es-ES" sz="1400" dirty="0">
                        <a:effectLst/>
                        <a:latin typeface="Calibri"/>
                        <a:ea typeface="Calibri"/>
                        <a:cs typeface="Times New Roman"/>
                      </a:endParaRPr>
                    </a:p>
                  </a:txBody>
                  <a:tcPr marL="56439" marR="56439" marT="0" marB="0"/>
                </a:tc>
                <a:tc>
                  <a:txBody>
                    <a:bodyPr/>
                    <a:lstStyle/>
                    <a:p>
                      <a:pPr>
                        <a:lnSpc>
                          <a:spcPct val="115000"/>
                        </a:lnSpc>
                        <a:spcAft>
                          <a:spcPts val="0"/>
                        </a:spcAft>
                      </a:pPr>
                      <a:r>
                        <a:rPr lang="es-ES" sz="1200" dirty="0">
                          <a:effectLst/>
                        </a:rPr>
                        <a:t>Exámenes y tratamientos</a:t>
                      </a:r>
                      <a:endParaRPr lang="es-ES" sz="1600" dirty="0">
                        <a:effectLst/>
                        <a:latin typeface="Calibri"/>
                        <a:ea typeface="Calibri"/>
                        <a:cs typeface="Times New Roman"/>
                      </a:endParaRPr>
                    </a:p>
                  </a:txBody>
                  <a:tcPr marL="56439" marR="56439" marT="0" marB="0"/>
                </a:tc>
                <a:tc>
                  <a:txBody>
                    <a:bodyPr/>
                    <a:lstStyle/>
                    <a:p>
                      <a:pPr algn="ctr">
                        <a:lnSpc>
                          <a:spcPct val="115000"/>
                        </a:lnSpc>
                        <a:spcAft>
                          <a:spcPts val="0"/>
                        </a:spcAft>
                      </a:pPr>
                      <a:r>
                        <a:rPr lang="es-MX" sz="1600" dirty="0">
                          <a:effectLst/>
                        </a:rPr>
                        <a:t>1000</a:t>
                      </a:r>
                      <a:endParaRPr lang="es-ES" sz="1600" dirty="0">
                        <a:effectLst/>
                        <a:latin typeface="Calibri"/>
                        <a:ea typeface="Calibri"/>
                        <a:cs typeface="Times New Roman"/>
                      </a:endParaRPr>
                    </a:p>
                  </a:txBody>
                  <a:tcPr marL="56439" marR="56439" marT="0" marB="0"/>
                </a:tc>
              </a:tr>
              <a:tr h="265330">
                <a:tc vMerge="1">
                  <a:txBody>
                    <a:bodyPr/>
                    <a:lstStyle/>
                    <a:p>
                      <a:pPr>
                        <a:lnSpc>
                          <a:spcPct val="115000"/>
                        </a:lnSpc>
                        <a:spcAft>
                          <a:spcPts val="0"/>
                        </a:spcAft>
                      </a:pPr>
                      <a:endParaRPr lang="es-ES" sz="1400" dirty="0">
                        <a:effectLst/>
                        <a:latin typeface="Calibri"/>
                        <a:ea typeface="Calibri"/>
                        <a:cs typeface="Times New Roman"/>
                      </a:endParaRPr>
                    </a:p>
                  </a:txBody>
                  <a:tcPr marL="56439" marR="56439" marT="0" marB="0"/>
                </a:tc>
                <a:tc>
                  <a:txBody>
                    <a:bodyPr/>
                    <a:lstStyle/>
                    <a:p>
                      <a:pPr>
                        <a:lnSpc>
                          <a:spcPct val="115000"/>
                        </a:lnSpc>
                        <a:spcAft>
                          <a:spcPts val="0"/>
                        </a:spcAft>
                      </a:pPr>
                      <a:r>
                        <a:rPr lang="es-ES" sz="1200" dirty="0">
                          <a:effectLst/>
                        </a:rPr>
                        <a:t>Salas de esterilización</a:t>
                      </a:r>
                      <a:endParaRPr lang="es-ES" sz="1600" dirty="0">
                        <a:effectLst/>
                        <a:latin typeface="Calibri"/>
                        <a:ea typeface="Calibri"/>
                        <a:cs typeface="Times New Roman"/>
                      </a:endParaRPr>
                    </a:p>
                  </a:txBody>
                  <a:tcPr marL="56439" marR="56439" marT="0" marB="0"/>
                </a:tc>
                <a:tc>
                  <a:txBody>
                    <a:bodyPr/>
                    <a:lstStyle/>
                    <a:p>
                      <a:pPr algn="ctr">
                        <a:lnSpc>
                          <a:spcPct val="115000"/>
                        </a:lnSpc>
                        <a:spcAft>
                          <a:spcPts val="0"/>
                        </a:spcAft>
                      </a:pPr>
                      <a:r>
                        <a:rPr lang="es-MX" sz="1600" dirty="0">
                          <a:effectLst/>
                        </a:rPr>
                        <a:t>300</a:t>
                      </a:r>
                      <a:endParaRPr lang="es-ES" sz="1600" dirty="0">
                        <a:effectLst/>
                        <a:latin typeface="Calibri"/>
                        <a:ea typeface="Calibri"/>
                        <a:cs typeface="Times New Roman"/>
                      </a:endParaRPr>
                    </a:p>
                  </a:txBody>
                  <a:tcPr marL="56439" marR="56439" marT="0" marB="0"/>
                </a:tc>
              </a:tr>
            </a:tbl>
          </a:graphicData>
        </a:graphic>
      </p:graphicFrame>
      <p:sp>
        <p:nvSpPr>
          <p:cNvPr id="7" name="Título 4"/>
          <p:cNvSpPr txBox="1">
            <a:spLocks/>
          </p:cNvSpPr>
          <p:nvPr/>
        </p:nvSpPr>
        <p:spPr>
          <a:xfrm>
            <a:off x="1668352" y="479513"/>
            <a:ext cx="6575715" cy="409751"/>
          </a:xfrm>
          <a:prstGeom prst="rect">
            <a:avLst/>
          </a:prstGeom>
        </p:spPr>
        <p:txBody>
          <a:bodyPr vert="horz"/>
          <a:lstStyle>
            <a:lvl1pPr>
              <a:spcBef>
                <a:spcPct val="0"/>
              </a:spcBef>
              <a:buNone/>
              <a:defRPr sz="2200" b="1" baseline="0">
                <a:solidFill>
                  <a:srgbClr val="E46C0A"/>
                </a:solidFill>
                <a:latin typeface="Arial"/>
                <a:ea typeface="+mj-ea"/>
                <a:cs typeface="Helvetica"/>
              </a:defRPr>
            </a:lvl1pPr>
          </a:lstStyle>
          <a:p>
            <a:r>
              <a:rPr lang="es-CL" dirty="0"/>
              <a:t>5. Benchmarking de Indicadores de Consumo </a:t>
            </a:r>
            <a:endParaRPr lang="es-ES" dirty="0"/>
          </a:p>
        </p:txBody>
      </p:sp>
      <p:sp>
        <p:nvSpPr>
          <p:cNvPr id="8" name="7 CuadroTexto"/>
          <p:cNvSpPr txBox="1"/>
          <p:nvPr/>
        </p:nvSpPr>
        <p:spPr>
          <a:xfrm>
            <a:off x="1476374" y="986909"/>
            <a:ext cx="4248920" cy="369332"/>
          </a:xfrm>
          <a:prstGeom prst="rect">
            <a:avLst/>
          </a:prstGeom>
          <a:noFill/>
        </p:spPr>
        <p:txBody>
          <a:bodyPr wrap="none" rtlCol="0">
            <a:spAutoFit/>
          </a:bodyPr>
          <a:lstStyle/>
          <a:p>
            <a:r>
              <a:rPr lang="es-ES" dirty="0"/>
              <a:t>Otras referencias iluminancia: UNE 12464.1</a:t>
            </a:r>
          </a:p>
        </p:txBody>
      </p:sp>
    </p:spTree>
    <p:extLst>
      <p:ext uri="{BB962C8B-B14F-4D97-AF65-F5344CB8AC3E}">
        <p14:creationId xmlns:p14="http://schemas.microsoft.com/office/powerpoint/2010/main" val="9644223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81150" y="1095375"/>
            <a:ext cx="7383338" cy="4525963"/>
          </a:xfrm>
        </p:spPr>
        <p:txBody>
          <a:bodyPr/>
          <a:lstStyle/>
          <a:p>
            <a:pPr marL="0" indent="0">
              <a:buNone/>
            </a:pPr>
            <a:r>
              <a:rPr lang="es-CL" sz="1400" dirty="0" smtClean="0">
                <a:solidFill>
                  <a:schemeClr val="tx1"/>
                </a:solidFill>
                <a:latin typeface="Arial" panose="020B0604020202020204" pitchFamily="34" charset="0"/>
                <a:cs typeface="Arial" panose="020B0604020202020204" pitchFamily="34" charset="0"/>
              </a:rPr>
              <a:t>Densidad de potencia instalada</a:t>
            </a:r>
          </a:p>
          <a:p>
            <a:r>
              <a:rPr lang="es-CL" sz="1400" dirty="0" smtClean="0">
                <a:solidFill>
                  <a:schemeClr val="tx1"/>
                </a:solidFill>
                <a:latin typeface="Arial" panose="020B0604020202020204" pitchFamily="34" charset="0"/>
                <a:cs typeface="Arial" panose="020B0604020202020204" pitchFamily="34" charset="0"/>
              </a:rPr>
              <a:t>La </a:t>
            </a:r>
            <a:r>
              <a:rPr lang="es-CL" sz="1400" dirty="0" smtClean="0">
                <a:solidFill>
                  <a:schemeClr val="tx1"/>
                </a:solidFill>
                <a:latin typeface="Arial" panose="020B0604020202020204" pitchFamily="34" charset="0"/>
                <a:cs typeface="Arial" panose="020B0604020202020204" pitchFamily="34" charset="0"/>
              </a:rPr>
              <a:t>ASHRAE también define la densidad de potencia instalada.</a:t>
            </a:r>
          </a:p>
          <a:p>
            <a:r>
              <a:rPr lang="es-CL" sz="1400" dirty="0" smtClean="0">
                <a:solidFill>
                  <a:schemeClr val="tx1"/>
                </a:solidFill>
                <a:latin typeface="Arial" panose="020B0604020202020204" pitchFamily="34" charset="0"/>
                <a:cs typeface="Arial" panose="020B0604020202020204" pitchFamily="34" charset="0"/>
              </a:rPr>
              <a:t>Se mide en W/m</a:t>
            </a:r>
            <a:r>
              <a:rPr lang="es-CL" sz="1400" baseline="30000" dirty="0" smtClean="0">
                <a:solidFill>
                  <a:schemeClr val="tx1"/>
                </a:solidFill>
                <a:latin typeface="Arial" panose="020B0604020202020204" pitchFamily="34" charset="0"/>
                <a:cs typeface="Arial" panose="020B0604020202020204" pitchFamily="34" charset="0"/>
              </a:rPr>
              <a:t>2</a:t>
            </a:r>
          </a:p>
          <a:p>
            <a:r>
              <a:rPr lang="es-CL" sz="1400" dirty="0" smtClean="0">
                <a:solidFill>
                  <a:schemeClr val="tx1"/>
                </a:solidFill>
                <a:latin typeface="Arial" panose="020B0604020202020204" pitchFamily="34" charset="0"/>
                <a:cs typeface="Arial" panose="020B0604020202020204" pitchFamily="34" charset="0"/>
              </a:rPr>
              <a:t>A diferencia del VEEI no considera normalización a valor de iluminancia</a:t>
            </a:r>
          </a:p>
          <a:p>
            <a:r>
              <a:rPr lang="es-CL" sz="1400" dirty="0" smtClean="0">
                <a:solidFill>
                  <a:schemeClr val="tx1"/>
                </a:solidFill>
                <a:latin typeface="Arial" panose="020B0604020202020204" pitchFamily="34" charset="0"/>
                <a:cs typeface="Arial" panose="020B0604020202020204" pitchFamily="34" charset="0"/>
              </a:rPr>
              <a:t>Los valores indicados consideran la iluminancia recomendada para cada </a:t>
            </a:r>
            <a:r>
              <a:rPr lang="es-CL" sz="1400" dirty="0" smtClean="0">
                <a:solidFill>
                  <a:schemeClr val="tx1"/>
                </a:solidFill>
                <a:latin typeface="Arial" panose="020B0604020202020204" pitchFamily="34" charset="0"/>
                <a:cs typeface="Arial" panose="020B0604020202020204" pitchFamily="34" charset="0"/>
              </a:rPr>
              <a:t>espacio</a:t>
            </a:r>
          </a:p>
          <a:p>
            <a:pPr marL="0" indent="0">
              <a:buNone/>
            </a:pPr>
            <a:r>
              <a:rPr lang="es-CL" sz="1400" dirty="0">
                <a:solidFill>
                  <a:schemeClr val="tx1"/>
                </a:solidFill>
                <a:latin typeface="Arial" panose="020B0604020202020204" pitchFamily="34" charset="0"/>
                <a:cs typeface="Arial" panose="020B0604020202020204" pitchFamily="34" charset="0"/>
              </a:rPr>
              <a:t>Algunos valores de ejemplo para densidad de potencia en iluminación según ASHRAE</a:t>
            </a:r>
          </a:p>
        </p:txBody>
      </p:sp>
      <p:sp>
        <p:nvSpPr>
          <p:cNvPr id="7" name="Título 4"/>
          <p:cNvSpPr txBox="1">
            <a:spLocks/>
          </p:cNvSpPr>
          <p:nvPr/>
        </p:nvSpPr>
        <p:spPr>
          <a:xfrm>
            <a:off x="1668352" y="479513"/>
            <a:ext cx="6575715" cy="409751"/>
          </a:xfrm>
          <a:prstGeom prst="rect">
            <a:avLst/>
          </a:prstGeom>
        </p:spPr>
        <p:txBody>
          <a:bodyPr vert="horz"/>
          <a:lstStyle>
            <a:lvl1pPr>
              <a:spcBef>
                <a:spcPct val="0"/>
              </a:spcBef>
              <a:buNone/>
              <a:defRPr sz="2200" b="1" baseline="0">
                <a:solidFill>
                  <a:srgbClr val="E46C0A"/>
                </a:solidFill>
                <a:latin typeface="Arial"/>
                <a:ea typeface="+mj-ea"/>
                <a:cs typeface="Helvetica"/>
              </a:defRPr>
            </a:lvl1pPr>
          </a:lstStyle>
          <a:p>
            <a:r>
              <a:rPr lang="es-CL" dirty="0"/>
              <a:t>5. Benchmarking de Indicadores de Consumo </a:t>
            </a:r>
            <a:endParaRPr lang="es-ES" dirty="0"/>
          </a:p>
        </p:txBody>
      </p:sp>
      <p:graphicFrame>
        <p:nvGraphicFramePr>
          <p:cNvPr id="9" name="8 Tabla"/>
          <p:cNvGraphicFramePr>
            <a:graphicFrameLocks noGrp="1"/>
          </p:cNvGraphicFramePr>
          <p:nvPr>
            <p:extLst>
              <p:ext uri="{D42A27DB-BD31-4B8C-83A1-F6EECF244321}">
                <p14:modId xmlns:p14="http://schemas.microsoft.com/office/powerpoint/2010/main" val="2569760622"/>
              </p:ext>
            </p:extLst>
          </p:nvPr>
        </p:nvGraphicFramePr>
        <p:xfrm>
          <a:off x="2838450" y="2847974"/>
          <a:ext cx="4397846" cy="3170309"/>
        </p:xfrm>
        <a:graphic>
          <a:graphicData uri="http://schemas.openxmlformats.org/drawingml/2006/table">
            <a:tbl>
              <a:tblPr firstRow="1" firstCol="1" bandRow="1" bandCol="1">
                <a:tableStyleId>{5C22544A-7EE6-4342-B048-85BDC9FD1C3A}</a:tableStyleId>
              </a:tblPr>
              <a:tblGrid>
                <a:gridCol w="1884791"/>
                <a:gridCol w="2513055"/>
              </a:tblGrid>
              <a:tr h="625377">
                <a:tc>
                  <a:txBody>
                    <a:bodyPr/>
                    <a:lstStyle/>
                    <a:p>
                      <a:pPr algn="ctr">
                        <a:lnSpc>
                          <a:spcPct val="115000"/>
                        </a:lnSpc>
                        <a:spcAft>
                          <a:spcPts val="0"/>
                        </a:spcAft>
                      </a:pPr>
                      <a:r>
                        <a:rPr lang="es-MX" sz="1600" dirty="0">
                          <a:effectLst/>
                        </a:rPr>
                        <a:t>Espacio Común</a:t>
                      </a:r>
                      <a:endParaRPr lang="es-CL"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600">
                          <a:effectLst/>
                        </a:rPr>
                        <a:t>Densidad de potencia</a:t>
                      </a:r>
                      <a:endParaRPr lang="es-CL" sz="1600">
                        <a:effectLst/>
                      </a:endParaRPr>
                    </a:p>
                    <a:p>
                      <a:pPr algn="ctr">
                        <a:lnSpc>
                          <a:spcPct val="115000"/>
                        </a:lnSpc>
                        <a:spcAft>
                          <a:spcPts val="0"/>
                        </a:spcAft>
                      </a:pPr>
                      <a:r>
                        <a:rPr lang="es-MX" sz="1600">
                          <a:effectLst/>
                        </a:rPr>
                        <a:t>en iluminación [W/m2]</a:t>
                      </a:r>
                      <a:endParaRPr lang="es-CL" sz="1600">
                        <a:effectLst/>
                        <a:latin typeface="Calibri"/>
                        <a:ea typeface="Calibri"/>
                        <a:cs typeface="Times New Roman"/>
                      </a:endParaRPr>
                    </a:p>
                  </a:txBody>
                  <a:tcPr marL="68580" marR="68580" marT="0" marB="0"/>
                </a:tc>
              </a:tr>
              <a:tr h="296194">
                <a:tc>
                  <a:txBody>
                    <a:bodyPr/>
                    <a:lstStyle/>
                    <a:p>
                      <a:pPr>
                        <a:lnSpc>
                          <a:spcPct val="115000"/>
                        </a:lnSpc>
                        <a:spcAft>
                          <a:spcPts val="0"/>
                        </a:spcAft>
                      </a:pPr>
                      <a:r>
                        <a:rPr lang="es-MX" sz="1600">
                          <a:effectLst/>
                        </a:rPr>
                        <a:t>Oficinas</a:t>
                      </a:r>
                      <a:endParaRPr lang="es-CL"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2000">
                          <a:effectLst/>
                        </a:rPr>
                        <a:t>12</a:t>
                      </a:r>
                      <a:endParaRPr lang="es-CL" sz="2000">
                        <a:effectLst/>
                        <a:latin typeface="Calibri"/>
                        <a:ea typeface="Calibri"/>
                        <a:cs typeface="Times New Roman"/>
                      </a:endParaRPr>
                    </a:p>
                  </a:txBody>
                  <a:tcPr marL="68580" marR="68580" marT="0" marB="0"/>
                </a:tc>
              </a:tr>
              <a:tr h="657014">
                <a:tc>
                  <a:txBody>
                    <a:bodyPr/>
                    <a:lstStyle/>
                    <a:p>
                      <a:pPr>
                        <a:lnSpc>
                          <a:spcPct val="115000"/>
                        </a:lnSpc>
                        <a:spcAft>
                          <a:spcPts val="0"/>
                        </a:spcAft>
                      </a:pPr>
                      <a:r>
                        <a:rPr lang="es-MX" sz="1600" dirty="0">
                          <a:effectLst/>
                        </a:rPr>
                        <a:t>Salas de clases y lectura</a:t>
                      </a:r>
                      <a:endParaRPr lang="es-CL"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2000">
                          <a:effectLst/>
                        </a:rPr>
                        <a:t>15</a:t>
                      </a:r>
                      <a:endParaRPr lang="es-CL" sz="2000">
                        <a:effectLst/>
                        <a:latin typeface="Calibri"/>
                        <a:ea typeface="Calibri"/>
                        <a:cs typeface="Times New Roman"/>
                      </a:endParaRPr>
                    </a:p>
                  </a:txBody>
                  <a:tcPr marL="68580" marR="68580" marT="0" marB="0"/>
                </a:tc>
              </a:tr>
              <a:tr h="880384">
                <a:tc>
                  <a:txBody>
                    <a:bodyPr/>
                    <a:lstStyle/>
                    <a:p>
                      <a:pPr>
                        <a:lnSpc>
                          <a:spcPct val="115000"/>
                        </a:lnSpc>
                        <a:spcAft>
                          <a:spcPts val="0"/>
                        </a:spcAft>
                      </a:pPr>
                      <a:r>
                        <a:rPr lang="es-MX" sz="1600">
                          <a:effectLst/>
                        </a:rPr>
                        <a:t>Hospital (salas de emergencia)</a:t>
                      </a:r>
                      <a:endParaRPr lang="es-CL"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2000">
                          <a:effectLst/>
                        </a:rPr>
                        <a:t>29</a:t>
                      </a:r>
                      <a:endParaRPr lang="es-CL" sz="2000">
                        <a:effectLst/>
                        <a:latin typeface="Calibri"/>
                        <a:ea typeface="Calibri"/>
                        <a:cs typeface="Times New Roman"/>
                      </a:endParaRPr>
                    </a:p>
                  </a:txBody>
                  <a:tcPr marL="68580" marR="68580" marT="0" marB="0"/>
                </a:tc>
              </a:tr>
              <a:tr h="657014">
                <a:tc>
                  <a:txBody>
                    <a:bodyPr/>
                    <a:lstStyle/>
                    <a:p>
                      <a:pPr>
                        <a:lnSpc>
                          <a:spcPct val="115000"/>
                        </a:lnSpc>
                        <a:spcAft>
                          <a:spcPts val="0"/>
                        </a:spcAft>
                      </a:pPr>
                      <a:r>
                        <a:rPr lang="es-MX" sz="1600" dirty="0">
                          <a:effectLst/>
                        </a:rPr>
                        <a:t>Gimnasios (área de ejercicios)</a:t>
                      </a:r>
                      <a:endParaRPr lang="es-CL"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2000" dirty="0">
                          <a:effectLst/>
                        </a:rPr>
                        <a:t>12</a:t>
                      </a:r>
                      <a:endParaRPr lang="es-CL"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405171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14474" y="1600200"/>
            <a:ext cx="7172325" cy="4525963"/>
          </a:xfrm>
        </p:spPr>
        <p:txBody>
          <a:bodyPr>
            <a:normAutofit/>
          </a:bodyPr>
          <a:lstStyle/>
          <a:p>
            <a:pPr marL="0" indent="0" algn="just">
              <a:buNone/>
            </a:pPr>
            <a:r>
              <a:rPr lang="es-CL" sz="1400" dirty="0">
                <a:solidFill>
                  <a:schemeClr val="tx1"/>
                </a:solidFill>
                <a:latin typeface="Arial" panose="020B0604020202020204" pitchFamily="34" charset="0"/>
                <a:cs typeface="Arial" panose="020B0604020202020204" pitchFamily="34" charset="0"/>
              </a:rPr>
              <a:t>Indicadores en </a:t>
            </a:r>
            <a:r>
              <a:rPr lang="es-CL" sz="1400" dirty="0" smtClean="0">
                <a:solidFill>
                  <a:schemeClr val="tx1"/>
                </a:solidFill>
                <a:latin typeface="Arial" panose="020B0604020202020204" pitchFamily="34" charset="0"/>
                <a:cs typeface="Arial" panose="020B0604020202020204" pitchFamily="34" charset="0"/>
              </a:rPr>
              <a:t>iluminación:</a:t>
            </a:r>
          </a:p>
          <a:p>
            <a:pPr marL="0" indent="0" algn="just">
              <a:buNone/>
            </a:pPr>
            <a:endParaRPr lang="es-CL" sz="1400" dirty="0">
              <a:solidFill>
                <a:schemeClr val="tx1"/>
              </a:solidFill>
              <a:latin typeface="Arial" panose="020B0604020202020204" pitchFamily="34" charset="0"/>
              <a:cs typeface="Arial" panose="020B0604020202020204" pitchFamily="34" charset="0"/>
            </a:endParaRPr>
          </a:p>
          <a:p>
            <a:pPr algn="just"/>
            <a:r>
              <a:rPr lang="es-CL" sz="1400" dirty="0" smtClean="0">
                <a:solidFill>
                  <a:schemeClr val="tx1"/>
                </a:solidFill>
                <a:latin typeface="Arial" panose="020B0604020202020204" pitchFamily="34" charset="0"/>
                <a:cs typeface="Arial" panose="020B0604020202020204" pitchFamily="34" charset="0"/>
              </a:rPr>
              <a:t>Considerar </a:t>
            </a:r>
            <a:r>
              <a:rPr lang="es-CL" sz="1400" dirty="0">
                <a:solidFill>
                  <a:schemeClr val="tx1"/>
                </a:solidFill>
                <a:latin typeface="Arial" panose="020B0604020202020204" pitchFamily="34" charset="0"/>
                <a:cs typeface="Arial" panose="020B0604020202020204" pitchFamily="34" charset="0"/>
              </a:rPr>
              <a:t>que </a:t>
            </a:r>
            <a:r>
              <a:rPr lang="es-CL" sz="1400" dirty="0" smtClean="0">
                <a:solidFill>
                  <a:schemeClr val="tx1"/>
                </a:solidFill>
                <a:latin typeface="Arial" panose="020B0604020202020204" pitchFamily="34" charset="0"/>
                <a:cs typeface="Arial" panose="020B0604020202020204" pitchFamily="34" charset="0"/>
              </a:rPr>
              <a:t>los índices </a:t>
            </a:r>
            <a:r>
              <a:rPr lang="es-CL" sz="1400" dirty="0">
                <a:solidFill>
                  <a:schemeClr val="tx1"/>
                </a:solidFill>
                <a:latin typeface="Arial" panose="020B0604020202020204" pitchFamily="34" charset="0"/>
                <a:cs typeface="Arial" panose="020B0604020202020204" pitchFamily="34" charset="0"/>
              </a:rPr>
              <a:t>no dan información del confort lumínico del </a:t>
            </a:r>
            <a:r>
              <a:rPr lang="es-CL" sz="1400" dirty="0" smtClean="0">
                <a:solidFill>
                  <a:schemeClr val="tx1"/>
                </a:solidFill>
                <a:latin typeface="Arial" panose="020B0604020202020204" pitchFamily="34" charset="0"/>
                <a:cs typeface="Arial" panose="020B0604020202020204" pitchFamily="34" charset="0"/>
              </a:rPr>
              <a:t>recinto.</a:t>
            </a:r>
          </a:p>
          <a:p>
            <a:pPr algn="just"/>
            <a:endParaRPr lang="es-CL" sz="1400" dirty="0" smtClean="0">
              <a:solidFill>
                <a:schemeClr val="tx1"/>
              </a:solidFill>
              <a:latin typeface="Arial" panose="020B0604020202020204" pitchFamily="34" charset="0"/>
              <a:cs typeface="Arial" panose="020B0604020202020204" pitchFamily="34" charset="0"/>
            </a:endParaRPr>
          </a:p>
          <a:p>
            <a:pPr algn="just"/>
            <a:r>
              <a:rPr lang="es-CL" sz="1400" dirty="0" smtClean="0">
                <a:solidFill>
                  <a:schemeClr val="tx1"/>
                </a:solidFill>
                <a:latin typeface="Arial" panose="020B0604020202020204" pitchFamily="34" charset="0"/>
                <a:cs typeface="Arial" panose="020B0604020202020204" pitchFamily="34" charset="0"/>
              </a:rPr>
              <a:t>Una </a:t>
            </a:r>
            <a:r>
              <a:rPr lang="es-CL" sz="1400" dirty="0">
                <a:solidFill>
                  <a:schemeClr val="tx1"/>
                </a:solidFill>
                <a:latin typeface="Arial" panose="020B0604020202020204" pitchFamily="34" charset="0"/>
                <a:cs typeface="Arial" panose="020B0604020202020204" pitchFamily="34" charset="0"/>
              </a:rPr>
              <a:t>mala interpretación de estos índices conlleva a errores de </a:t>
            </a:r>
            <a:r>
              <a:rPr lang="es-CL" sz="1400" dirty="0" smtClean="0">
                <a:solidFill>
                  <a:schemeClr val="tx1"/>
                </a:solidFill>
                <a:latin typeface="Arial" panose="020B0604020202020204" pitchFamily="34" charset="0"/>
                <a:cs typeface="Arial" panose="020B0604020202020204" pitchFamily="34" charset="0"/>
              </a:rPr>
              <a:t>apreciación.</a:t>
            </a:r>
          </a:p>
          <a:p>
            <a:pPr algn="just"/>
            <a:endParaRPr lang="es-CL" sz="1400" dirty="0" smtClean="0">
              <a:solidFill>
                <a:schemeClr val="tx1"/>
              </a:solidFill>
              <a:latin typeface="Arial" panose="020B0604020202020204" pitchFamily="34" charset="0"/>
              <a:cs typeface="Arial" panose="020B0604020202020204" pitchFamily="34" charset="0"/>
            </a:endParaRPr>
          </a:p>
          <a:p>
            <a:pPr algn="just"/>
            <a:r>
              <a:rPr lang="es-CL" sz="1400" dirty="0" smtClean="0">
                <a:solidFill>
                  <a:schemeClr val="tx1"/>
                </a:solidFill>
                <a:latin typeface="Arial" panose="020B0604020202020204" pitchFamily="34" charset="0"/>
                <a:cs typeface="Arial" panose="020B0604020202020204" pitchFamily="34" charset="0"/>
              </a:rPr>
              <a:t>Por ejemplo, un </a:t>
            </a:r>
            <a:r>
              <a:rPr lang="es-CL" sz="1400" dirty="0">
                <a:solidFill>
                  <a:schemeClr val="tx1"/>
                </a:solidFill>
                <a:latin typeface="Arial" panose="020B0604020202020204" pitchFamily="34" charset="0"/>
                <a:cs typeface="Arial" panose="020B0604020202020204" pitchFamily="34" charset="0"/>
              </a:rPr>
              <a:t>edificio presenta un índice de potencia instalada de 12 W/m2,  no necesariamente implica que este edifico sea eficiente lumínicamente, sino que puede tener una iluminación deficiente</a:t>
            </a:r>
          </a:p>
        </p:txBody>
      </p:sp>
      <p:sp>
        <p:nvSpPr>
          <p:cNvPr id="7" name="Título 4"/>
          <p:cNvSpPr txBox="1">
            <a:spLocks/>
          </p:cNvSpPr>
          <p:nvPr/>
        </p:nvSpPr>
        <p:spPr>
          <a:xfrm>
            <a:off x="1668352" y="479513"/>
            <a:ext cx="6575715" cy="409751"/>
          </a:xfrm>
          <a:prstGeom prst="rect">
            <a:avLst/>
          </a:prstGeom>
        </p:spPr>
        <p:txBody>
          <a:bodyPr vert="horz"/>
          <a:lstStyle>
            <a:lvl1pPr>
              <a:spcBef>
                <a:spcPct val="0"/>
              </a:spcBef>
              <a:buNone/>
              <a:defRPr sz="2200" b="1" baseline="0">
                <a:solidFill>
                  <a:srgbClr val="E46C0A"/>
                </a:solidFill>
                <a:latin typeface="Arial"/>
                <a:ea typeface="+mj-ea"/>
                <a:cs typeface="Helvetica"/>
              </a:defRPr>
            </a:lvl1pPr>
          </a:lstStyle>
          <a:p>
            <a:r>
              <a:rPr lang="es-CL" dirty="0"/>
              <a:t>5. Benchmarking de Indicadores de Consumo </a:t>
            </a:r>
            <a:endParaRPr lang="es-ES" dirty="0"/>
          </a:p>
        </p:txBody>
      </p:sp>
    </p:spTree>
    <p:extLst>
      <p:ext uri="{BB962C8B-B14F-4D97-AF65-F5344CB8AC3E}">
        <p14:creationId xmlns:p14="http://schemas.microsoft.com/office/powerpoint/2010/main" val="3528205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889263"/>
            <a:ext cx="7018448" cy="5692511"/>
          </a:xfrm>
        </p:spPr>
        <p:txBody>
          <a:bodyPr/>
          <a:lstStyle/>
          <a:p>
            <a:endParaRPr lang="es-CL" sz="1600" dirty="0" smtClean="0"/>
          </a:p>
          <a:p>
            <a:pPr lvl="0"/>
            <a:endParaRPr lang="es-CL" sz="1600" dirty="0" smtClean="0"/>
          </a:p>
          <a:p>
            <a:pPr lvl="0"/>
            <a:endParaRPr lang="es-CL" sz="1600" dirty="0" smtClean="0"/>
          </a:p>
          <a:p>
            <a:pPr algn="just"/>
            <a:endParaRPr lang="es-CL" sz="1600" dirty="0" smtClean="0"/>
          </a:p>
          <a:p>
            <a:pPr algn="just"/>
            <a:endParaRPr lang="es-CL" sz="1600" dirty="0" smtClean="0"/>
          </a:p>
          <a:p>
            <a:pPr lvl="0" algn="just"/>
            <a:endParaRPr lang="es-CL" sz="1600" dirty="0" smtClean="0"/>
          </a:p>
          <a:p>
            <a:r>
              <a:rPr lang="es-ES" sz="1600" dirty="0" smtClean="0"/>
              <a:t> </a:t>
            </a:r>
            <a:endParaRPr lang="es-CL" sz="1600" dirty="0" smtClean="0"/>
          </a:p>
          <a:p>
            <a:pPr lvl="0"/>
            <a:endParaRPr lang="es-CL" sz="1600" dirty="0" smtClean="0"/>
          </a:p>
          <a:p>
            <a:endParaRPr lang="es-ES" sz="2400" b="1" dirty="0" smtClean="0">
              <a:solidFill>
                <a:srgbClr val="E46C0A"/>
              </a:solidFill>
              <a:latin typeface="Arial"/>
              <a:ea typeface="+mj-ea"/>
            </a:endParaRPr>
          </a:p>
        </p:txBody>
      </p:sp>
      <p:sp>
        <p:nvSpPr>
          <p:cNvPr id="3" name="Título 4"/>
          <p:cNvSpPr txBox="1">
            <a:spLocks/>
          </p:cNvSpPr>
          <p:nvPr/>
        </p:nvSpPr>
        <p:spPr>
          <a:xfrm>
            <a:off x="1684227" y="3038035"/>
            <a:ext cx="7027973" cy="409751"/>
          </a:xfrm>
          <a:prstGeom prst="rect">
            <a:avLst/>
          </a:prstGeom>
        </p:spPr>
        <p:txBody>
          <a:bodyPr vert="horz"/>
          <a:lstStyle/>
          <a:p>
            <a:pPr lvl="0" algn="ctr">
              <a:spcBef>
                <a:spcPct val="0"/>
              </a:spcBef>
            </a:pPr>
            <a:r>
              <a:rPr lang="es-CL" sz="2400" b="1" dirty="0" smtClean="0">
                <a:solidFill>
                  <a:srgbClr val="E46C0A"/>
                </a:solidFill>
                <a:latin typeface="Arial"/>
                <a:ea typeface="+mj-ea"/>
                <a:cs typeface="Helvetica"/>
              </a:rPr>
              <a:t>Capítulo 4:</a:t>
            </a:r>
          </a:p>
          <a:p>
            <a:pPr lvl="0" algn="ctr">
              <a:spcBef>
                <a:spcPct val="0"/>
              </a:spcBef>
            </a:pPr>
            <a:r>
              <a:rPr lang="es-CL" sz="2400" b="1" dirty="0" smtClean="0">
                <a:solidFill>
                  <a:srgbClr val="E46C0A"/>
                </a:solidFill>
                <a:latin typeface="Arial"/>
                <a:ea typeface="+mj-ea"/>
                <a:cs typeface="Helvetica"/>
              </a:rPr>
              <a:t>Autodiagnóstico</a:t>
            </a:r>
            <a:endParaRPr lang="es-ES" sz="2400" b="1" dirty="0" smtClean="0">
              <a:solidFill>
                <a:srgbClr val="E46C0A"/>
              </a:solidFill>
              <a:latin typeface="Arial"/>
              <a:ea typeface="+mj-ea"/>
              <a:cs typeface="Helvetica"/>
            </a:endParaRPr>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81174" y="2130425"/>
            <a:ext cx="6677025" cy="1470025"/>
          </a:xfrm>
        </p:spPr>
        <p:txBody>
          <a:bodyPr>
            <a:normAutofit/>
          </a:bodyPr>
          <a:lstStyle/>
          <a:p>
            <a:r>
              <a:rPr lang="es-CL" dirty="0" smtClean="0">
                <a:solidFill>
                  <a:schemeClr val="tx1"/>
                </a:solidFill>
              </a:rPr>
              <a:t>Refrigeración</a:t>
            </a:r>
            <a:endParaRPr lang="es-CL" dirty="0">
              <a:solidFill>
                <a:schemeClr val="tx1"/>
              </a:solidFill>
            </a:endParaRPr>
          </a:p>
        </p:txBody>
      </p:sp>
      <p:sp>
        <p:nvSpPr>
          <p:cNvPr id="7" name="Título 4"/>
          <p:cNvSpPr txBox="1">
            <a:spLocks/>
          </p:cNvSpPr>
          <p:nvPr/>
        </p:nvSpPr>
        <p:spPr>
          <a:xfrm>
            <a:off x="1668352" y="479513"/>
            <a:ext cx="6575715" cy="409751"/>
          </a:xfrm>
          <a:prstGeom prst="rect">
            <a:avLst/>
          </a:prstGeom>
        </p:spPr>
        <p:txBody>
          <a:bodyPr vert="horz"/>
          <a:lstStyle>
            <a:lvl1pPr>
              <a:spcBef>
                <a:spcPct val="0"/>
              </a:spcBef>
              <a:buNone/>
              <a:defRPr sz="2200" b="1" baseline="0">
                <a:solidFill>
                  <a:srgbClr val="E46C0A"/>
                </a:solidFill>
                <a:latin typeface="Arial"/>
                <a:ea typeface="+mj-ea"/>
                <a:cs typeface="Helvetica"/>
              </a:defRPr>
            </a:lvl1pPr>
          </a:lstStyle>
          <a:p>
            <a:r>
              <a:rPr lang="es-CL" dirty="0"/>
              <a:t>5. Benchmarking de Indicadores de Consumo </a:t>
            </a:r>
            <a:endParaRPr lang="es-ES" dirty="0"/>
          </a:p>
        </p:txBody>
      </p:sp>
    </p:spTree>
    <p:extLst>
      <p:ext uri="{BB962C8B-B14F-4D97-AF65-F5344CB8AC3E}">
        <p14:creationId xmlns:p14="http://schemas.microsoft.com/office/powerpoint/2010/main" val="7440738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68352" y="1600200"/>
            <a:ext cx="7018448" cy="4525963"/>
          </a:xfrm>
        </p:spPr>
        <p:txBody>
          <a:bodyPr/>
          <a:lstStyle/>
          <a:p>
            <a:pPr marL="0" indent="0">
              <a:buNone/>
            </a:pPr>
            <a:r>
              <a:rPr lang="es-CL" sz="1400" dirty="0">
                <a:solidFill>
                  <a:schemeClr val="tx1"/>
                </a:solidFill>
                <a:latin typeface="Arial" panose="020B0604020202020204" pitchFamily="34" charset="0"/>
                <a:cs typeface="Arial" panose="020B0604020202020204" pitchFamily="34" charset="0"/>
              </a:rPr>
              <a:t>Indicadores en </a:t>
            </a:r>
            <a:r>
              <a:rPr lang="es-CL" sz="1400" dirty="0" smtClean="0">
                <a:solidFill>
                  <a:schemeClr val="tx1"/>
                </a:solidFill>
                <a:latin typeface="Arial" panose="020B0604020202020204" pitchFamily="34" charset="0"/>
                <a:cs typeface="Arial" panose="020B0604020202020204" pitchFamily="34" charset="0"/>
              </a:rPr>
              <a:t>refrigeración</a:t>
            </a:r>
          </a:p>
          <a:p>
            <a:pPr marL="0" indent="0">
              <a:buNone/>
            </a:pPr>
            <a:endParaRPr lang="es-CL" sz="1400" dirty="0">
              <a:solidFill>
                <a:schemeClr val="tx1"/>
              </a:solidFill>
              <a:latin typeface="Arial" panose="020B0604020202020204" pitchFamily="34" charset="0"/>
              <a:cs typeface="Arial" panose="020B0604020202020204" pitchFamily="34" charset="0"/>
            </a:endParaRPr>
          </a:p>
          <a:p>
            <a:r>
              <a:rPr lang="es-CL" sz="1400" dirty="0" smtClean="0">
                <a:solidFill>
                  <a:schemeClr val="tx1"/>
                </a:solidFill>
                <a:latin typeface="Arial" panose="020B0604020202020204" pitchFamily="34" charset="0"/>
                <a:cs typeface="Arial" panose="020B0604020202020204" pitchFamily="34" charset="0"/>
              </a:rPr>
              <a:t>Valores </a:t>
            </a:r>
            <a:r>
              <a:rPr lang="es-CL" sz="1400" dirty="0">
                <a:solidFill>
                  <a:schemeClr val="tx1"/>
                </a:solidFill>
                <a:latin typeface="Arial" panose="020B0604020202020204" pitchFamily="34" charset="0"/>
                <a:cs typeface="Arial" panose="020B0604020202020204" pitchFamily="34" charset="0"/>
              </a:rPr>
              <a:t>típicos de capacidad de refrigeración </a:t>
            </a:r>
            <a:r>
              <a:rPr lang="es-CL" sz="1400" dirty="0" smtClean="0">
                <a:solidFill>
                  <a:schemeClr val="tx1"/>
                </a:solidFill>
                <a:latin typeface="Arial" panose="020B0604020202020204" pitchFamily="34" charset="0"/>
                <a:cs typeface="Arial" panose="020B0604020202020204" pitchFamily="34" charset="0"/>
              </a:rPr>
              <a:t>(en toneladas </a:t>
            </a:r>
            <a:r>
              <a:rPr lang="es-CL" sz="1400" dirty="0">
                <a:solidFill>
                  <a:schemeClr val="tx1"/>
                </a:solidFill>
                <a:latin typeface="Arial" panose="020B0604020202020204" pitchFamily="34" charset="0"/>
                <a:cs typeface="Arial" panose="020B0604020202020204" pitchFamily="34" charset="0"/>
              </a:rPr>
              <a:t>de refrigeración o TR) para oficinas según el número de ocupantes.</a:t>
            </a:r>
          </a:p>
        </p:txBody>
      </p:sp>
      <p:graphicFrame>
        <p:nvGraphicFramePr>
          <p:cNvPr id="6" name="5 Tabla"/>
          <p:cNvGraphicFramePr>
            <a:graphicFrameLocks noGrp="1"/>
          </p:cNvGraphicFramePr>
          <p:nvPr>
            <p:extLst>
              <p:ext uri="{D42A27DB-BD31-4B8C-83A1-F6EECF244321}">
                <p14:modId xmlns:p14="http://schemas.microsoft.com/office/powerpoint/2010/main" val="3332306934"/>
              </p:ext>
            </p:extLst>
          </p:nvPr>
        </p:nvGraphicFramePr>
        <p:xfrm>
          <a:off x="1800224" y="3477609"/>
          <a:ext cx="6228159" cy="1261872"/>
        </p:xfrm>
        <a:graphic>
          <a:graphicData uri="http://schemas.openxmlformats.org/drawingml/2006/table">
            <a:tbl>
              <a:tblPr firstRow="1" firstCol="1" bandRow="1" bandCol="1">
                <a:tableStyleId>{5C22544A-7EE6-4342-B048-85BDC9FD1C3A}</a:tableStyleId>
              </a:tblPr>
              <a:tblGrid>
                <a:gridCol w="4803223"/>
                <a:gridCol w="1424936"/>
              </a:tblGrid>
              <a:tr h="292648">
                <a:tc>
                  <a:txBody>
                    <a:bodyPr/>
                    <a:lstStyle/>
                    <a:p>
                      <a:pPr algn="ctr">
                        <a:lnSpc>
                          <a:spcPct val="115000"/>
                        </a:lnSpc>
                        <a:spcAft>
                          <a:spcPts val="0"/>
                        </a:spcAft>
                      </a:pPr>
                      <a:r>
                        <a:rPr lang="es-ES" sz="1800" dirty="0">
                          <a:effectLst/>
                        </a:rPr>
                        <a:t>Tipo de Oficina</a:t>
                      </a:r>
                      <a:endParaRPr lang="es-CL"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800">
                          <a:effectLst/>
                        </a:rPr>
                        <a:t>TR/m2</a:t>
                      </a:r>
                      <a:endParaRPr lang="es-CL" sz="1800">
                        <a:effectLst/>
                        <a:latin typeface="Calibri"/>
                        <a:ea typeface="Calibri"/>
                        <a:cs typeface="Times New Roman"/>
                      </a:endParaRPr>
                    </a:p>
                  </a:txBody>
                  <a:tcPr marL="68580" marR="68580" marT="0" marB="0"/>
                </a:tc>
              </a:tr>
              <a:tr h="292648">
                <a:tc>
                  <a:txBody>
                    <a:bodyPr/>
                    <a:lstStyle/>
                    <a:p>
                      <a:pPr algn="ctr">
                        <a:lnSpc>
                          <a:spcPct val="115000"/>
                        </a:lnSpc>
                        <a:spcAft>
                          <a:spcPts val="0"/>
                        </a:spcAft>
                      </a:pPr>
                      <a:r>
                        <a:rPr lang="es-MX" sz="1800">
                          <a:effectLst/>
                        </a:rPr>
                        <a:t>Pequeñas Oficinas &lt; 10 ocupantes</a:t>
                      </a:r>
                      <a:endParaRPr lang="es-CL"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800">
                          <a:effectLst/>
                        </a:rPr>
                        <a:t>0,1</a:t>
                      </a:r>
                      <a:endParaRPr lang="es-CL" sz="1800">
                        <a:effectLst/>
                        <a:latin typeface="Calibri"/>
                        <a:ea typeface="Calibri"/>
                        <a:cs typeface="Times New Roman"/>
                      </a:endParaRPr>
                    </a:p>
                  </a:txBody>
                  <a:tcPr marL="68580" marR="68580" marT="0" marB="0"/>
                </a:tc>
              </a:tr>
              <a:tr h="292648">
                <a:tc>
                  <a:txBody>
                    <a:bodyPr/>
                    <a:lstStyle/>
                    <a:p>
                      <a:pPr algn="ctr">
                        <a:lnSpc>
                          <a:spcPct val="115000"/>
                        </a:lnSpc>
                        <a:spcAft>
                          <a:spcPts val="0"/>
                        </a:spcAft>
                      </a:pPr>
                      <a:r>
                        <a:rPr lang="es-MX" sz="1800">
                          <a:effectLst/>
                        </a:rPr>
                        <a:t>Oficinas Medianas 10 - 30 ocupantes</a:t>
                      </a:r>
                      <a:endParaRPr lang="es-CL"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800">
                          <a:effectLst/>
                        </a:rPr>
                        <a:t>0,06</a:t>
                      </a:r>
                      <a:endParaRPr lang="es-CL" sz="1800">
                        <a:effectLst/>
                        <a:latin typeface="Calibri"/>
                        <a:ea typeface="Calibri"/>
                        <a:cs typeface="Times New Roman"/>
                      </a:endParaRPr>
                    </a:p>
                  </a:txBody>
                  <a:tcPr marL="68580" marR="68580" marT="0" marB="0"/>
                </a:tc>
              </a:tr>
              <a:tr h="292648">
                <a:tc>
                  <a:txBody>
                    <a:bodyPr/>
                    <a:lstStyle/>
                    <a:p>
                      <a:pPr algn="ctr">
                        <a:lnSpc>
                          <a:spcPct val="115000"/>
                        </a:lnSpc>
                        <a:spcAft>
                          <a:spcPts val="0"/>
                        </a:spcAft>
                      </a:pPr>
                      <a:r>
                        <a:rPr lang="es-MX" sz="1800" dirty="0">
                          <a:effectLst/>
                        </a:rPr>
                        <a:t>Edificio de Oficinas  con AC central</a:t>
                      </a:r>
                      <a:endParaRPr lang="es-CL"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800" dirty="0">
                          <a:effectLst/>
                        </a:rPr>
                        <a:t>0,04</a:t>
                      </a:r>
                      <a:endParaRPr lang="es-CL" sz="1800" dirty="0">
                        <a:effectLst/>
                        <a:latin typeface="Calibri"/>
                        <a:ea typeface="Calibri"/>
                        <a:cs typeface="Times New Roman"/>
                      </a:endParaRPr>
                    </a:p>
                  </a:txBody>
                  <a:tcPr marL="68580" marR="68580" marT="0" marB="0"/>
                </a:tc>
              </a:tr>
            </a:tbl>
          </a:graphicData>
        </a:graphic>
      </p:graphicFrame>
      <p:sp>
        <p:nvSpPr>
          <p:cNvPr id="7" name="Título 4"/>
          <p:cNvSpPr txBox="1">
            <a:spLocks/>
          </p:cNvSpPr>
          <p:nvPr/>
        </p:nvSpPr>
        <p:spPr>
          <a:xfrm>
            <a:off x="1668352" y="479513"/>
            <a:ext cx="6575715" cy="409751"/>
          </a:xfrm>
          <a:prstGeom prst="rect">
            <a:avLst/>
          </a:prstGeom>
        </p:spPr>
        <p:txBody>
          <a:bodyPr vert="horz"/>
          <a:lstStyle>
            <a:lvl1pPr>
              <a:spcBef>
                <a:spcPct val="0"/>
              </a:spcBef>
              <a:buNone/>
              <a:defRPr sz="2200" b="1" baseline="0">
                <a:solidFill>
                  <a:srgbClr val="E46C0A"/>
                </a:solidFill>
                <a:latin typeface="Arial"/>
                <a:ea typeface="+mj-ea"/>
                <a:cs typeface="Helvetica"/>
              </a:defRPr>
            </a:lvl1pPr>
          </a:lstStyle>
          <a:p>
            <a:r>
              <a:rPr lang="es-CL" dirty="0"/>
              <a:t>5. Benchmarking de Indicadores de Consumo </a:t>
            </a:r>
            <a:endParaRPr lang="es-ES" dirty="0"/>
          </a:p>
        </p:txBody>
      </p:sp>
    </p:spTree>
    <p:extLst>
      <p:ext uri="{BB962C8B-B14F-4D97-AF65-F5344CB8AC3E}">
        <p14:creationId xmlns:p14="http://schemas.microsoft.com/office/powerpoint/2010/main" val="28346320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62074" y="1600200"/>
            <a:ext cx="7324725" cy="4525963"/>
          </a:xfrm>
        </p:spPr>
        <p:txBody>
          <a:bodyPr/>
          <a:lstStyle/>
          <a:p>
            <a:r>
              <a:rPr lang="es-CL" dirty="0"/>
              <a:t>ASHRAE establece los siguientes índices de consumo para equipos de climatización considerados eficientes</a:t>
            </a:r>
          </a:p>
        </p:txBody>
      </p:sp>
      <p:graphicFrame>
        <p:nvGraphicFramePr>
          <p:cNvPr id="7" name="6 Tabla"/>
          <p:cNvGraphicFramePr>
            <a:graphicFrameLocks noGrp="1"/>
          </p:cNvGraphicFramePr>
          <p:nvPr>
            <p:extLst>
              <p:ext uri="{D42A27DB-BD31-4B8C-83A1-F6EECF244321}">
                <p14:modId xmlns:p14="http://schemas.microsoft.com/office/powerpoint/2010/main" val="6607563"/>
              </p:ext>
            </p:extLst>
          </p:nvPr>
        </p:nvGraphicFramePr>
        <p:xfrm>
          <a:off x="1668352" y="3284823"/>
          <a:ext cx="6792080" cy="1874266"/>
        </p:xfrm>
        <a:graphic>
          <a:graphicData uri="http://schemas.openxmlformats.org/drawingml/2006/table">
            <a:tbl>
              <a:tblPr firstRow="1" firstCol="1" bandRow="1" bandCol="1">
                <a:tableStyleId>{5C22544A-7EE6-4342-B048-85BDC9FD1C3A}</a:tableStyleId>
              </a:tblPr>
              <a:tblGrid>
                <a:gridCol w="4996816"/>
                <a:gridCol w="1795264"/>
              </a:tblGrid>
              <a:tr h="190500">
                <a:tc>
                  <a:txBody>
                    <a:bodyPr/>
                    <a:lstStyle/>
                    <a:p>
                      <a:pPr algn="ctr">
                        <a:lnSpc>
                          <a:spcPct val="115000"/>
                        </a:lnSpc>
                        <a:spcAft>
                          <a:spcPts val="0"/>
                        </a:spcAft>
                      </a:pPr>
                      <a:r>
                        <a:rPr lang="es-MX" sz="1800" dirty="0">
                          <a:effectLst/>
                        </a:rPr>
                        <a:t>Equipo</a:t>
                      </a:r>
                      <a:endParaRPr lang="es-CL"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800" dirty="0">
                          <a:effectLst/>
                        </a:rPr>
                        <a:t>kW/TR</a:t>
                      </a:r>
                      <a:endParaRPr lang="es-CL" sz="1800" dirty="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MX" sz="1800">
                          <a:effectLst/>
                        </a:rPr>
                        <a:t>Chiller</a:t>
                      </a:r>
                      <a:endParaRPr lang="es-CL"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800">
                          <a:effectLst/>
                        </a:rPr>
                        <a:t>0,510</a:t>
                      </a:r>
                      <a:endParaRPr lang="es-CL" sz="18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MX" sz="1800">
                          <a:effectLst/>
                        </a:rPr>
                        <a:t>Torre de Enfriamiento</a:t>
                      </a:r>
                      <a:endParaRPr lang="es-CL"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800">
                          <a:effectLst/>
                        </a:rPr>
                        <a:t>0,011</a:t>
                      </a:r>
                      <a:endParaRPr lang="es-CL" sz="18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MX" sz="1800">
                          <a:effectLst/>
                        </a:rPr>
                        <a:t>Bomba Enfriadora de Agua</a:t>
                      </a:r>
                      <a:endParaRPr lang="es-CL"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800">
                          <a:effectLst/>
                        </a:rPr>
                        <a:t>0,026</a:t>
                      </a:r>
                      <a:endParaRPr lang="es-CL" sz="18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MX" sz="1800">
                          <a:effectLst/>
                        </a:rPr>
                        <a:t>Bomba Condensadora de Agua</a:t>
                      </a:r>
                      <a:endParaRPr lang="es-CL"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800">
                          <a:effectLst/>
                        </a:rPr>
                        <a:t>0,021</a:t>
                      </a:r>
                      <a:endParaRPr lang="es-CL" sz="18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MX" sz="1800">
                          <a:effectLst/>
                        </a:rPr>
                        <a:t>Unidad Manejadora de Aire</a:t>
                      </a:r>
                      <a:endParaRPr lang="es-CL"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800" dirty="0">
                          <a:effectLst/>
                        </a:rPr>
                        <a:t>0,050</a:t>
                      </a:r>
                      <a:endParaRPr lang="es-CL" sz="1800" dirty="0">
                        <a:effectLst/>
                        <a:latin typeface="Calibri"/>
                        <a:ea typeface="Calibri"/>
                        <a:cs typeface="Times New Roman"/>
                      </a:endParaRPr>
                    </a:p>
                  </a:txBody>
                  <a:tcPr marL="68580" marR="68580" marT="0" marB="0"/>
                </a:tc>
              </a:tr>
            </a:tbl>
          </a:graphicData>
        </a:graphic>
      </p:graphicFrame>
      <p:sp>
        <p:nvSpPr>
          <p:cNvPr id="8" name="Título 4"/>
          <p:cNvSpPr txBox="1">
            <a:spLocks/>
          </p:cNvSpPr>
          <p:nvPr/>
        </p:nvSpPr>
        <p:spPr>
          <a:xfrm>
            <a:off x="1668352" y="479513"/>
            <a:ext cx="6575715" cy="409751"/>
          </a:xfrm>
          <a:prstGeom prst="rect">
            <a:avLst/>
          </a:prstGeom>
        </p:spPr>
        <p:txBody>
          <a:bodyPr vert="horz"/>
          <a:lstStyle>
            <a:lvl1pPr>
              <a:spcBef>
                <a:spcPct val="0"/>
              </a:spcBef>
              <a:buNone/>
              <a:defRPr sz="2200" b="1" baseline="0">
                <a:solidFill>
                  <a:srgbClr val="E46C0A"/>
                </a:solidFill>
                <a:latin typeface="Arial"/>
                <a:ea typeface="+mj-ea"/>
                <a:cs typeface="Helvetica"/>
              </a:defRPr>
            </a:lvl1pPr>
          </a:lstStyle>
          <a:p>
            <a:r>
              <a:rPr lang="es-CL" dirty="0"/>
              <a:t>5. Benchmarking de Indicadores de Consumo </a:t>
            </a:r>
            <a:endParaRPr lang="es-ES" dirty="0"/>
          </a:p>
        </p:txBody>
      </p:sp>
    </p:spTree>
    <p:extLst>
      <p:ext uri="{BB962C8B-B14F-4D97-AF65-F5344CB8AC3E}">
        <p14:creationId xmlns:p14="http://schemas.microsoft.com/office/powerpoint/2010/main" val="38619033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04924" y="1600200"/>
            <a:ext cx="7381875" cy="4525963"/>
          </a:xfrm>
        </p:spPr>
        <p:txBody>
          <a:bodyPr/>
          <a:lstStyle/>
          <a:p>
            <a:r>
              <a:rPr lang="es-CL" dirty="0" smtClean="0"/>
              <a:t>Combinando tablas anteriores:</a:t>
            </a:r>
            <a:endParaRPr lang="es-CL" dirty="0"/>
          </a:p>
        </p:txBody>
      </p:sp>
      <p:graphicFrame>
        <p:nvGraphicFramePr>
          <p:cNvPr id="6" name="5 Tabla"/>
          <p:cNvGraphicFramePr>
            <a:graphicFrameLocks noGrp="1"/>
          </p:cNvGraphicFramePr>
          <p:nvPr>
            <p:extLst>
              <p:ext uri="{D42A27DB-BD31-4B8C-83A1-F6EECF244321}">
                <p14:modId xmlns:p14="http://schemas.microsoft.com/office/powerpoint/2010/main" val="832764842"/>
              </p:ext>
            </p:extLst>
          </p:nvPr>
        </p:nvGraphicFramePr>
        <p:xfrm>
          <a:off x="1304925" y="2899251"/>
          <a:ext cx="7587555" cy="1798320"/>
        </p:xfrm>
        <a:graphic>
          <a:graphicData uri="http://schemas.openxmlformats.org/drawingml/2006/table">
            <a:tbl>
              <a:tblPr firstRow="1" firstCol="1" bandRow="1" bandCol="1">
                <a:tableStyleId>{5C22544A-7EE6-4342-B048-85BDC9FD1C3A}</a:tableStyleId>
              </a:tblPr>
              <a:tblGrid>
                <a:gridCol w="2812628"/>
                <a:gridCol w="1373609"/>
                <a:gridCol w="1635249"/>
                <a:gridCol w="1766069"/>
              </a:tblGrid>
              <a:tr h="571500">
                <a:tc>
                  <a:txBody>
                    <a:bodyPr/>
                    <a:lstStyle/>
                    <a:p>
                      <a:pPr>
                        <a:lnSpc>
                          <a:spcPct val="115000"/>
                        </a:lnSpc>
                        <a:spcAft>
                          <a:spcPts val="0"/>
                        </a:spcAft>
                      </a:pPr>
                      <a:r>
                        <a:rPr lang="es-ES" sz="1400" dirty="0">
                          <a:effectLst/>
                        </a:rPr>
                        <a:t>Equipo</a:t>
                      </a:r>
                      <a:endParaRPr lang="es-CL"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Pequeñas Oficinas [W/m2]</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Oficinas Medianas [W/m2]</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Edificios de Ofic. con AC central [W/m2]</a:t>
                      </a:r>
                      <a:endParaRPr lang="es-CL" sz="14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S" sz="1400">
                          <a:effectLst/>
                        </a:rPr>
                        <a:t>Chiller</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51</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30,6</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20,4</a:t>
                      </a:r>
                      <a:endParaRPr lang="es-CL" sz="14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S" sz="1400">
                          <a:effectLst/>
                        </a:rPr>
                        <a:t>Torre de Enfriamiento</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1,1</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0,7</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0,4</a:t>
                      </a:r>
                      <a:endParaRPr lang="es-CL" sz="14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S" sz="1400">
                          <a:effectLst/>
                        </a:rPr>
                        <a:t>Bomba Enfriadora de Agua</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2,6</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1,6</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1,1</a:t>
                      </a:r>
                      <a:endParaRPr lang="es-CL" sz="14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S" sz="1400">
                          <a:effectLst/>
                        </a:rPr>
                        <a:t>Bomba Condensadora de Agua</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2,1</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1,3</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0,8</a:t>
                      </a:r>
                      <a:endParaRPr lang="es-CL" sz="1400">
                        <a:effectLst/>
                        <a:latin typeface="Calibri"/>
                        <a:ea typeface="Calibri"/>
                        <a:cs typeface="Times New Roman"/>
                      </a:endParaRPr>
                    </a:p>
                  </a:txBody>
                  <a:tcPr marL="68580" marR="68580" marT="0" marB="0"/>
                </a:tc>
              </a:tr>
              <a:tr h="190500">
                <a:tc>
                  <a:txBody>
                    <a:bodyPr/>
                    <a:lstStyle/>
                    <a:p>
                      <a:pPr>
                        <a:lnSpc>
                          <a:spcPct val="115000"/>
                        </a:lnSpc>
                        <a:spcAft>
                          <a:spcPts val="0"/>
                        </a:spcAft>
                      </a:pPr>
                      <a:r>
                        <a:rPr lang="es-ES" sz="1400">
                          <a:effectLst/>
                        </a:rPr>
                        <a:t>Unidad Manejadora de Aire</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5</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3</a:t>
                      </a:r>
                      <a:endParaRPr lang="es-CL"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dirty="0">
                          <a:effectLst/>
                        </a:rPr>
                        <a:t>2</a:t>
                      </a:r>
                      <a:endParaRPr lang="es-CL" sz="1400" dirty="0">
                        <a:effectLst/>
                        <a:latin typeface="Calibri"/>
                        <a:ea typeface="Calibri"/>
                        <a:cs typeface="Times New Roman"/>
                      </a:endParaRPr>
                    </a:p>
                  </a:txBody>
                  <a:tcPr marL="68580" marR="68580" marT="0" marB="0"/>
                </a:tc>
              </a:tr>
            </a:tbl>
          </a:graphicData>
        </a:graphic>
      </p:graphicFrame>
      <p:sp>
        <p:nvSpPr>
          <p:cNvPr id="7" name="Título 4"/>
          <p:cNvSpPr txBox="1">
            <a:spLocks/>
          </p:cNvSpPr>
          <p:nvPr/>
        </p:nvSpPr>
        <p:spPr>
          <a:xfrm>
            <a:off x="1668352" y="479513"/>
            <a:ext cx="6575715" cy="409751"/>
          </a:xfrm>
          <a:prstGeom prst="rect">
            <a:avLst/>
          </a:prstGeom>
        </p:spPr>
        <p:txBody>
          <a:bodyPr vert="horz"/>
          <a:lstStyle>
            <a:lvl1pPr>
              <a:spcBef>
                <a:spcPct val="0"/>
              </a:spcBef>
              <a:buNone/>
              <a:defRPr sz="2200" b="1" baseline="0">
                <a:solidFill>
                  <a:srgbClr val="E46C0A"/>
                </a:solidFill>
                <a:latin typeface="Arial"/>
                <a:ea typeface="+mj-ea"/>
                <a:cs typeface="Helvetica"/>
              </a:defRPr>
            </a:lvl1pPr>
          </a:lstStyle>
          <a:p>
            <a:r>
              <a:rPr lang="es-CL" dirty="0"/>
              <a:t>5. Benchmarking de Indicadores de Consumo </a:t>
            </a:r>
            <a:endParaRPr lang="es-ES" dirty="0"/>
          </a:p>
        </p:txBody>
      </p:sp>
    </p:spTree>
    <p:extLst>
      <p:ext uri="{BB962C8B-B14F-4D97-AF65-F5344CB8AC3E}">
        <p14:creationId xmlns:p14="http://schemas.microsoft.com/office/powerpoint/2010/main" val="21347195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14474" y="1600200"/>
            <a:ext cx="7172325" cy="4525963"/>
          </a:xfrm>
        </p:spPr>
        <p:txBody>
          <a:bodyPr>
            <a:normAutofit/>
          </a:bodyPr>
          <a:lstStyle/>
          <a:p>
            <a:pPr marL="0" indent="0" algn="just">
              <a:buNone/>
            </a:pPr>
            <a:r>
              <a:rPr lang="es-CL" b="1" u="sng" dirty="0" smtClean="0"/>
              <a:t>Indicadores típicos</a:t>
            </a:r>
          </a:p>
          <a:p>
            <a:pPr algn="just"/>
            <a:r>
              <a:rPr lang="es-CL" dirty="0" smtClean="0"/>
              <a:t>W/m2</a:t>
            </a:r>
            <a:r>
              <a:rPr lang="es-CL" dirty="0"/>
              <a:t>: </a:t>
            </a:r>
            <a:r>
              <a:rPr lang="es-CL" dirty="0" smtClean="0"/>
              <a:t>Índice </a:t>
            </a:r>
            <a:r>
              <a:rPr lang="es-CL" dirty="0"/>
              <a:t>de potencia </a:t>
            </a:r>
            <a:r>
              <a:rPr lang="es-CL" dirty="0" smtClean="0"/>
              <a:t>térmica frío/calor. </a:t>
            </a:r>
            <a:r>
              <a:rPr lang="es-CL" dirty="0"/>
              <a:t>Estos índices se pueden representar igualmente para el caso de potencia eléctrica. Se obtiene dividiendo la potencia instalada en equipos de climatización por la superficie climatizada</a:t>
            </a:r>
            <a:r>
              <a:rPr lang="es-CL" dirty="0" smtClean="0"/>
              <a:t>.</a:t>
            </a:r>
          </a:p>
          <a:p>
            <a:pPr algn="just"/>
            <a:endParaRPr lang="es-CL" dirty="0"/>
          </a:p>
          <a:p>
            <a:pPr algn="just"/>
            <a:r>
              <a:rPr lang="es-CL" dirty="0" smtClean="0"/>
              <a:t>TR/m2</a:t>
            </a:r>
            <a:r>
              <a:rPr lang="es-CL" dirty="0"/>
              <a:t>: Í</a:t>
            </a:r>
            <a:r>
              <a:rPr lang="es-CL" dirty="0" smtClean="0"/>
              <a:t>ndice </a:t>
            </a:r>
            <a:r>
              <a:rPr lang="es-CL" dirty="0"/>
              <a:t>de climatización que se calcula en toneladas de refrigeración por unidad de superficie. Se obtiene dividiendo las toneladas de refrigeración suministradas por los equipos, por la superficie climatizada.</a:t>
            </a:r>
          </a:p>
        </p:txBody>
      </p:sp>
      <p:sp>
        <p:nvSpPr>
          <p:cNvPr id="7" name="Título 4"/>
          <p:cNvSpPr txBox="1">
            <a:spLocks/>
          </p:cNvSpPr>
          <p:nvPr/>
        </p:nvSpPr>
        <p:spPr>
          <a:xfrm>
            <a:off x="1668352" y="479513"/>
            <a:ext cx="6575715" cy="409751"/>
          </a:xfrm>
          <a:prstGeom prst="rect">
            <a:avLst/>
          </a:prstGeom>
        </p:spPr>
        <p:txBody>
          <a:bodyPr vert="horz"/>
          <a:lstStyle>
            <a:lvl1pPr>
              <a:spcBef>
                <a:spcPct val="0"/>
              </a:spcBef>
              <a:buNone/>
              <a:defRPr sz="2200" b="1" baseline="0">
                <a:solidFill>
                  <a:srgbClr val="E46C0A"/>
                </a:solidFill>
                <a:latin typeface="Arial"/>
                <a:ea typeface="+mj-ea"/>
                <a:cs typeface="Helvetica"/>
              </a:defRPr>
            </a:lvl1pPr>
          </a:lstStyle>
          <a:p>
            <a:r>
              <a:rPr lang="es-CL" dirty="0"/>
              <a:t>5. Benchmarking de Indicadores de Consumo </a:t>
            </a:r>
            <a:endParaRPr lang="es-ES" dirty="0"/>
          </a:p>
        </p:txBody>
      </p:sp>
    </p:spTree>
    <p:extLst>
      <p:ext uri="{BB962C8B-B14F-4D97-AF65-F5344CB8AC3E}">
        <p14:creationId xmlns:p14="http://schemas.microsoft.com/office/powerpoint/2010/main" val="42064025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95424" y="1600200"/>
            <a:ext cx="7191375" cy="4525963"/>
          </a:xfrm>
        </p:spPr>
        <p:txBody>
          <a:bodyPr/>
          <a:lstStyle/>
          <a:p>
            <a:pPr marL="0" indent="0" algn="just">
              <a:buNone/>
            </a:pPr>
            <a:r>
              <a:rPr lang="es-CL" sz="1600" b="1" u="sng" dirty="0" smtClean="0">
                <a:solidFill>
                  <a:schemeClr val="tx1"/>
                </a:solidFill>
                <a:latin typeface="Arial" panose="020B0604020202020204" pitchFamily="34" charset="0"/>
                <a:cs typeface="Arial" panose="020B0604020202020204" pitchFamily="34" charset="0"/>
              </a:rPr>
              <a:t>Valores típicos de referencia</a:t>
            </a:r>
          </a:p>
          <a:p>
            <a:pPr algn="just"/>
            <a:r>
              <a:rPr lang="es-CL" sz="1600" dirty="0" smtClean="0">
                <a:solidFill>
                  <a:schemeClr val="tx1"/>
                </a:solidFill>
                <a:latin typeface="Arial" panose="020B0604020202020204" pitchFamily="34" charset="0"/>
                <a:cs typeface="Arial" panose="020B0604020202020204" pitchFamily="34" charset="0"/>
              </a:rPr>
              <a:t>La </a:t>
            </a:r>
            <a:r>
              <a:rPr lang="es-CL" sz="1600" dirty="0">
                <a:solidFill>
                  <a:schemeClr val="tx1"/>
                </a:solidFill>
                <a:latin typeface="Arial" panose="020B0604020202020204" pitchFamily="34" charset="0"/>
                <a:cs typeface="Arial" panose="020B0604020202020204" pitchFamily="34" charset="0"/>
              </a:rPr>
              <a:t>ASHRAE considera que un índice normal (sin aplicación de medidas de EE) de potencia instalada general para espacios de mediano y gran tamaño en sistemas de refrigeración es de 47[W/m2] y de 32[W/m2] para calefacción, considerando sólo superficie climatizada.</a:t>
            </a:r>
          </a:p>
        </p:txBody>
      </p:sp>
      <p:sp>
        <p:nvSpPr>
          <p:cNvPr id="6" name="Título 4"/>
          <p:cNvSpPr txBox="1">
            <a:spLocks/>
          </p:cNvSpPr>
          <p:nvPr/>
        </p:nvSpPr>
        <p:spPr>
          <a:xfrm>
            <a:off x="1668352" y="479513"/>
            <a:ext cx="6575715" cy="409751"/>
          </a:xfrm>
          <a:prstGeom prst="rect">
            <a:avLst/>
          </a:prstGeom>
        </p:spPr>
        <p:txBody>
          <a:bodyPr vert="horz"/>
          <a:lstStyle>
            <a:lvl1pPr>
              <a:spcBef>
                <a:spcPct val="0"/>
              </a:spcBef>
              <a:buNone/>
              <a:defRPr sz="2200" b="1" baseline="0">
                <a:solidFill>
                  <a:srgbClr val="E46C0A"/>
                </a:solidFill>
                <a:latin typeface="Arial"/>
                <a:ea typeface="+mj-ea"/>
                <a:cs typeface="Helvetica"/>
              </a:defRPr>
            </a:lvl1pPr>
          </a:lstStyle>
          <a:p>
            <a:r>
              <a:rPr lang="es-CL" dirty="0"/>
              <a:t>5. Benchmarking de Indicadores de Consumo </a:t>
            </a:r>
            <a:endParaRPr lang="es-ES" dirty="0"/>
          </a:p>
        </p:txBody>
      </p:sp>
    </p:spTree>
    <p:extLst>
      <p:ext uri="{BB962C8B-B14F-4D97-AF65-F5344CB8AC3E}">
        <p14:creationId xmlns:p14="http://schemas.microsoft.com/office/powerpoint/2010/main" val="30707872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94323" y="1087785"/>
            <a:ext cx="7152120" cy="4857403"/>
          </a:xfrm>
        </p:spPr>
        <p:txBody>
          <a:bodyPr/>
          <a:lstStyle/>
          <a:p>
            <a:pPr marL="0" indent="0">
              <a:buNone/>
            </a:pPr>
            <a:r>
              <a:rPr lang="es-CL" sz="1600" dirty="0" smtClean="0">
                <a:solidFill>
                  <a:schemeClr val="tx1"/>
                </a:solidFill>
              </a:rPr>
              <a:t>Niveles de confort por temperatura y humedad</a:t>
            </a:r>
            <a:endParaRPr lang="es-CL" sz="1600" dirty="0">
              <a:solidFill>
                <a:schemeClr val="tx1"/>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2601389978"/>
              </p:ext>
            </p:extLst>
          </p:nvPr>
        </p:nvGraphicFramePr>
        <p:xfrm>
          <a:off x="1668352" y="1677566"/>
          <a:ext cx="6610672" cy="946404"/>
        </p:xfrm>
        <a:graphic>
          <a:graphicData uri="http://schemas.openxmlformats.org/drawingml/2006/table">
            <a:tbl>
              <a:tblPr firstRow="1" firstCol="1" bandRow="1" bandCol="1">
                <a:tableStyleId>{5C22544A-7EE6-4342-B048-85BDC9FD1C3A}</a:tableStyleId>
              </a:tblPr>
              <a:tblGrid>
                <a:gridCol w="1739651"/>
                <a:gridCol w="2203557"/>
                <a:gridCol w="2667464"/>
              </a:tblGrid>
              <a:tr h="312264">
                <a:tc>
                  <a:txBody>
                    <a:bodyPr/>
                    <a:lstStyle/>
                    <a:p>
                      <a:pPr marL="457200">
                        <a:lnSpc>
                          <a:spcPct val="115000"/>
                        </a:lnSpc>
                        <a:spcAft>
                          <a:spcPts val="0"/>
                        </a:spcAft>
                      </a:pPr>
                      <a:r>
                        <a:rPr lang="es-ES" sz="1800" dirty="0">
                          <a:effectLst/>
                        </a:rPr>
                        <a:t>Estación</a:t>
                      </a:r>
                      <a:endParaRPr lang="es-CL" sz="1600" dirty="0">
                        <a:effectLst/>
                        <a:latin typeface="Calibri"/>
                        <a:ea typeface="Calibri"/>
                        <a:cs typeface="Times New Roman"/>
                      </a:endParaRPr>
                    </a:p>
                  </a:txBody>
                  <a:tcPr marL="53668" marR="53668" marT="0" marB="0"/>
                </a:tc>
                <a:tc>
                  <a:txBody>
                    <a:bodyPr/>
                    <a:lstStyle/>
                    <a:p>
                      <a:pPr marL="457200" algn="ctr">
                        <a:lnSpc>
                          <a:spcPct val="115000"/>
                        </a:lnSpc>
                        <a:spcAft>
                          <a:spcPts val="0"/>
                        </a:spcAft>
                      </a:pPr>
                      <a:r>
                        <a:rPr lang="es-ES" sz="1800" dirty="0" smtClean="0">
                          <a:effectLst/>
                        </a:rPr>
                        <a:t>T </a:t>
                      </a:r>
                      <a:r>
                        <a:rPr lang="es-ES" sz="1800" dirty="0">
                          <a:effectLst/>
                        </a:rPr>
                        <a:t>[°C]</a:t>
                      </a:r>
                      <a:endParaRPr lang="es-CL" sz="1600" dirty="0">
                        <a:effectLst/>
                        <a:latin typeface="Calibri"/>
                        <a:ea typeface="Calibri"/>
                        <a:cs typeface="Times New Roman"/>
                      </a:endParaRPr>
                    </a:p>
                  </a:txBody>
                  <a:tcPr marL="53668" marR="53668" marT="0" marB="0"/>
                </a:tc>
                <a:tc>
                  <a:txBody>
                    <a:bodyPr/>
                    <a:lstStyle/>
                    <a:p>
                      <a:pPr marL="457200" algn="ctr">
                        <a:lnSpc>
                          <a:spcPct val="115000"/>
                        </a:lnSpc>
                        <a:spcAft>
                          <a:spcPts val="0"/>
                        </a:spcAft>
                      </a:pPr>
                      <a:r>
                        <a:rPr lang="es-ES" sz="1800" dirty="0">
                          <a:effectLst/>
                        </a:rPr>
                        <a:t>Humedad Relativa %</a:t>
                      </a:r>
                      <a:endParaRPr lang="es-CL" sz="1600" dirty="0">
                        <a:effectLst/>
                        <a:latin typeface="Calibri"/>
                        <a:ea typeface="Calibri"/>
                        <a:cs typeface="Times New Roman"/>
                      </a:endParaRPr>
                    </a:p>
                  </a:txBody>
                  <a:tcPr marL="53668" marR="53668" marT="0" marB="0"/>
                </a:tc>
              </a:tr>
              <a:tr h="167904">
                <a:tc>
                  <a:txBody>
                    <a:bodyPr/>
                    <a:lstStyle/>
                    <a:p>
                      <a:pPr marL="457200">
                        <a:lnSpc>
                          <a:spcPct val="115000"/>
                        </a:lnSpc>
                        <a:spcAft>
                          <a:spcPts val="0"/>
                        </a:spcAft>
                      </a:pPr>
                      <a:r>
                        <a:rPr lang="es-ES" sz="1800" dirty="0">
                          <a:effectLst/>
                        </a:rPr>
                        <a:t>Verano</a:t>
                      </a:r>
                      <a:endParaRPr lang="es-CL" sz="1600" dirty="0">
                        <a:effectLst/>
                        <a:latin typeface="Calibri"/>
                        <a:ea typeface="Calibri"/>
                        <a:cs typeface="Times New Roman"/>
                      </a:endParaRPr>
                    </a:p>
                  </a:txBody>
                  <a:tcPr marL="53668" marR="53668" marT="0" marB="0"/>
                </a:tc>
                <a:tc>
                  <a:txBody>
                    <a:bodyPr/>
                    <a:lstStyle/>
                    <a:p>
                      <a:pPr marL="457200" algn="ctr">
                        <a:lnSpc>
                          <a:spcPct val="115000"/>
                        </a:lnSpc>
                        <a:spcAft>
                          <a:spcPts val="0"/>
                        </a:spcAft>
                      </a:pPr>
                      <a:r>
                        <a:rPr lang="es-ES" sz="1800" dirty="0">
                          <a:effectLst/>
                        </a:rPr>
                        <a:t>23 – 25</a:t>
                      </a:r>
                      <a:endParaRPr lang="es-CL" sz="1600" dirty="0">
                        <a:effectLst/>
                        <a:latin typeface="Calibri"/>
                        <a:ea typeface="Calibri"/>
                        <a:cs typeface="Times New Roman"/>
                      </a:endParaRPr>
                    </a:p>
                  </a:txBody>
                  <a:tcPr marL="53668" marR="53668" marT="0" marB="0"/>
                </a:tc>
                <a:tc>
                  <a:txBody>
                    <a:bodyPr/>
                    <a:lstStyle/>
                    <a:p>
                      <a:pPr marL="457200" algn="ctr">
                        <a:lnSpc>
                          <a:spcPct val="115000"/>
                        </a:lnSpc>
                        <a:spcAft>
                          <a:spcPts val="0"/>
                        </a:spcAft>
                      </a:pPr>
                      <a:r>
                        <a:rPr lang="es-ES" sz="1800">
                          <a:effectLst/>
                        </a:rPr>
                        <a:t>45 – 60</a:t>
                      </a:r>
                      <a:endParaRPr lang="es-CL" sz="1600">
                        <a:effectLst/>
                        <a:latin typeface="Calibri"/>
                        <a:ea typeface="Calibri"/>
                        <a:cs typeface="Times New Roman"/>
                      </a:endParaRPr>
                    </a:p>
                  </a:txBody>
                  <a:tcPr marL="53668" marR="53668" marT="0" marB="0"/>
                </a:tc>
              </a:tr>
              <a:tr h="167904">
                <a:tc>
                  <a:txBody>
                    <a:bodyPr/>
                    <a:lstStyle/>
                    <a:p>
                      <a:pPr marL="457200">
                        <a:lnSpc>
                          <a:spcPct val="115000"/>
                        </a:lnSpc>
                        <a:spcAft>
                          <a:spcPts val="0"/>
                        </a:spcAft>
                      </a:pPr>
                      <a:r>
                        <a:rPr lang="es-ES" sz="1800" dirty="0">
                          <a:effectLst/>
                        </a:rPr>
                        <a:t>Invierno</a:t>
                      </a:r>
                      <a:endParaRPr lang="es-CL" sz="1600" dirty="0">
                        <a:effectLst/>
                        <a:latin typeface="Calibri"/>
                        <a:ea typeface="Calibri"/>
                        <a:cs typeface="Times New Roman"/>
                      </a:endParaRPr>
                    </a:p>
                  </a:txBody>
                  <a:tcPr marL="53668" marR="53668" marT="0" marB="0"/>
                </a:tc>
                <a:tc>
                  <a:txBody>
                    <a:bodyPr/>
                    <a:lstStyle/>
                    <a:p>
                      <a:pPr marL="457200" algn="ctr">
                        <a:lnSpc>
                          <a:spcPct val="115000"/>
                        </a:lnSpc>
                        <a:spcAft>
                          <a:spcPts val="0"/>
                        </a:spcAft>
                      </a:pPr>
                      <a:r>
                        <a:rPr lang="es-ES" sz="1800">
                          <a:effectLst/>
                        </a:rPr>
                        <a:t>21 – 23</a:t>
                      </a:r>
                      <a:endParaRPr lang="es-CL" sz="1600">
                        <a:effectLst/>
                        <a:latin typeface="Calibri"/>
                        <a:ea typeface="Calibri"/>
                        <a:cs typeface="Times New Roman"/>
                      </a:endParaRPr>
                    </a:p>
                  </a:txBody>
                  <a:tcPr marL="53668" marR="53668" marT="0" marB="0"/>
                </a:tc>
                <a:tc>
                  <a:txBody>
                    <a:bodyPr/>
                    <a:lstStyle/>
                    <a:p>
                      <a:pPr marL="457200" algn="ctr">
                        <a:lnSpc>
                          <a:spcPct val="115000"/>
                        </a:lnSpc>
                        <a:spcAft>
                          <a:spcPts val="0"/>
                        </a:spcAft>
                      </a:pPr>
                      <a:r>
                        <a:rPr lang="es-ES" sz="1800" dirty="0">
                          <a:effectLst/>
                        </a:rPr>
                        <a:t>40 - 50</a:t>
                      </a:r>
                      <a:endParaRPr lang="es-CL" sz="1600" dirty="0">
                        <a:effectLst/>
                        <a:latin typeface="Calibri"/>
                        <a:ea typeface="Calibri"/>
                        <a:cs typeface="Times New Roman"/>
                      </a:endParaRPr>
                    </a:p>
                  </a:txBody>
                  <a:tcPr marL="53668" marR="53668" marT="0" marB="0"/>
                </a:tc>
              </a:tr>
            </a:tbl>
          </a:graphicData>
        </a:graphic>
      </p:graphicFrame>
      <p:pic>
        <p:nvPicPr>
          <p:cNvPr id="31746" name="Picture 2" descr="http://www.jmcprl.net/cursob02-2/Diapositiva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4" y="3212976"/>
            <a:ext cx="3171825" cy="2196489"/>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http://support.caed.asu.edu/radiant/01_thermalComfort/images/inuse/psych_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5" y="3068961"/>
            <a:ext cx="2516435" cy="2626990"/>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4"/>
          <p:cNvSpPr txBox="1">
            <a:spLocks/>
          </p:cNvSpPr>
          <p:nvPr/>
        </p:nvSpPr>
        <p:spPr>
          <a:xfrm>
            <a:off x="1668352" y="479513"/>
            <a:ext cx="6575715" cy="409751"/>
          </a:xfrm>
          <a:prstGeom prst="rect">
            <a:avLst/>
          </a:prstGeom>
        </p:spPr>
        <p:txBody>
          <a:bodyPr vert="horz"/>
          <a:lstStyle>
            <a:lvl1pPr>
              <a:spcBef>
                <a:spcPct val="0"/>
              </a:spcBef>
              <a:buNone/>
              <a:defRPr sz="2200" b="1" baseline="0">
                <a:solidFill>
                  <a:srgbClr val="E46C0A"/>
                </a:solidFill>
                <a:latin typeface="Arial"/>
                <a:ea typeface="+mj-ea"/>
                <a:cs typeface="Helvetica"/>
              </a:defRPr>
            </a:lvl1pPr>
          </a:lstStyle>
          <a:p>
            <a:r>
              <a:rPr lang="es-CL" dirty="0"/>
              <a:t>5. Benchmarking de Indicadores de Consumo </a:t>
            </a:r>
            <a:endParaRPr lang="es-ES" dirty="0"/>
          </a:p>
        </p:txBody>
      </p:sp>
    </p:spTree>
    <p:extLst>
      <p:ext uri="{BB962C8B-B14F-4D97-AF65-F5344CB8AC3E}">
        <p14:creationId xmlns:p14="http://schemas.microsoft.com/office/powerpoint/2010/main" val="42899295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754077" y="3089363"/>
            <a:ext cx="6575715" cy="409751"/>
          </a:xfrm>
          <a:prstGeom prst="rect">
            <a:avLst/>
          </a:prstGeom>
        </p:spPr>
        <p:txBody>
          <a:bodyPr/>
          <a:lstStyle/>
          <a:p>
            <a:r>
              <a:rPr lang="es-CL" sz="2400" dirty="0" smtClean="0">
                <a:latin typeface="Arial"/>
              </a:rPr>
              <a:t>Resumen y trabajo Nº2</a:t>
            </a:r>
            <a:endParaRPr lang="es-ES" dirty="0"/>
          </a:p>
        </p:txBody>
      </p:sp>
    </p:spTree>
    <p:extLst>
      <p:ext uri="{BB962C8B-B14F-4D97-AF65-F5344CB8AC3E}">
        <p14:creationId xmlns:p14="http://schemas.microsoft.com/office/powerpoint/2010/main" val="1190072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42952" y="1079764"/>
            <a:ext cx="7018448" cy="5236899"/>
          </a:xfrm>
        </p:spPr>
        <p:txBody>
          <a:bodyPr/>
          <a:lstStyle/>
          <a:p>
            <a:pPr algn="just">
              <a:spcAft>
                <a:spcPts val="600"/>
              </a:spcAft>
            </a:pPr>
            <a:r>
              <a:rPr lang="es-CL" sz="1400" b="1" dirty="0" smtClean="0">
                <a:solidFill>
                  <a:srgbClr val="000000"/>
                </a:solidFill>
                <a:latin typeface="Arial"/>
              </a:rPr>
              <a:t>Capítulo 3:</a:t>
            </a:r>
            <a:r>
              <a:rPr lang="es-CL" sz="1400" dirty="0" smtClean="0">
                <a:solidFill>
                  <a:srgbClr val="000000"/>
                </a:solidFill>
                <a:latin typeface="Arial"/>
              </a:rPr>
              <a:t> apuntó diferentes tipos de indicadores de consumos,  construidos a partir de consumos de energía eléctrica, combustibles y agua. Para algunos indicadores se definió  parámetros o índices de consumos considerados  eficientes.</a:t>
            </a:r>
          </a:p>
          <a:p>
            <a:pPr algn="just">
              <a:spcAft>
                <a:spcPts val="600"/>
              </a:spcAft>
            </a:pPr>
            <a:endParaRPr lang="es-CL" sz="1400" dirty="0" smtClean="0">
              <a:solidFill>
                <a:srgbClr val="000000"/>
              </a:solidFill>
              <a:latin typeface="Arial"/>
            </a:endParaRPr>
          </a:p>
          <a:p>
            <a:pPr algn="just">
              <a:spcAft>
                <a:spcPts val="600"/>
              </a:spcAft>
            </a:pPr>
            <a:r>
              <a:rPr lang="es-CL" sz="1400" b="1" dirty="0" smtClean="0">
                <a:solidFill>
                  <a:srgbClr val="000000"/>
                </a:solidFill>
                <a:latin typeface="Arial"/>
              </a:rPr>
              <a:t>Capítulo 4:</a:t>
            </a:r>
            <a:r>
              <a:rPr lang="es-CL" sz="1400" dirty="0" smtClean="0">
                <a:solidFill>
                  <a:srgbClr val="000000"/>
                </a:solidFill>
                <a:latin typeface="Arial"/>
              </a:rPr>
              <a:t> el capítulo detalló los puntos que deberán ser considerados en el desarrollo de un diagnóstico energético.  El informe, resultado de ese trabajo, permite revisar y criticar la situación actual del edificio estudiado y con base en eso, proponer medidas de mejora del desempeño energético de la instalación.</a:t>
            </a:r>
          </a:p>
          <a:p>
            <a:pPr algn="just">
              <a:spcAft>
                <a:spcPts val="600"/>
              </a:spcAft>
            </a:pPr>
            <a:endParaRPr lang="es-CL" sz="1400" dirty="0" smtClean="0">
              <a:solidFill>
                <a:srgbClr val="000000"/>
              </a:solidFill>
              <a:latin typeface="Arial"/>
            </a:endParaRPr>
          </a:p>
          <a:p>
            <a:pPr algn="just"/>
            <a:r>
              <a:rPr lang="es-CL" sz="1400" b="1" dirty="0" smtClean="0">
                <a:solidFill>
                  <a:srgbClr val="000000"/>
                </a:solidFill>
                <a:latin typeface="Arial"/>
              </a:rPr>
              <a:t>Capítulo 5: </a:t>
            </a:r>
            <a:r>
              <a:rPr lang="es-CL" sz="1400" dirty="0" smtClean="0">
                <a:solidFill>
                  <a:srgbClr val="000000"/>
                </a:solidFill>
                <a:latin typeface="Arial"/>
              </a:rPr>
              <a:t>presentó un recompilado de </a:t>
            </a:r>
            <a:r>
              <a:rPr lang="es-ES" sz="1400" dirty="0" smtClean="0">
                <a:solidFill>
                  <a:srgbClr val="000000"/>
                </a:solidFill>
                <a:latin typeface="Arial"/>
              </a:rPr>
              <a:t>Indicadores de eficiencia energética aplicado a las Instituciones de Educación Superior, con el objetivo de compararlos con los consumos y costos específicos de la instalación.</a:t>
            </a:r>
            <a:endParaRPr lang="es-CL" sz="1400" dirty="0" smtClean="0">
              <a:solidFill>
                <a:srgbClr val="000000"/>
              </a:solidFill>
              <a:latin typeface="Arial"/>
            </a:endParaRPr>
          </a:p>
          <a:p>
            <a:pPr marL="0" lvl="1" indent="0" algn="just">
              <a:spcAft>
                <a:spcPts val="600"/>
              </a:spcAft>
              <a:buNone/>
            </a:pPr>
            <a:endParaRPr lang="es-CL" sz="1400" dirty="0" smtClean="0">
              <a:solidFill>
                <a:srgbClr val="000000"/>
              </a:solidFill>
              <a:latin typeface="Arial"/>
            </a:endParaRPr>
          </a:p>
          <a:p>
            <a:pPr marL="0" lvl="1" indent="0" algn="just">
              <a:spcAft>
                <a:spcPts val="600"/>
              </a:spcAft>
              <a:buNone/>
            </a:pPr>
            <a:endParaRPr lang="es-CL" sz="1400" dirty="0" smtClean="0">
              <a:solidFill>
                <a:srgbClr val="000000"/>
              </a:solidFill>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pPr>
              <a:spcAft>
                <a:spcPts val="600"/>
              </a:spcAft>
            </a:pPr>
            <a:r>
              <a:rPr lang="es-CL" sz="2400" dirty="0" smtClean="0">
                <a:latin typeface="Arial"/>
              </a:rPr>
              <a:t>Resumen de los Capítulos</a:t>
            </a:r>
            <a:endParaRPr lang="es-ES" sz="2400" dirty="0" smtClean="0">
              <a:latin typeface="Arial"/>
            </a:endParaRPr>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544527" y="1054364"/>
            <a:ext cx="7018448" cy="5702036"/>
          </a:xfrm>
        </p:spPr>
        <p:txBody>
          <a:bodyPr/>
          <a:lstStyle/>
          <a:p>
            <a:pPr algn="just">
              <a:lnSpc>
                <a:spcPct val="90000"/>
              </a:lnSpc>
              <a:spcAft>
                <a:spcPts val="600"/>
              </a:spcAft>
            </a:pPr>
            <a:r>
              <a:rPr lang="es-CL" sz="1400" b="1" dirty="0" smtClean="0">
                <a:solidFill>
                  <a:srgbClr val="000000"/>
                </a:solidFill>
                <a:latin typeface="Arial"/>
              </a:rPr>
              <a:t>Elaborar un Informe de Auto diagnóstico considerando la siguiente estructura:</a:t>
            </a:r>
          </a:p>
          <a:p>
            <a:pPr lvl="1" algn="just">
              <a:lnSpc>
                <a:spcPct val="90000"/>
              </a:lnSpc>
              <a:spcAft>
                <a:spcPts val="600"/>
              </a:spcAft>
            </a:pPr>
            <a:r>
              <a:rPr lang="es-MX" sz="1400" dirty="0" smtClean="0">
                <a:solidFill>
                  <a:srgbClr val="000000"/>
                </a:solidFill>
                <a:latin typeface="Arial"/>
              </a:rPr>
              <a:t>Resumen Ejecutivo</a:t>
            </a:r>
          </a:p>
          <a:p>
            <a:pPr lvl="1" algn="just">
              <a:lnSpc>
                <a:spcPct val="90000"/>
              </a:lnSpc>
              <a:spcAft>
                <a:spcPts val="600"/>
              </a:spcAft>
            </a:pPr>
            <a:r>
              <a:rPr lang="es-MX" sz="1400" dirty="0" smtClean="0">
                <a:solidFill>
                  <a:srgbClr val="000000"/>
                </a:solidFill>
                <a:latin typeface="Arial"/>
              </a:rPr>
              <a:t>Objetivos Generales y Específicos</a:t>
            </a:r>
            <a:endParaRPr lang="es-CL" sz="1400" dirty="0" smtClean="0">
              <a:solidFill>
                <a:srgbClr val="000000"/>
              </a:solidFill>
              <a:latin typeface="Arial"/>
            </a:endParaRPr>
          </a:p>
          <a:p>
            <a:pPr lvl="1" algn="just">
              <a:spcAft>
                <a:spcPts val="600"/>
              </a:spcAft>
            </a:pPr>
            <a:r>
              <a:rPr lang="es-MX" sz="1400" dirty="0" smtClean="0">
                <a:solidFill>
                  <a:srgbClr val="000000"/>
                </a:solidFill>
                <a:latin typeface="Arial"/>
              </a:rPr>
              <a:t>Metodología Aplicada</a:t>
            </a:r>
            <a:endParaRPr lang="es-CL" sz="1400" dirty="0" smtClean="0">
              <a:solidFill>
                <a:srgbClr val="000000"/>
              </a:solidFill>
              <a:latin typeface="Arial"/>
            </a:endParaRPr>
          </a:p>
          <a:p>
            <a:pPr lvl="1" algn="just">
              <a:spcAft>
                <a:spcPts val="600"/>
              </a:spcAft>
            </a:pPr>
            <a:r>
              <a:rPr lang="es-MX" sz="1400" dirty="0" smtClean="0">
                <a:solidFill>
                  <a:srgbClr val="000000"/>
                </a:solidFill>
                <a:latin typeface="Arial"/>
              </a:rPr>
              <a:t>Descripción de la Situación Actual</a:t>
            </a:r>
          </a:p>
          <a:p>
            <a:pPr lvl="2" algn="just">
              <a:lnSpc>
                <a:spcPct val="90000"/>
              </a:lnSpc>
              <a:spcAft>
                <a:spcPts val="600"/>
              </a:spcAft>
              <a:buFont typeface="Wingdings" pitchFamily="2" charset="2"/>
              <a:buChar char="§"/>
            </a:pPr>
            <a:r>
              <a:rPr lang="es-ES" sz="1400" dirty="0" smtClean="0">
                <a:solidFill>
                  <a:srgbClr val="000000"/>
                </a:solidFill>
                <a:latin typeface="Arial"/>
              </a:rPr>
              <a:t>Generar los siguientes gráficos y tablas:</a:t>
            </a:r>
          </a:p>
          <a:p>
            <a:pPr lvl="3" algn="just">
              <a:spcAft>
                <a:spcPts val="600"/>
              </a:spcAft>
              <a:buFont typeface="Arial" pitchFamily="34" charset="0"/>
              <a:buChar char="•"/>
            </a:pPr>
            <a:r>
              <a:rPr lang="es-ES" sz="1400" dirty="0" smtClean="0">
                <a:solidFill>
                  <a:srgbClr val="000000"/>
                </a:solidFill>
                <a:latin typeface="Arial"/>
              </a:rPr>
              <a:t>Matriz energética de la institución (distintas fuentes de energía: electricidad, GNL, Diesel, etc.)</a:t>
            </a:r>
          </a:p>
          <a:p>
            <a:pPr lvl="3" algn="just">
              <a:spcAft>
                <a:spcPts val="600"/>
              </a:spcAft>
              <a:buFont typeface="Arial" pitchFamily="34" charset="0"/>
              <a:buChar char="•"/>
            </a:pPr>
            <a:r>
              <a:rPr lang="es-ES" sz="1400" dirty="0" smtClean="0">
                <a:solidFill>
                  <a:srgbClr val="000000"/>
                </a:solidFill>
                <a:latin typeface="Arial"/>
              </a:rPr>
              <a:t>Costos asociados a la matriz energética.</a:t>
            </a:r>
          </a:p>
          <a:p>
            <a:pPr lvl="3" algn="just">
              <a:spcAft>
                <a:spcPts val="600"/>
              </a:spcAft>
              <a:buFont typeface="Arial" pitchFamily="34" charset="0"/>
              <a:buChar char="•"/>
            </a:pPr>
            <a:r>
              <a:rPr lang="es-ES" sz="1400" dirty="0" smtClean="0">
                <a:solidFill>
                  <a:srgbClr val="000000"/>
                </a:solidFill>
                <a:latin typeface="Arial"/>
              </a:rPr>
              <a:t>Consumo mensual (últimos 12 meses), de los dos principales energéticos de la institución y el agua y sus costos asociados.</a:t>
            </a:r>
          </a:p>
          <a:p>
            <a:pPr lvl="3" algn="just">
              <a:spcAft>
                <a:spcPts val="600"/>
              </a:spcAft>
              <a:buFont typeface="Arial" pitchFamily="34" charset="0"/>
              <a:buChar char="•"/>
            </a:pPr>
            <a:r>
              <a:rPr lang="es-ES" sz="1400" dirty="0" smtClean="0">
                <a:solidFill>
                  <a:srgbClr val="000000"/>
                </a:solidFill>
                <a:latin typeface="Arial"/>
              </a:rPr>
              <a:t>Tabla de consumo y costo anual de los energéticos.</a:t>
            </a:r>
          </a:p>
          <a:p>
            <a:pPr lvl="2" algn="just">
              <a:lnSpc>
                <a:spcPct val="90000"/>
              </a:lnSpc>
              <a:spcAft>
                <a:spcPts val="600"/>
              </a:spcAft>
              <a:buFont typeface="Wingdings" pitchFamily="2" charset="2"/>
              <a:buChar char="§"/>
            </a:pPr>
            <a:r>
              <a:rPr lang="es-ES" sz="1400" dirty="0" smtClean="0">
                <a:solidFill>
                  <a:srgbClr val="000000"/>
                </a:solidFill>
                <a:latin typeface="Arial"/>
              </a:rPr>
              <a:t>Balance Energético: elaborar el balance energético de la institución tras el análisis de los consumos energéticos del recinto y el levantamiento de los sistemas consumidores de energía. Presentar tablas y gráficos de consumos energéticos por tipo de usos y la desviación del balance. </a:t>
            </a:r>
          </a:p>
          <a:p>
            <a:pPr lvl="3" algn="just">
              <a:spcAft>
                <a:spcPts val="600"/>
              </a:spcAft>
              <a:buFont typeface="Arial" pitchFamily="34" charset="0"/>
              <a:buChar char="•"/>
            </a:pPr>
            <a:endParaRPr lang="es-ES" sz="1400" dirty="0" smtClean="0">
              <a:solidFill>
                <a:srgbClr val="000000"/>
              </a:solidFill>
              <a:latin typeface="Arial"/>
            </a:endParaRPr>
          </a:p>
          <a:p>
            <a:pPr lvl="3" algn="just">
              <a:spcAft>
                <a:spcPts val="600"/>
              </a:spcAft>
              <a:buFont typeface="Arial" pitchFamily="34" charset="0"/>
              <a:buChar char="•"/>
            </a:pPr>
            <a:endParaRPr lang="es-ES" sz="1400" dirty="0" smtClean="0">
              <a:solidFill>
                <a:srgbClr val="000000"/>
              </a:solidFill>
              <a:latin typeface="Arial"/>
            </a:endParaRPr>
          </a:p>
          <a:p>
            <a:pPr lvl="1" algn="just">
              <a:spcAft>
                <a:spcPts val="600"/>
              </a:spcAft>
            </a:pPr>
            <a:endParaRPr lang="es-ES" sz="1400" dirty="0" smtClean="0">
              <a:solidFill>
                <a:srgbClr val="000000"/>
              </a:solidFill>
              <a:latin typeface="Arial"/>
            </a:endParaRPr>
          </a:p>
          <a:p>
            <a:pPr lvl="1" algn="just">
              <a:spcAft>
                <a:spcPts val="600"/>
              </a:spcAft>
            </a:pPr>
            <a:endParaRPr lang="es-ES" sz="1400" dirty="0" smtClean="0">
              <a:solidFill>
                <a:srgbClr val="000000"/>
              </a:solidFill>
              <a:latin typeface="Arial"/>
            </a:endParaRPr>
          </a:p>
          <a:p>
            <a:pPr lvl="1" algn="just">
              <a:spcAft>
                <a:spcPts val="600"/>
              </a:spcAft>
            </a:pPr>
            <a:endParaRPr lang="es-ES" sz="1400" dirty="0" smtClean="0">
              <a:solidFill>
                <a:srgbClr val="000000"/>
              </a:solidFill>
              <a:latin typeface="Arial"/>
            </a:endParaRPr>
          </a:p>
          <a:p>
            <a:pPr lvl="1" algn="just">
              <a:spcAft>
                <a:spcPts val="600"/>
              </a:spcAft>
            </a:pPr>
            <a:endParaRPr lang="es-ES" sz="1400" dirty="0" smtClean="0">
              <a:solidFill>
                <a:srgbClr val="000000"/>
              </a:solidFill>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1800" dirty="0" smtClean="0">
                <a:latin typeface="Arial"/>
              </a:rPr>
              <a:t>6. Trabajo  2: </a:t>
            </a:r>
            <a:r>
              <a:rPr lang="es-ES_tradnl" sz="1800" dirty="0" smtClean="0">
                <a:latin typeface="Arial"/>
              </a:rPr>
              <a:t>Auto diagnóstico y selección de indicadores </a:t>
            </a:r>
            <a:endParaRPr lang="es-ES" sz="1800" dirty="0">
              <a:latin typeface="Arial"/>
            </a:endParaRPr>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28964"/>
            <a:ext cx="7018448" cy="5702036"/>
          </a:xfrm>
        </p:spPr>
        <p:txBody>
          <a:bodyPr/>
          <a:lstStyle/>
          <a:p>
            <a:pPr algn="just">
              <a:spcAft>
                <a:spcPts val="600"/>
              </a:spcAft>
            </a:pPr>
            <a:r>
              <a:rPr lang="es-ES" sz="1500" dirty="0" smtClean="0">
                <a:solidFill>
                  <a:srgbClr val="000000"/>
                </a:solidFill>
                <a:latin typeface="Arial"/>
              </a:rPr>
              <a:t>De manera de orientar las diferentes actividades involucradas con un Diagnóstico Energético, a continuación se presentan las principales actividades que deben ser desarrolladas, además de una estructura para el resumen y presentación de la información recopilada. Ya sea que el diagnóstico lo realice personal de su instalación, o un personal externo, este apartado le será de gran ayuda para revisar y ser una contraparte crítica y competente en temas de eficiencia energética.</a:t>
            </a:r>
          </a:p>
          <a:p>
            <a:pPr algn="just">
              <a:spcAft>
                <a:spcPts val="600"/>
              </a:spcAft>
            </a:pPr>
            <a:endParaRPr lang="es-CL" sz="1500" dirty="0" smtClean="0">
              <a:solidFill>
                <a:srgbClr val="000000"/>
              </a:solidFill>
              <a:latin typeface="Arial"/>
            </a:endParaRPr>
          </a:p>
          <a:p>
            <a:pPr algn="just">
              <a:spcAft>
                <a:spcPts val="600"/>
              </a:spcAft>
            </a:pPr>
            <a:r>
              <a:rPr lang="es-ES" sz="1500" dirty="0" smtClean="0">
                <a:solidFill>
                  <a:srgbClr val="000000"/>
                </a:solidFill>
                <a:latin typeface="Arial"/>
              </a:rPr>
              <a:t>El informe de diagnóstico energético constituye el resultado del trabajo realizado en un edificio para levantar todos los factores asociados a los usos de la energía. A partir de sus resultados se puede tener una visión del estado energético actual del edificio, así como las oportunidades que se presentan para mejorar su desempeño energético. Aspectos complementarios importantes al desempeño energético, que suelen ser parte de un diagnóstico energético, son el estudio tarifario y el estudio de usos de agua.</a:t>
            </a:r>
          </a:p>
          <a:p>
            <a:pPr algn="just">
              <a:spcAft>
                <a:spcPts val="600"/>
              </a:spcAft>
            </a:pPr>
            <a:endParaRPr lang="es-CL" sz="1500" dirty="0" smtClean="0">
              <a:solidFill>
                <a:srgbClr val="000000"/>
              </a:solidFill>
              <a:latin typeface="Arial"/>
            </a:endParaRPr>
          </a:p>
          <a:p>
            <a:pPr algn="just"/>
            <a:r>
              <a:rPr lang="es-ES" sz="1500" dirty="0" smtClean="0">
                <a:solidFill>
                  <a:srgbClr val="000000"/>
                </a:solidFill>
                <a:latin typeface="Arial"/>
              </a:rPr>
              <a:t>En el diagrama siguiente se indica una estructura de carácter general para un informe de diagnóstico, esta estructura puede variar en función de los objetivos particulares de cada diagnóstico.</a:t>
            </a:r>
            <a:endParaRPr lang="es-CL" sz="1500" dirty="0" smtClean="0">
              <a:solidFill>
                <a:srgbClr val="000000"/>
              </a:solidFill>
              <a:latin typeface="Arial"/>
            </a:endParaRPr>
          </a:p>
          <a:p>
            <a:endParaRPr lang="es-ES" sz="1500" dirty="0"/>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Arial"/>
              </a:rPr>
              <a:t>4. </a:t>
            </a:r>
            <a:r>
              <a:rPr lang="es-CL" sz="2400" dirty="0" err="1" smtClean="0">
                <a:latin typeface="Arial"/>
              </a:rPr>
              <a:t>Autodiagnóstico</a:t>
            </a:r>
            <a:endParaRPr lang="es-ES" dirty="0"/>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544527" y="1143264"/>
            <a:ext cx="7018448" cy="5702036"/>
          </a:xfrm>
        </p:spPr>
        <p:txBody>
          <a:bodyPr/>
          <a:lstStyle/>
          <a:p>
            <a:pPr lvl="2" algn="just">
              <a:lnSpc>
                <a:spcPct val="90000"/>
              </a:lnSpc>
              <a:spcAft>
                <a:spcPts val="600"/>
              </a:spcAft>
              <a:buFont typeface="Wingdings" pitchFamily="2" charset="2"/>
              <a:buChar char="§"/>
            </a:pPr>
            <a:r>
              <a:rPr lang="es-ES" sz="1400" dirty="0" smtClean="0">
                <a:solidFill>
                  <a:srgbClr val="000000"/>
                </a:solidFill>
                <a:latin typeface="Arial"/>
              </a:rPr>
              <a:t>Cálculos de los indicadores: Construir indicadores de consumos por tipo de energía y presentar de manera tabulada.</a:t>
            </a:r>
            <a:endParaRPr lang="es-MX" sz="1400" dirty="0" smtClean="0">
              <a:solidFill>
                <a:srgbClr val="000000"/>
              </a:solidFill>
              <a:latin typeface="Arial"/>
            </a:endParaRPr>
          </a:p>
          <a:p>
            <a:pPr lvl="1" algn="just">
              <a:lnSpc>
                <a:spcPct val="90000"/>
              </a:lnSpc>
              <a:spcAft>
                <a:spcPts val="600"/>
              </a:spcAft>
            </a:pPr>
            <a:r>
              <a:rPr lang="es-MX" sz="1400" dirty="0" smtClean="0">
                <a:solidFill>
                  <a:srgbClr val="000000"/>
                </a:solidFill>
                <a:latin typeface="Arial"/>
              </a:rPr>
              <a:t>Medidas de Eficiencia Energética: entregar una descripción general y la clasificación de las medidas de mejoramiento energético que se proponen para la institución. Estructurar la tabla resumen para la evaluación económica de las medidas de eficiencia energética (la tabla deberá ser llenada en la actividad de evaluación del Módulo 5).</a:t>
            </a:r>
          </a:p>
          <a:p>
            <a:pPr lvl="1" algn="just">
              <a:lnSpc>
                <a:spcPct val="90000"/>
              </a:lnSpc>
              <a:spcAft>
                <a:spcPts val="600"/>
              </a:spcAft>
            </a:pPr>
            <a:r>
              <a:rPr lang="es-MX" sz="1400" dirty="0" smtClean="0">
                <a:solidFill>
                  <a:srgbClr val="000000"/>
                </a:solidFill>
                <a:latin typeface="Arial"/>
              </a:rPr>
              <a:t>Presentar en anexo al Informe la ficha resumen de diagnóstico energético, con los campos aplicables llenados.</a:t>
            </a:r>
          </a:p>
          <a:p>
            <a:pPr lvl="1" algn="just">
              <a:lnSpc>
                <a:spcPct val="90000"/>
              </a:lnSpc>
              <a:spcAft>
                <a:spcPts val="600"/>
              </a:spcAft>
            </a:pPr>
            <a:endParaRPr lang="es-ES" sz="1600" dirty="0" smtClean="0">
              <a:latin typeface="Arial"/>
            </a:endParaRPr>
          </a:p>
          <a:p>
            <a:pPr lvl="2" algn="just">
              <a:lnSpc>
                <a:spcPct val="90000"/>
              </a:lnSpc>
              <a:spcAft>
                <a:spcPts val="600"/>
              </a:spcAft>
              <a:buFont typeface="Wingdings" pitchFamily="2" charset="2"/>
              <a:buChar char="§"/>
            </a:pPr>
            <a:endParaRPr lang="es-ES" sz="1600" dirty="0" smtClean="0">
              <a:latin typeface="Arial"/>
            </a:endParaRPr>
          </a:p>
          <a:p>
            <a:pPr lvl="2" algn="just">
              <a:lnSpc>
                <a:spcPct val="90000"/>
              </a:lnSpc>
              <a:spcAft>
                <a:spcPts val="600"/>
              </a:spcAft>
              <a:buFont typeface="Wingdings" pitchFamily="2" charset="2"/>
              <a:buChar char="§"/>
            </a:pPr>
            <a:endParaRPr lang="es-CL" sz="1600" dirty="0" smtClean="0">
              <a:latin typeface="Arial"/>
            </a:endParaRPr>
          </a:p>
          <a:p>
            <a:pPr lvl="1" algn="just">
              <a:spcAft>
                <a:spcPts val="600"/>
              </a:spcAft>
              <a:buNone/>
            </a:pPr>
            <a:r>
              <a:rPr lang="es-ES" sz="1600" dirty="0" smtClean="0">
                <a:latin typeface="Arial"/>
              </a:rPr>
              <a:t>  </a:t>
            </a:r>
          </a:p>
          <a:p>
            <a:pPr lvl="1" algn="just">
              <a:spcAft>
                <a:spcPts val="600"/>
              </a:spcAft>
            </a:pPr>
            <a:endParaRPr lang="es-ES" sz="1400" dirty="0" smtClean="0">
              <a:latin typeface="Arial"/>
            </a:endParaRPr>
          </a:p>
          <a:p>
            <a:pPr lvl="1" algn="just">
              <a:spcAft>
                <a:spcPts val="600"/>
              </a:spcAft>
            </a:pPr>
            <a:endParaRPr lang="es-ES" sz="1400" dirty="0" smtClean="0">
              <a:latin typeface="Arial"/>
            </a:endParaRPr>
          </a:p>
          <a:p>
            <a:pPr lvl="1" algn="just">
              <a:spcAft>
                <a:spcPts val="600"/>
              </a:spcAft>
            </a:pPr>
            <a:endParaRPr lang="es-ES" sz="1400" dirty="0" smtClean="0">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1800" dirty="0" smtClean="0">
                <a:latin typeface="Arial"/>
              </a:rPr>
              <a:t>6. Trabajo  2: </a:t>
            </a:r>
            <a:r>
              <a:rPr lang="es-ES_tradnl" sz="1800" dirty="0" smtClean="0">
                <a:latin typeface="Arial"/>
              </a:rPr>
              <a:t>Auto diagnóstico y selección de indicadores </a:t>
            </a:r>
            <a:endParaRPr lang="es-ES" sz="1800" dirty="0">
              <a:latin typeface="Arial"/>
            </a:endParaRPr>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Arial"/>
              </a:rPr>
              <a:t>4. </a:t>
            </a:r>
            <a:r>
              <a:rPr lang="es-CL" sz="2400" dirty="0" err="1" smtClean="0">
                <a:latin typeface="Arial"/>
              </a:rPr>
              <a:t>Autodiagnóstico</a:t>
            </a:r>
            <a:endParaRPr lang="es-ES"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4829" y="1048532"/>
            <a:ext cx="5785605" cy="5383235"/>
          </a:xfrm>
          <a:prstGeom prst="rect">
            <a:avLst/>
          </a:prstGeom>
          <a:noFill/>
          <a:ln>
            <a:noFill/>
          </a:ln>
        </p:spPr>
      </p:pic>
      <p:sp>
        <p:nvSpPr>
          <p:cNvPr id="6" name="5 CuadroTexto"/>
          <p:cNvSpPr txBox="1"/>
          <p:nvPr/>
        </p:nvSpPr>
        <p:spPr>
          <a:xfrm>
            <a:off x="3700283" y="6431767"/>
            <a:ext cx="1862317" cy="246221"/>
          </a:xfrm>
          <a:prstGeom prst="rect">
            <a:avLst/>
          </a:prstGeom>
          <a:noFill/>
        </p:spPr>
        <p:txBody>
          <a:bodyPr wrap="square" rtlCol="0">
            <a:spAutoFit/>
          </a:bodyPr>
          <a:lstStyle/>
          <a:p>
            <a:r>
              <a:rPr lang="es-CL" sz="1000" dirty="0" smtClean="0">
                <a:latin typeface="Arial"/>
              </a:rPr>
              <a:t>Fuente: Elaboración Propia</a:t>
            </a:r>
            <a:endParaRPr lang="es-CL" sz="1000" dirty="0">
              <a:latin typeface="Arial"/>
            </a:endParaRPr>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54364"/>
            <a:ext cx="7018448" cy="5702036"/>
          </a:xfrm>
        </p:spPr>
        <p:txBody>
          <a:bodyPr/>
          <a:lstStyle/>
          <a:p>
            <a:pPr algn="just"/>
            <a:r>
              <a:rPr lang="es-ES" sz="1400" dirty="0" smtClean="0">
                <a:solidFill>
                  <a:srgbClr val="000000"/>
                </a:solidFill>
                <a:latin typeface="Arial"/>
              </a:rPr>
              <a:t>Para la revisión o desarrollo de un diagnóstico energético, es posible llevarlo a cabo en distintos niveles de profundidad, en función de cada caso particular, la precisión requerida y los recursos disponibles. A continuación se listan de menor a mayor complejidad, precisión y costo:</a:t>
            </a:r>
          </a:p>
          <a:p>
            <a:pPr algn="just"/>
            <a:endParaRPr lang="es-CL" sz="1400" dirty="0" smtClean="0">
              <a:solidFill>
                <a:srgbClr val="000000"/>
              </a:solidFill>
              <a:latin typeface="Arial"/>
            </a:endParaRPr>
          </a:p>
          <a:p>
            <a:pPr lvl="1" algn="just"/>
            <a:r>
              <a:rPr lang="es-ES" sz="1400" dirty="0" smtClean="0">
                <a:solidFill>
                  <a:srgbClr val="000000"/>
                </a:solidFill>
                <a:latin typeface="Arial"/>
              </a:rPr>
              <a:t>Diagnóstico comparativo: En base a un análisis de los consumos y cobros de energía se compara la instalación evaluada con otras de similares características y/o valores típicos.</a:t>
            </a:r>
          </a:p>
          <a:p>
            <a:pPr lvl="1" algn="just"/>
            <a:endParaRPr lang="es-CL" sz="1400" dirty="0" smtClean="0">
              <a:solidFill>
                <a:srgbClr val="000000"/>
              </a:solidFill>
              <a:latin typeface="Arial"/>
            </a:endParaRPr>
          </a:p>
          <a:p>
            <a:pPr lvl="1" algn="just"/>
            <a:r>
              <a:rPr lang="es-ES" sz="1400" dirty="0" smtClean="0">
                <a:solidFill>
                  <a:srgbClr val="000000"/>
                </a:solidFill>
                <a:latin typeface="Arial"/>
              </a:rPr>
              <a:t>Identificación de oportunidades: Recorrido de las instalaciones para la detección de deficiencias evidentes de mantenimiento, operacionales y tecnológicas.</a:t>
            </a:r>
          </a:p>
          <a:p>
            <a:pPr lvl="1" algn="just"/>
            <a:endParaRPr lang="es-CL" sz="1400" dirty="0" smtClean="0">
              <a:solidFill>
                <a:srgbClr val="000000"/>
              </a:solidFill>
              <a:latin typeface="Arial"/>
            </a:endParaRPr>
          </a:p>
          <a:p>
            <a:pPr lvl="1" algn="just"/>
            <a:r>
              <a:rPr lang="es-ES" sz="1400" dirty="0" smtClean="0">
                <a:solidFill>
                  <a:srgbClr val="000000"/>
                </a:solidFill>
                <a:latin typeface="Arial"/>
              </a:rPr>
              <a:t>Identificación y análisis de oportunidades: Además de lo anterior, se incluyen actividades de monitoreo, medición y/o pruebas de sistemas para una detección de oportunidades menos evidentes, sumado a una evaluación económica detallada de cada oportunidad.</a:t>
            </a:r>
          </a:p>
          <a:p>
            <a:pPr lvl="1" algn="just"/>
            <a:endParaRPr lang="es-CL" sz="1400" dirty="0" smtClean="0">
              <a:solidFill>
                <a:srgbClr val="000000"/>
              </a:solidFill>
              <a:latin typeface="Arial"/>
            </a:endParaRPr>
          </a:p>
          <a:p>
            <a:pPr lvl="1" algn="just"/>
            <a:r>
              <a:rPr lang="es-ES" sz="1400" dirty="0" smtClean="0">
                <a:solidFill>
                  <a:srgbClr val="000000"/>
                </a:solidFill>
                <a:latin typeface="Arial"/>
              </a:rPr>
              <a:t>Análisis detallado: Lo anterior, sumado a la evaluación de iniciativas más complejas, que puedan requerir simulaciones computacionales o estudios de más largo plazo para tener fundamentos de decisión en inversiones de optimización a escala mayor.</a:t>
            </a:r>
            <a:endParaRPr lang="es-CL" sz="1400" dirty="0" smtClean="0">
              <a:solidFill>
                <a:srgbClr val="000000"/>
              </a:solidFill>
              <a:latin typeface="Arial"/>
            </a:endParaRPr>
          </a:p>
          <a:p>
            <a:endParaRPr lang="es-ES" sz="1400" dirty="0">
              <a:solidFill>
                <a:srgbClr val="000000"/>
              </a:solidFil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Arial"/>
              </a:rPr>
              <a:t>4. </a:t>
            </a:r>
            <a:r>
              <a:rPr lang="es-CL" sz="2400" dirty="0" err="1" smtClean="0">
                <a:latin typeface="Arial"/>
              </a:rPr>
              <a:t>Autodiagnóstico</a:t>
            </a:r>
            <a:endParaRPr lang="es-ES" dirty="0"/>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79764"/>
            <a:ext cx="7018448" cy="5702036"/>
          </a:xfrm>
        </p:spPr>
        <p:txBody>
          <a:bodyPr/>
          <a:lstStyle/>
          <a:p>
            <a:pPr lvl="1" algn="just">
              <a:spcAft>
                <a:spcPts val="600"/>
              </a:spcAft>
            </a:pPr>
            <a:r>
              <a:rPr lang="es-ES" sz="1400" dirty="0" smtClean="0">
                <a:solidFill>
                  <a:srgbClr val="000000"/>
                </a:solidFill>
                <a:latin typeface="Arial"/>
              </a:rPr>
              <a:t>Auditoría para inversión: Iniciativas detectadas en etapas anteriores son evaluadas con mayor precisión, considerando otros factores de riesgo para dar seguridad a proyectos de inversión y justificar la asignación de recursos.</a:t>
            </a:r>
          </a:p>
          <a:p>
            <a:pPr lvl="1" algn="just">
              <a:spcAft>
                <a:spcPts val="600"/>
              </a:spcAft>
            </a:pPr>
            <a:endParaRPr lang="es-ES" sz="1400" dirty="0" smtClean="0">
              <a:solidFill>
                <a:srgbClr val="000000"/>
              </a:solidFill>
              <a:latin typeface="Arial"/>
            </a:endParaRPr>
          </a:p>
          <a:p>
            <a:pPr lvl="1" algn="just">
              <a:spcAft>
                <a:spcPts val="600"/>
              </a:spcAft>
            </a:pPr>
            <a:r>
              <a:rPr lang="es-ES" sz="1400" dirty="0" smtClean="0">
                <a:solidFill>
                  <a:srgbClr val="000000"/>
                </a:solidFill>
                <a:latin typeface="Arial"/>
              </a:rPr>
              <a:t>Auditoría maestra: Consiste en una completa auditoría energética, que incluye, además de lo anterior, análisis de cumplimiento normativo, desarrollo de planes de mantenimiento, etc. </a:t>
            </a:r>
          </a:p>
          <a:p>
            <a:pPr lvl="1" algn="just">
              <a:spcAft>
                <a:spcPts val="600"/>
              </a:spcAft>
            </a:pPr>
            <a:endParaRPr lang="es-CL" sz="1400" b="1" dirty="0" smtClean="0">
              <a:solidFill>
                <a:srgbClr val="000000"/>
              </a:solidFill>
              <a:latin typeface="Arial"/>
            </a:endParaRPr>
          </a:p>
          <a:p>
            <a:pPr marL="0" lvl="1" indent="0" algn="just">
              <a:spcAft>
                <a:spcPts val="600"/>
              </a:spcAft>
              <a:buNone/>
            </a:pPr>
            <a:r>
              <a:rPr lang="es-ES" sz="1400" b="1" dirty="0" smtClean="0">
                <a:solidFill>
                  <a:srgbClr val="000000"/>
                </a:solidFill>
                <a:latin typeface="Arial"/>
              </a:rPr>
              <a:t>No obstante el tipo o nivel de profundidad del diagnóstico desarrollado, es recomendable abordar los siguientes puntos:</a:t>
            </a:r>
          </a:p>
          <a:p>
            <a:pPr marL="0" lvl="1" indent="0" algn="just">
              <a:spcAft>
                <a:spcPts val="600"/>
              </a:spcAft>
              <a:buNone/>
            </a:pPr>
            <a:endParaRPr lang="es-CL" sz="1400" b="1" dirty="0" smtClean="0">
              <a:solidFill>
                <a:srgbClr val="000000"/>
              </a:solidFill>
              <a:latin typeface="Arial"/>
            </a:endParaRPr>
          </a:p>
          <a:p>
            <a:pPr marL="342900" lvl="0" indent="-342900">
              <a:spcAft>
                <a:spcPts val="600"/>
              </a:spcAft>
            </a:pPr>
            <a:r>
              <a:rPr lang="es-MX" sz="1400" b="1" dirty="0" smtClean="0">
                <a:solidFill>
                  <a:srgbClr val="000000"/>
                </a:solidFill>
                <a:latin typeface="Arial"/>
              </a:rPr>
              <a:t>a)	Resumen Ejecutivo</a:t>
            </a:r>
          </a:p>
          <a:p>
            <a:pPr lvl="0" algn="just"/>
            <a:r>
              <a:rPr lang="es-ES" sz="1400" dirty="0" smtClean="0">
                <a:solidFill>
                  <a:srgbClr val="000000"/>
                </a:solidFill>
                <a:latin typeface="Arial"/>
              </a:rPr>
              <a:t>Se deberán presentar los principales aspectos que constituyeron el diagnóstico desarrollado, incluyendo información relevante respecto a la situación actual, su problemática energética principal, su relación con los objetivos propuestos y las principales acciones realizadas. Se deberán indicar además, los principales indicadores energéticos de la instalación en la situación actual y futura, así como las oportunidades de ahorro detectadas, listadas en forma tabular y clasificadas de acuerdo a medidas de bajo/nulo costo y alto costo. Se deberán asimismo entregar.</a:t>
            </a:r>
            <a:endParaRPr lang="es-CL" sz="1400" dirty="0" smtClean="0">
              <a:solidFill>
                <a:srgbClr val="000000"/>
              </a:solidFill>
              <a:latin typeface="Arial"/>
            </a:endParaRPr>
          </a:p>
          <a:p>
            <a:endParaRPr lang="es-ES" sz="1400" dirty="0">
              <a:solidFill>
                <a:srgbClr val="000000"/>
              </a:solidFil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Arial"/>
              </a:rPr>
              <a:t>4. </a:t>
            </a:r>
            <a:r>
              <a:rPr lang="es-CL" sz="2400" dirty="0" err="1" smtClean="0">
                <a:latin typeface="Arial"/>
              </a:rPr>
              <a:t>Autodiagnóstico</a:t>
            </a:r>
            <a:endParaRPr lang="es-ES" dirty="0"/>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668352" y="1054364"/>
            <a:ext cx="7018448" cy="5702036"/>
          </a:xfrm>
        </p:spPr>
        <p:txBody>
          <a:bodyPr/>
          <a:lstStyle/>
          <a:p>
            <a:pPr marL="342900" indent="-342900">
              <a:spcAft>
                <a:spcPts val="600"/>
              </a:spcAft>
            </a:pPr>
            <a:r>
              <a:rPr lang="es-MX" sz="1400" b="1" dirty="0" smtClean="0">
                <a:solidFill>
                  <a:srgbClr val="000000"/>
                </a:solidFill>
                <a:latin typeface="Arial"/>
              </a:rPr>
              <a:t>b)	Objetivos Generales y Específicos</a:t>
            </a:r>
            <a:endParaRPr lang="es-CL" sz="1400" b="1" dirty="0" smtClean="0">
              <a:solidFill>
                <a:srgbClr val="000000"/>
              </a:solidFill>
              <a:latin typeface="Arial"/>
            </a:endParaRPr>
          </a:p>
          <a:p>
            <a:pPr algn="just">
              <a:spcAft>
                <a:spcPts val="600"/>
              </a:spcAft>
            </a:pPr>
            <a:r>
              <a:rPr lang="es-ES" sz="1400" dirty="0" smtClean="0">
                <a:solidFill>
                  <a:srgbClr val="000000"/>
                </a:solidFill>
                <a:latin typeface="Arial"/>
              </a:rPr>
              <a:t>Debe agregarse el alcance de la auditoría en cuanto a la dimensión y profundidad de sus actividades, en concordancia con lo establecido con la contraparte.</a:t>
            </a:r>
          </a:p>
          <a:p>
            <a:pPr algn="just">
              <a:spcAft>
                <a:spcPts val="600"/>
              </a:spcAft>
            </a:pPr>
            <a:endParaRPr lang="es-CL" sz="1400" dirty="0" smtClean="0">
              <a:solidFill>
                <a:srgbClr val="000000"/>
              </a:solidFill>
              <a:latin typeface="Arial"/>
            </a:endParaRPr>
          </a:p>
          <a:p>
            <a:pPr marL="342900" indent="-342900">
              <a:spcAft>
                <a:spcPts val="600"/>
              </a:spcAft>
            </a:pPr>
            <a:r>
              <a:rPr lang="es-MX" sz="1400" b="1" dirty="0" smtClean="0">
                <a:solidFill>
                  <a:srgbClr val="000000"/>
                </a:solidFill>
                <a:latin typeface="Arial"/>
              </a:rPr>
              <a:t>c)	Metodología Aplicada</a:t>
            </a:r>
            <a:endParaRPr lang="es-CL" sz="1400" b="1" dirty="0" smtClean="0">
              <a:solidFill>
                <a:srgbClr val="000000"/>
              </a:solidFill>
              <a:latin typeface="Arial"/>
            </a:endParaRPr>
          </a:p>
          <a:p>
            <a:pPr algn="just">
              <a:spcAft>
                <a:spcPts val="600"/>
              </a:spcAft>
            </a:pPr>
            <a:r>
              <a:rPr lang="es-ES" sz="1400" dirty="0" smtClean="0">
                <a:solidFill>
                  <a:srgbClr val="000000"/>
                </a:solidFill>
                <a:latin typeface="Arial"/>
              </a:rPr>
              <a:t>La metodología debe indicar las etapas del diagnóstico, las actividades involucradas, las referencias a procedimientos de medición, identificación del equipo auditor y su estructura, y los criterios de evaluación de medidas.</a:t>
            </a:r>
            <a:endParaRPr lang="es-CL" sz="1400" dirty="0" smtClean="0">
              <a:solidFill>
                <a:srgbClr val="000000"/>
              </a:solidFill>
              <a:latin typeface="Arial"/>
            </a:endParaRPr>
          </a:p>
          <a:p>
            <a:pPr algn="just">
              <a:spcAft>
                <a:spcPts val="600"/>
              </a:spcAft>
            </a:pPr>
            <a:r>
              <a:rPr lang="es-ES" sz="1400" dirty="0" smtClean="0">
                <a:solidFill>
                  <a:srgbClr val="000000"/>
                </a:solidFill>
                <a:latin typeface="Arial"/>
              </a:rPr>
              <a:t>En caso de requerir mediciones, se deben identificar claramente los objetivos de la medición, los puntos de muestreo y los equipos utilizados (a través de su marca, modelo, etc.).</a:t>
            </a:r>
          </a:p>
          <a:p>
            <a:pPr algn="just">
              <a:spcAft>
                <a:spcPts val="600"/>
              </a:spcAft>
            </a:pPr>
            <a:endParaRPr lang="es-CL" sz="1400" dirty="0" smtClean="0">
              <a:solidFill>
                <a:srgbClr val="000000"/>
              </a:solidFill>
              <a:latin typeface="Arial"/>
            </a:endParaRPr>
          </a:p>
          <a:p>
            <a:pPr lvl="0" algn="just"/>
            <a:r>
              <a:rPr lang="es-MX" sz="1400" b="1" dirty="0" smtClean="0">
                <a:solidFill>
                  <a:srgbClr val="000000"/>
                </a:solidFill>
                <a:latin typeface="Arial"/>
              </a:rPr>
              <a:t>d)	Descripción de la Situación Actual</a:t>
            </a:r>
            <a:endParaRPr lang="es-CL" sz="1400" b="1" dirty="0" smtClean="0">
              <a:solidFill>
                <a:srgbClr val="000000"/>
              </a:solidFill>
              <a:latin typeface="Arial"/>
            </a:endParaRPr>
          </a:p>
          <a:p>
            <a:pPr algn="just">
              <a:spcAft>
                <a:spcPts val="600"/>
              </a:spcAft>
            </a:pPr>
            <a:r>
              <a:rPr lang="es-ES" sz="1400" dirty="0" smtClean="0">
                <a:solidFill>
                  <a:srgbClr val="000000"/>
                </a:solidFill>
                <a:latin typeface="Arial"/>
              </a:rPr>
              <a:t>La descripción de la situación actual de la instalación debe enfocarse en obtener datos precisos de sus características físicas y sistemas consumidores de energía. Los datos mínimos exigibles en el informe deberían ser a lo menos los siguientes:</a:t>
            </a:r>
            <a:endParaRPr lang="es-CL" sz="1400" dirty="0" smtClean="0">
              <a:solidFill>
                <a:srgbClr val="000000"/>
              </a:solidFill>
              <a:latin typeface="Arial"/>
            </a:endParaRPr>
          </a:p>
          <a:p>
            <a:pPr lvl="1" algn="just"/>
            <a:r>
              <a:rPr lang="es-MX" sz="1400" dirty="0" smtClean="0">
                <a:solidFill>
                  <a:srgbClr val="000000"/>
                </a:solidFill>
                <a:latin typeface="Arial"/>
              </a:rPr>
              <a:t>Descripción física y constructiva de la instalación y de los procesos que se llevan a cabo.</a:t>
            </a:r>
            <a:endParaRPr lang="es-CL" sz="1400" dirty="0" smtClean="0">
              <a:solidFill>
                <a:srgbClr val="000000"/>
              </a:solidFill>
              <a:latin typeface="Arial"/>
            </a:endParaRPr>
          </a:p>
          <a:p>
            <a:pPr lvl="1" algn="just"/>
            <a:r>
              <a:rPr lang="es-MX" sz="1400" dirty="0" smtClean="0">
                <a:solidFill>
                  <a:srgbClr val="000000"/>
                </a:solidFill>
                <a:latin typeface="Arial"/>
              </a:rPr>
              <a:t> Descripción de sistemas consumidores de energía.</a:t>
            </a:r>
            <a:endParaRPr lang="es-CL" sz="1400" dirty="0" smtClean="0">
              <a:solidFill>
                <a:srgbClr val="000000"/>
              </a:solidFill>
              <a:latin typeface="Arial"/>
            </a:endParaRPr>
          </a:p>
        </p:txBody>
      </p:sp>
      <p:sp>
        <p:nvSpPr>
          <p:cNvPr id="5" name="Título 4"/>
          <p:cNvSpPr>
            <a:spLocks noGrp="1"/>
          </p:cNvSpPr>
          <p:nvPr>
            <p:ph type="title"/>
          </p:nvPr>
        </p:nvSpPr>
        <p:spPr>
          <a:xfrm>
            <a:off x="1668352" y="479513"/>
            <a:ext cx="6575715" cy="409751"/>
          </a:xfrm>
          <a:prstGeom prst="rect">
            <a:avLst/>
          </a:prstGeom>
        </p:spPr>
        <p:txBody>
          <a:bodyPr/>
          <a:lstStyle/>
          <a:p>
            <a:r>
              <a:rPr lang="es-CL" sz="2400" dirty="0" smtClean="0">
                <a:latin typeface="Arial"/>
              </a:rPr>
              <a:t>4. </a:t>
            </a:r>
            <a:r>
              <a:rPr lang="es-CL" sz="2400" dirty="0" err="1" smtClean="0">
                <a:latin typeface="Arial"/>
              </a:rPr>
              <a:t>Autodiagnóstico</a:t>
            </a:r>
            <a:endParaRPr lang="es-ES" dirty="0"/>
          </a:p>
        </p:txBody>
      </p:sp>
    </p:spTree>
    <p:extLst>
      <p:ext uri="{BB962C8B-B14F-4D97-AF65-F5344CB8AC3E}">
        <p14:creationId xmlns:p14="http://schemas.microsoft.com/office/powerpoint/2010/main" val="30810081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3623</TotalTime>
  <Words>4157</Words>
  <Application>Microsoft Office PowerPoint</Application>
  <PresentationFormat>Presentación en pantalla (4:3)</PresentationFormat>
  <Paragraphs>754</Paragraphs>
  <Slides>50</Slides>
  <Notes>0</Notes>
  <HiddenSlides>0</HiddenSlides>
  <MMClips>0</MMClips>
  <ScaleCrop>false</ScaleCrop>
  <HeadingPairs>
    <vt:vector size="4" baseType="variant">
      <vt:variant>
        <vt:lpstr>Tema</vt:lpstr>
      </vt:variant>
      <vt:variant>
        <vt:i4>1</vt:i4>
      </vt:variant>
      <vt:variant>
        <vt:lpstr>Títulos de diapositiva</vt:lpstr>
      </vt:variant>
      <vt:variant>
        <vt:i4>50</vt:i4>
      </vt:variant>
    </vt:vector>
  </HeadingPairs>
  <TitlesOfParts>
    <vt:vector size="51" baseType="lpstr">
      <vt:lpstr>Tema de Office</vt:lpstr>
      <vt:lpstr>Módulo 2 (parte 3)</vt:lpstr>
      <vt:lpstr>Descripción del Módulo 2</vt:lpstr>
      <vt:lpstr>Índice de Contenidos</vt:lpstr>
      <vt:lpstr>Presentación de PowerPoint</vt:lpstr>
      <vt:lpstr>4. Autodiagnóstico</vt:lpstr>
      <vt:lpstr>4. Autodiagnóstico</vt:lpstr>
      <vt:lpstr>4. Autodiagnóstico</vt:lpstr>
      <vt:lpstr>4. Autodiagnóstico</vt:lpstr>
      <vt:lpstr>4. Autodiagnóstico</vt:lpstr>
      <vt:lpstr>4. Autodiagnóstico</vt:lpstr>
      <vt:lpstr>Autodiagnóstico</vt:lpstr>
      <vt:lpstr>4. Autodiagnóstico</vt:lpstr>
      <vt:lpstr>4. Autodiagnóstico</vt:lpstr>
      <vt:lpstr>4. Autodiagnóstico</vt:lpstr>
      <vt:lpstr>4. Autodiagnóstico</vt:lpstr>
      <vt:lpstr>4. Autodiagnóstico</vt:lpstr>
      <vt:lpstr>4. Autodiagnóstico</vt:lpstr>
      <vt:lpstr>4. Autodiagnóstico</vt:lpstr>
      <vt:lpstr>4. Autodiagnóstico</vt:lpstr>
      <vt:lpstr>4. Autodiagnóstico</vt:lpstr>
      <vt:lpstr>4. Autodiagnóstico</vt:lpstr>
      <vt:lpstr>4. Autodiagnóstico</vt:lpstr>
      <vt:lpstr>4. Autodiagnóstico</vt:lpstr>
      <vt:lpstr>Presentación de PowerPoint</vt:lpstr>
      <vt:lpstr>5. Benchmarking de Indicadores de Consumo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Indicadores para Iluminación</vt:lpstr>
      <vt:lpstr>Presentación de PowerPoint</vt:lpstr>
      <vt:lpstr>Presentación de PowerPoint</vt:lpstr>
      <vt:lpstr>Presentación de PowerPoint</vt:lpstr>
      <vt:lpstr>Presentación de PowerPoint</vt:lpstr>
      <vt:lpstr>Presentación de PowerPoint</vt:lpstr>
      <vt:lpstr>Refrigeración</vt:lpstr>
      <vt:lpstr>Presentación de PowerPoint</vt:lpstr>
      <vt:lpstr>Presentación de PowerPoint</vt:lpstr>
      <vt:lpstr>Presentación de PowerPoint</vt:lpstr>
      <vt:lpstr>Presentación de PowerPoint</vt:lpstr>
      <vt:lpstr>Presentación de PowerPoint</vt:lpstr>
      <vt:lpstr>Presentación de PowerPoint</vt:lpstr>
      <vt:lpstr>Resumen y trabajo Nº2</vt:lpstr>
      <vt:lpstr>Resumen de los Capítulos</vt:lpstr>
      <vt:lpstr>6. Trabajo  2: Auto diagnóstico y selección de indicadores </vt:lpstr>
      <vt:lpstr>6. Trabajo  2: Auto diagnóstico y selección de indicadores </vt:lpstr>
    </vt:vector>
  </TitlesOfParts>
  <Company>Agencia Chilena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campus de chile se suman al desafío por la eficiencia energética</dc:title>
  <dc:creator>Agencia Chilena</dc:creator>
  <cp:lastModifiedBy>Rodrigo</cp:lastModifiedBy>
  <cp:revision>347</cp:revision>
  <dcterms:created xsi:type="dcterms:W3CDTF">2013-04-04T21:09:43Z</dcterms:created>
  <dcterms:modified xsi:type="dcterms:W3CDTF">2014-12-09T23:49:52Z</dcterms:modified>
</cp:coreProperties>
</file>