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6"/>
  </p:notesMasterIdLst>
  <p:handoutMasterIdLst>
    <p:handoutMasterId r:id="rId37"/>
  </p:handoutMasterIdLst>
  <p:sldIdLst>
    <p:sldId id="256" r:id="rId2"/>
    <p:sldId id="359" r:id="rId3"/>
    <p:sldId id="304" r:id="rId4"/>
    <p:sldId id="356" r:id="rId5"/>
    <p:sldId id="305" r:id="rId6"/>
    <p:sldId id="262" r:id="rId7"/>
    <p:sldId id="263" r:id="rId8"/>
    <p:sldId id="264" r:id="rId9"/>
    <p:sldId id="267" r:id="rId10"/>
    <p:sldId id="268" r:id="rId11"/>
    <p:sldId id="269" r:id="rId12"/>
    <p:sldId id="270" r:id="rId13"/>
    <p:sldId id="271" r:id="rId14"/>
    <p:sldId id="272" r:id="rId15"/>
    <p:sldId id="273" r:id="rId16"/>
    <p:sldId id="274" r:id="rId17"/>
    <p:sldId id="266" r:id="rId18"/>
    <p:sldId id="275" r:id="rId19"/>
    <p:sldId id="303" r:id="rId20"/>
    <p:sldId id="276" r:id="rId21"/>
    <p:sldId id="326" r:id="rId22"/>
    <p:sldId id="277" r:id="rId23"/>
    <p:sldId id="278" r:id="rId24"/>
    <p:sldId id="279" r:id="rId25"/>
    <p:sldId id="280" r:id="rId26"/>
    <p:sldId id="281" r:id="rId27"/>
    <p:sldId id="282" r:id="rId28"/>
    <p:sldId id="284" r:id="rId29"/>
    <p:sldId id="285" r:id="rId30"/>
    <p:sldId id="287" r:id="rId31"/>
    <p:sldId id="365" r:id="rId32"/>
    <p:sldId id="283" r:id="rId33"/>
    <p:sldId id="366" r:id="rId34"/>
    <p:sldId id="363" r:id="rId3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00" autoAdjust="0"/>
    <p:restoredTop sz="94982" autoAdjust="0"/>
  </p:normalViewPr>
  <p:slideViewPr>
    <p:cSldViewPr snapToGrid="0" snapToObjects="1">
      <p:cViewPr>
        <p:scale>
          <a:sx n="100" d="100"/>
          <a:sy n="100" d="100"/>
        </p:scale>
        <p:origin x="-1218" y="90"/>
      </p:cViewPr>
      <p:guideLst>
        <p:guide orient="horz" pos="2160"/>
        <p:guide pos="2880"/>
      </p:guideLst>
    </p:cSldViewPr>
  </p:slideViewPr>
  <p:outlineViewPr>
    <p:cViewPr>
      <p:scale>
        <a:sx n="33" d="100"/>
        <a:sy n="33" d="100"/>
      </p:scale>
      <p:origin x="48" y="47244"/>
    </p:cViewPr>
  </p:outlineViewPr>
  <p:notesTextViewPr>
    <p:cViewPr>
      <p:scale>
        <a:sx n="100" d="100"/>
        <a:sy n="100" d="100"/>
      </p:scale>
      <p:origin x="0" y="0"/>
    </p:cViewPr>
  </p:notesTextViewPr>
  <p:sorterViewPr>
    <p:cViewPr>
      <p:scale>
        <a:sx n="66" d="100"/>
        <a:sy n="66" d="100"/>
      </p:scale>
      <p:origin x="0" y="5848"/>
    </p:cViewPr>
  </p:sorterViewPr>
  <p:notesViewPr>
    <p:cSldViewPr snapToGrid="0" snapToObjects="1">
      <p:cViewPr varScale="1">
        <p:scale>
          <a:sx n="73" d="100"/>
          <a:sy n="73" d="100"/>
        </p:scale>
        <p:origin x="-322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5D80AB-8A70-7A4C-966E-699FEB2ADB77}" type="datetimeFigureOut">
              <a:rPr lang="es-ES" smtClean="0"/>
              <a:pPr/>
              <a:t>09/12/2014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DB1914-5BE9-A143-862C-D94ECE7237C3}" type="slidenum">
              <a:rPr lang="es-ES" smtClean="0"/>
              <a:pPr/>
              <a:t>‹Nº›</a:t>
            </a:fld>
            <a:endParaRPr lang="es-ES"/>
          </a:p>
        </p:txBody>
      </p:sp>
    </p:spTree>
    <p:extLst>
      <p:ext uri="{BB962C8B-B14F-4D97-AF65-F5344CB8AC3E}">
        <p14:creationId xmlns:p14="http://schemas.microsoft.com/office/powerpoint/2010/main" xmlns="" val="20117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33C95-F153-3942-B881-7162ED0E44BD}" type="datetimeFigureOut">
              <a:rPr lang="es-ES" smtClean="0"/>
              <a:pPr/>
              <a:t>09/12/2014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2EF6-DC79-9544-A26D-C44FFB3B4134}" type="slidenum">
              <a:rPr lang="es-ES" smtClean="0"/>
              <a:pPr/>
              <a:t>‹Nº›</a:t>
            </a:fld>
            <a:endParaRPr lang="es-ES"/>
          </a:p>
        </p:txBody>
      </p:sp>
    </p:spTree>
    <p:extLst>
      <p:ext uri="{BB962C8B-B14F-4D97-AF65-F5344CB8AC3E}">
        <p14:creationId xmlns:p14="http://schemas.microsoft.com/office/powerpoint/2010/main" xmlns="" val="432195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rincip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472959" y="3524341"/>
            <a:ext cx="7342255" cy="608682"/>
          </a:xfrm>
          <a:prstGeom prst="rect">
            <a:avLst/>
          </a:prstGeom>
        </p:spPr>
        <p:txBody>
          <a:bodyPr/>
          <a:lstStyle>
            <a:lvl1pPr algn="ctr">
              <a:defRPr sz="3000" b="1" cap="none" spc="0" baseline="0">
                <a:ln w="18415" cmpd="sng">
                  <a:noFill/>
                  <a:prstDash val="solid"/>
                </a:ln>
                <a:solidFill>
                  <a:schemeClr val="accent6">
                    <a:lumMod val="75000"/>
                  </a:schemeClr>
                </a:solidFill>
                <a:effectLst/>
                <a:latin typeface="Helvetica"/>
                <a:cs typeface="Helvetica"/>
              </a:defRPr>
            </a:lvl1pPr>
          </a:lstStyle>
          <a:p>
            <a:r>
              <a:rPr lang="es-ES_tradnl" dirty="0" smtClean="0"/>
              <a:t>Clic para editar título</a:t>
            </a:r>
            <a:endParaRPr lang="es-ES" dirty="0"/>
          </a:p>
        </p:txBody>
      </p:sp>
      <p:sp>
        <p:nvSpPr>
          <p:cNvPr id="3" name="Subtítulo 2"/>
          <p:cNvSpPr>
            <a:spLocks noGrp="1"/>
          </p:cNvSpPr>
          <p:nvPr>
            <p:ph type="subTitle" idx="1" hasCustomPrompt="1"/>
          </p:nvPr>
        </p:nvSpPr>
        <p:spPr>
          <a:xfrm>
            <a:off x="2457437" y="4412221"/>
            <a:ext cx="5207967" cy="389600"/>
          </a:xfrm>
          <a:prstGeom prst="rect">
            <a:avLst/>
          </a:prstGeom>
        </p:spPr>
        <p:txBody>
          <a:bodyPr>
            <a:normAutofit/>
          </a:bodyPr>
          <a:lstStyle>
            <a:lvl1pPr marL="0" indent="0" algn="ctr">
              <a:buNone/>
              <a:defRPr sz="1600" b="1"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Nombre del expositor</a:t>
            </a:r>
          </a:p>
        </p:txBody>
      </p:sp>
    </p:spTree>
    <p:extLst>
      <p:ext uri="{BB962C8B-B14F-4D97-AF65-F5344CB8AC3E}">
        <p14:creationId xmlns:p14="http://schemas.microsoft.com/office/powerpoint/2010/main" xmlns="" val="279592911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título + texto">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1668352" y="2246862"/>
            <a:ext cx="7018448" cy="3879301"/>
          </a:xfrm>
          <a:prstGeom prst="rect">
            <a:avLst/>
          </a:prstGeom>
        </p:spPr>
        <p:txBody>
          <a:bodyPr/>
          <a:lstStyle>
            <a:lvl1pPr marL="0" indent="0">
              <a:buNone/>
              <a:defRPr baseline="0">
                <a:latin typeface="Hevel"/>
                <a:cs typeface="Hevel"/>
              </a:defRPr>
            </a:lvl1pPr>
            <a:lvl2pPr>
              <a:defRPr>
                <a:latin typeface="Hevel"/>
                <a:cs typeface="Hevel"/>
              </a:defRPr>
            </a:lvl2pPr>
            <a:lvl3pPr>
              <a:defRPr>
                <a:latin typeface="Hevel"/>
                <a:cs typeface="Hevel"/>
              </a:defRPr>
            </a:lvl3pPr>
            <a:lvl4pPr>
              <a:defRPr>
                <a:latin typeface="Hevel"/>
                <a:cs typeface="Hevel"/>
              </a:defRPr>
            </a:lvl4pPr>
            <a:lvl5pPr>
              <a:defRPr>
                <a:latin typeface="Hevel"/>
                <a:cs typeface="Hevel"/>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13" name="Marcador de texto 12"/>
          <p:cNvSpPr>
            <a:spLocks noGrp="1"/>
          </p:cNvSpPr>
          <p:nvPr>
            <p:ph type="body" sz="quarter" idx="10" hasCustomPrompt="1"/>
          </p:nvPr>
        </p:nvSpPr>
        <p:spPr>
          <a:xfrm>
            <a:off x="1668352" y="1300163"/>
            <a:ext cx="7018448" cy="443221"/>
          </a:xfrm>
          <a:prstGeom prst="rect">
            <a:avLst/>
          </a:prstGeom>
        </p:spPr>
        <p:txBody>
          <a:bodyPr vert="horz"/>
          <a:lstStyle>
            <a:lvl1pPr marL="0" indent="0">
              <a:buNone/>
              <a:defRPr sz="2000" b="1" baseline="0">
                <a:solidFill>
                  <a:schemeClr val="accent6"/>
                </a:solidFill>
                <a:latin typeface="Helvetica"/>
                <a:cs typeface="Helvetica"/>
              </a:defRPr>
            </a:lvl1pPr>
          </a:lstStyle>
          <a:p>
            <a:pPr lvl="0"/>
            <a:r>
              <a:rPr lang="es-ES_tradnl" dirty="0" smtClean="0"/>
              <a:t>Subtítulo</a:t>
            </a:r>
            <a:endParaRPr lang="es-ES" dirty="0"/>
          </a:p>
        </p:txBody>
      </p:sp>
      <p:sp>
        <p:nvSpPr>
          <p:cNvPr id="1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240555612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 texto">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1668352" y="1585578"/>
            <a:ext cx="7018448" cy="4540585"/>
          </a:xfrm>
          <a:prstGeom prst="rect">
            <a:avLst/>
          </a:prstGeom>
        </p:spPr>
        <p:txBody>
          <a:bodyPr/>
          <a:lstStyle>
            <a:lvl1pPr marL="0" indent="0">
              <a:buNone/>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371891365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o + imagen">
    <p:spTree>
      <p:nvGrpSpPr>
        <p:cNvPr id="1" name=""/>
        <p:cNvGrpSpPr/>
        <p:nvPr/>
      </p:nvGrpSpPr>
      <p:grpSpPr>
        <a:xfrm>
          <a:off x="0" y="0"/>
          <a:ext cx="0" cy="0"/>
          <a:chOff x="0" y="0"/>
          <a:chExt cx="0" cy="0"/>
        </a:xfrm>
      </p:grpSpPr>
      <p:sp>
        <p:nvSpPr>
          <p:cNvPr id="12" name="Marcador de posición de imagen 11"/>
          <p:cNvSpPr>
            <a:spLocks noGrp="1"/>
          </p:cNvSpPr>
          <p:nvPr>
            <p:ph type="pic" sz="quarter" idx="10"/>
          </p:nvPr>
        </p:nvSpPr>
        <p:spPr>
          <a:xfrm>
            <a:off x="1668463" y="3509312"/>
            <a:ext cx="7018337" cy="2486676"/>
          </a:xfrm>
          <a:prstGeom prst="rect">
            <a:avLst/>
          </a:prstGeom>
        </p:spPr>
        <p:txBody>
          <a:bodyPr vert="horz"/>
          <a:lstStyle/>
          <a:p>
            <a:endParaRPr lang="es-ES" dirty="0"/>
          </a:p>
        </p:txBody>
      </p:sp>
      <p:sp>
        <p:nvSpPr>
          <p:cNvPr id="4" name="Marcador de contenido 2"/>
          <p:cNvSpPr>
            <a:spLocks noGrp="1"/>
          </p:cNvSpPr>
          <p:nvPr>
            <p:ph idx="1" hasCustomPrompt="1"/>
          </p:nvPr>
        </p:nvSpPr>
        <p:spPr>
          <a:xfrm>
            <a:off x="1668352" y="1585579"/>
            <a:ext cx="7018448" cy="1773442"/>
          </a:xfrm>
          <a:prstGeom prst="rect">
            <a:avLst/>
          </a:prstGeom>
        </p:spPr>
        <p:txBody>
          <a:bodyPr/>
          <a:lstStyle>
            <a:lvl1pPr>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27552524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 imagen 2">
    <p:spTree>
      <p:nvGrpSpPr>
        <p:cNvPr id="1" name=""/>
        <p:cNvGrpSpPr/>
        <p:nvPr/>
      </p:nvGrpSpPr>
      <p:grpSpPr>
        <a:xfrm>
          <a:off x="0" y="0"/>
          <a:ext cx="0" cy="0"/>
          <a:chOff x="0" y="0"/>
          <a:chExt cx="0" cy="0"/>
        </a:xfrm>
      </p:grpSpPr>
      <p:sp>
        <p:nvSpPr>
          <p:cNvPr id="3" name="Marcador de contenido 2"/>
          <p:cNvSpPr>
            <a:spLocks noGrp="1"/>
          </p:cNvSpPr>
          <p:nvPr>
            <p:ph sz="half" idx="1" hasCustomPrompt="1"/>
          </p:nvPr>
        </p:nvSpPr>
        <p:spPr>
          <a:xfrm>
            <a:off x="1668352" y="1600200"/>
            <a:ext cx="3697430" cy="4525963"/>
          </a:xfrm>
          <a:prstGeom prst="rect">
            <a:avLst/>
          </a:prstGeom>
        </p:spPr>
        <p:txBody>
          <a:bodyPr/>
          <a:lstStyle>
            <a:lvl1pPr marL="0" indent="0">
              <a:buFont typeface="Arial"/>
              <a:buNone/>
              <a:defRPr sz="1800">
                <a:latin typeface="Helvetica"/>
                <a:cs typeface="Helvetica"/>
              </a:defRPr>
            </a:lvl1pPr>
            <a:lvl2pPr marL="742950" indent="-285750">
              <a:buFont typeface="Arial"/>
              <a:buChar char="•"/>
              <a:defRPr sz="1800">
                <a:latin typeface="Helvetica"/>
                <a:cs typeface="Helvetica"/>
              </a:defRPr>
            </a:lvl2pPr>
            <a:lvl3pPr marL="1200150" indent="-285750">
              <a:buFont typeface="Arial"/>
              <a:buChar char="•"/>
              <a:defRPr sz="1800">
                <a:latin typeface="Helvetica"/>
                <a:cs typeface="Helvetica"/>
              </a:defRPr>
            </a:lvl3pPr>
            <a:lvl4pPr marL="1657350" indent="-285750">
              <a:buFont typeface="Arial"/>
              <a:buChar char="•"/>
              <a:defRPr sz="1800">
                <a:latin typeface="Helvetica"/>
                <a:cs typeface="Helvetica"/>
              </a:defRPr>
            </a:lvl4pPr>
            <a:lvl5pPr marL="2114550" indent="-285750">
              <a:buFont typeface="Arial"/>
              <a:buChar char="•"/>
              <a:defRPr sz="1800">
                <a:latin typeface="Helvetica"/>
                <a:cs typeface="Helvetica"/>
              </a:defRPr>
            </a:lvl5pPr>
            <a:lvl6pPr>
              <a:defRPr sz="1800"/>
            </a:lvl6pPr>
            <a:lvl7pPr>
              <a:defRPr sz="1800"/>
            </a:lvl7pPr>
            <a:lvl8pPr>
              <a:defRPr sz="1800"/>
            </a:lvl8pPr>
            <a:lvl9pPr>
              <a:defRPr sz="1800"/>
            </a:lvl9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11" name="Marcador de posición de imagen 10"/>
          <p:cNvSpPr>
            <a:spLocks noGrp="1"/>
          </p:cNvSpPr>
          <p:nvPr>
            <p:ph type="pic" sz="quarter" idx="10"/>
          </p:nvPr>
        </p:nvSpPr>
        <p:spPr>
          <a:xfrm>
            <a:off x="5522913" y="1600200"/>
            <a:ext cx="3163887" cy="4525963"/>
          </a:xfrm>
          <a:prstGeom prst="rect">
            <a:avLst/>
          </a:prstGeom>
        </p:spPr>
        <p:txBody>
          <a:bodyPr vert="horz"/>
          <a:lstStyle/>
          <a:p>
            <a:endParaRPr lang="es-ES"/>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
        <p:nvSpPr>
          <p:cNvPr id="2" name="Rectángulo 1"/>
          <p:cNvSpPr/>
          <p:nvPr userDrawn="1"/>
        </p:nvSpPr>
        <p:spPr>
          <a:xfrm>
            <a:off x="2286000" y="2690336"/>
            <a:ext cx="4572000" cy="1477328"/>
          </a:xfrm>
          <a:prstGeom prst="rect">
            <a:avLst/>
          </a:prstGeom>
        </p:spPr>
        <p:txBody>
          <a:bodyPr>
            <a:spAutoFit/>
          </a:body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xmlns="" val="125638080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ítulo Principal">
    <p:spTree>
      <p:nvGrpSpPr>
        <p:cNvPr id="1" name=""/>
        <p:cNvGrpSpPr/>
        <p:nvPr/>
      </p:nvGrpSpPr>
      <p:grpSpPr>
        <a:xfrm>
          <a:off x="0" y="0"/>
          <a:ext cx="0" cy="0"/>
          <a:chOff x="0" y="0"/>
          <a:chExt cx="0" cy="0"/>
        </a:xfrm>
      </p:grpSpPr>
      <p:sp>
        <p:nvSpPr>
          <p:cNvPr id="6" name="Marcador de texto 12"/>
          <p:cNvSpPr>
            <a:spLocks noGrp="1"/>
          </p:cNvSpPr>
          <p:nvPr>
            <p:ph type="body" sz="quarter" idx="10" hasCustomPrompt="1"/>
          </p:nvPr>
        </p:nvSpPr>
        <p:spPr>
          <a:xfrm>
            <a:off x="1668352" y="2630525"/>
            <a:ext cx="7018448" cy="1727506"/>
          </a:xfrm>
          <a:prstGeom prst="rect">
            <a:avLst/>
          </a:prstGeom>
        </p:spPr>
        <p:txBody>
          <a:bodyPr vert="horz"/>
          <a:lstStyle>
            <a:lvl1pPr marL="0" indent="0">
              <a:buNone/>
              <a:defRPr sz="3000" b="1" baseline="0">
                <a:solidFill>
                  <a:schemeClr val="accent6"/>
                </a:solidFill>
                <a:latin typeface="Helvetica"/>
                <a:cs typeface="Helvetica"/>
              </a:defRPr>
            </a:lvl1pPr>
          </a:lstStyle>
          <a:p>
            <a:pPr lvl="0"/>
            <a:r>
              <a:rPr lang="es-ES_tradnl" dirty="0" smtClean="0"/>
              <a:t>Subtítulo</a:t>
            </a:r>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38644988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 imagen">
    <p:spTree>
      <p:nvGrpSpPr>
        <p:cNvPr id="1" name=""/>
        <p:cNvGrpSpPr/>
        <p:nvPr/>
      </p:nvGrpSpPr>
      <p:grpSpPr>
        <a:xfrm>
          <a:off x="0" y="0"/>
          <a:ext cx="0" cy="0"/>
          <a:chOff x="0" y="0"/>
          <a:chExt cx="0" cy="0"/>
        </a:xfrm>
      </p:grpSpPr>
      <p:sp>
        <p:nvSpPr>
          <p:cNvPr id="12" name="Marcador de posición de imagen 11"/>
          <p:cNvSpPr>
            <a:spLocks noGrp="1"/>
          </p:cNvSpPr>
          <p:nvPr>
            <p:ph type="pic" sz="quarter" idx="10"/>
          </p:nvPr>
        </p:nvSpPr>
        <p:spPr>
          <a:xfrm>
            <a:off x="1668463" y="1435100"/>
            <a:ext cx="6575425" cy="4560888"/>
          </a:xfrm>
          <a:prstGeom prst="rect">
            <a:avLst/>
          </a:prstGeom>
        </p:spPr>
        <p:txBody>
          <a:bodyPr vert="horz"/>
          <a:lstStyle/>
          <a:p>
            <a:endParaRPr lang="es-ES" dirty="0"/>
          </a:p>
        </p:txBody>
      </p:sp>
      <p:sp>
        <p:nvSpPr>
          <p:cNvPr id="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33572826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áfico + texto">
    <p:spTree>
      <p:nvGrpSpPr>
        <p:cNvPr id="1" name=""/>
        <p:cNvGrpSpPr/>
        <p:nvPr/>
      </p:nvGrpSpPr>
      <p:grpSpPr>
        <a:xfrm>
          <a:off x="0" y="0"/>
          <a:ext cx="0" cy="0"/>
          <a:chOff x="0" y="0"/>
          <a:chExt cx="0" cy="0"/>
        </a:xfrm>
      </p:grpSpPr>
      <p:sp>
        <p:nvSpPr>
          <p:cNvPr id="4" name="Marcador de contenido 2"/>
          <p:cNvSpPr>
            <a:spLocks noGrp="1"/>
          </p:cNvSpPr>
          <p:nvPr>
            <p:ph idx="1" hasCustomPrompt="1"/>
          </p:nvPr>
        </p:nvSpPr>
        <p:spPr>
          <a:xfrm>
            <a:off x="1668352" y="4163083"/>
            <a:ext cx="7018448" cy="1773442"/>
          </a:xfrm>
          <a:prstGeom prst="rect">
            <a:avLst/>
          </a:prstGeom>
        </p:spPr>
        <p:txBody>
          <a:bodyPr/>
          <a:lstStyle>
            <a:lvl1pPr>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 en: 18 pt - Calibri - Gris - Normal - </a:t>
            </a:r>
            <a:r>
              <a:rPr lang="es-ES_tradnl" dirty="0" err="1" smtClean="0"/>
              <a:t>Just</a:t>
            </a:r>
            <a:r>
              <a:rPr lang="es-ES_tradnl" dirty="0" smtClean="0"/>
              <a:t>. izquierda</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3" name="Marcador de gráfico 2"/>
          <p:cNvSpPr>
            <a:spLocks noGrp="1"/>
          </p:cNvSpPr>
          <p:nvPr>
            <p:ph type="chart" sz="quarter" idx="11"/>
          </p:nvPr>
        </p:nvSpPr>
        <p:spPr>
          <a:xfrm>
            <a:off x="1668352" y="1510432"/>
            <a:ext cx="7018337" cy="2502358"/>
          </a:xfrm>
          <a:prstGeom prst="rect">
            <a:avLst/>
          </a:prstGeom>
        </p:spPr>
        <p:txBody>
          <a:bodyPr vert="horz"/>
          <a:lstStyle>
            <a:lvl1pPr>
              <a:defRPr>
                <a:latin typeface="Helvetica"/>
                <a:cs typeface="Helvetica"/>
              </a:defRPr>
            </a:lvl1pPr>
          </a:lstStyle>
          <a:p>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xmlns="" val="17344565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122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2" r:id="rId5"/>
    <p:sldLayoutId id="2147483655" r:id="rId6"/>
    <p:sldLayoutId id="2147483661" r:id="rId7"/>
    <p:sldLayoutId id="2147483664" r:id="rId8"/>
  </p:sldLayoutIdLst>
  <p:timing>
    <p:tnLst>
      <p:par>
        <p:cTn id="1" dur="indefinite" restart="never" nodeType="tmRoot"/>
      </p:par>
    </p:tnLst>
  </p:timing>
  <p:txStyles>
    <p:titleStyle>
      <a:lvl1pPr algn="l" defTabSz="457200" rtl="0" eaLnBrk="1" latinLnBrk="0" hangingPunct="1">
        <a:spcBef>
          <a:spcPct val="0"/>
        </a:spcBef>
        <a:buNone/>
        <a:defRPr sz="2200" b="1"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1800" kern="1200">
          <a:solidFill>
            <a:schemeClr val="tx1">
              <a:lumMod val="50000"/>
              <a:lumOff val="50000"/>
            </a:schemeClr>
          </a:solidFill>
          <a:latin typeface="Calibri"/>
          <a:ea typeface="+mn-ea"/>
          <a:cs typeface="Calibri"/>
        </a:defRPr>
      </a:lvl1pPr>
      <a:lvl2pPr marL="742950" indent="-285750" algn="l" defTabSz="457200" rtl="0" eaLnBrk="1" latinLnBrk="0" hangingPunct="1">
        <a:spcBef>
          <a:spcPct val="20000"/>
        </a:spcBef>
        <a:buFont typeface="Wingdings" charset="2"/>
        <a:buChar char="ü"/>
        <a:defRPr sz="1800" kern="1200">
          <a:solidFill>
            <a:schemeClr val="tx1">
              <a:lumMod val="50000"/>
              <a:lumOff val="50000"/>
            </a:schemeClr>
          </a:solidFill>
          <a:latin typeface="Calibri"/>
          <a:ea typeface="+mn-ea"/>
          <a:cs typeface="Calibri"/>
        </a:defRPr>
      </a:lvl2pPr>
      <a:lvl3pPr marL="1143000" indent="-228600" algn="l" defTabSz="457200" rtl="0" eaLnBrk="1" latinLnBrk="0" hangingPunct="1">
        <a:spcBef>
          <a:spcPct val="20000"/>
        </a:spcBef>
        <a:buFont typeface="Wingdings" charset="2"/>
        <a:buChar char="§"/>
        <a:defRPr sz="1800" kern="1200">
          <a:solidFill>
            <a:schemeClr val="tx1">
              <a:lumMod val="50000"/>
              <a:lumOff val="50000"/>
            </a:schemeClr>
          </a:solidFill>
          <a:latin typeface="Calibri"/>
          <a:ea typeface="+mn-ea"/>
          <a:cs typeface="Calibri"/>
        </a:defRPr>
      </a:lvl3pPr>
      <a:lvl4pPr marL="1600200" indent="-228600" algn="l" defTabSz="457200" rtl="0" eaLnBrk="1" latinLnBrk="0" hangingPunct="1">
        <a:spcBef>
          <a:spcPct val="20000"/>
        </a:spcBef>
        <a:buFont typeface="Courier New"/>
        <a:buChar char="o"/>
        <a:defRPr sz="1800" kern="1200">
          <a:solidFill>
            <a:schemeClr val="tx1">
              <a:lumMod val="50000"/>
              <a:lumOff val="50000"/>
            </a:schemeClr>
          </a:solidFill>
          <a:latin typeface="Calibri"/>
          <a:ea typeface="+mn-ea"/>
          <a:cs typeface="Calibri"/>
        </a:defRPr>
      </a:lvl4pPr>
      <a:lvl5pPr marL="2057400" indent="-228600" algn="l" defTabSz="457200" rtl="0" eaLnBrk="1" latinLnBrk="0" hangingPunct="1">
        <a:spcBef>
          <a:spcPct val="20000"/>
        </a:spcBef>
        <a:buFont typeface="Wingdings" charset="2"/>
        <a:buChar char="Ø"/>
        <a:defRPr sz="1800" kern="1200">
          <a:solidFill>
            <a:schemeClr val="tx1">
              <a:lumMod val="50000"/>
              <a:lumOff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2457437" y="3408921"/>
            <a:ext cx="5207967" cy="389600"/>
          </a:xfrm>
        </p:spPr>
        <p:txBody>
          <a:bodyPr>
            <a:noAutofit/>
          </a:bodyPr>
          <a:lstStyle/>
          <a:p>
            <a:r>
              <a:rPr lang="es-CL" sz="2000" dirty="0" smtClean="0">
                <a:latin typeface="Arial"/>
              </a:rPr>
              <a:t>Auto Diagnóstico Energético </a:t>
            </a:r>
            <a:r>
              <a:rPr lang="es-ES" sz="2000" dirty="0" smtClean="0">
                <a:latin typeface="Arial"/>
              </a:rPr>
              <a:t>en Instituciones de Educación Superior</a:t>
            </a:r>
            <a:endParaRPr lang="es-ES" sz="2000" dirty="0">
              <a:latin typeface="Arial"/>
            </a:endParaRPr>
          </a:p>
        </p:txBody>
      </p:sp>
      <p:sp>
        <p:nvSpPr>
          <p:cNvPr id="12" name="Título 11"/>
          <p:cNvSpPr>
            <a:spLocks noGrp="1"/>
          </p:cNvSpPr>
          <p:nvPr>
            <p:ph type="ctrTitle"/>
          </p:nvPr>
        </p:nvSpPr>
        <p:spPr>
          <a:xfrm>
            <a:off x="1472959" y="2800441"/>
            <a:ext cx="7342255" cy="608682"/>
          </a:xfrm>
        </p:spPr>
        <p:txBody>
          <a:bodyPr/>
          <a:lstStyle/>
          <a:p>
            <a:r>
              <a:rPr lang="es-ES" dirty="0" smtClean="0"/>
              <a:t>Módulo </a:t>
            </a:r>
            <a:r>
              <a:rPr lang="es-ES" dirty="0" smtClean="0"/>
              <a:t>2 </a:t>
            </a:r>
            <a:r>
              <a:rPr lang="es-ES" sz="2000" dirty="0" smtClean="0"/>
              <a:t>(parte 2)</a:t>
            </a:r>
            <a:endParaRPr lang="es-ES" sz="2000" dirty="0"/>
          </a:p>
        </p:txBody>
      </p:sp>
      <p:sp>
        <p:nvSpPr>
          <p:cNvPr id="15" name="Subtítulo 2"/>
          <p:cNvSpPr txBox="1">
            <a:spLocks/>
          </p:cNvSpPr>
          <p:nvPr/>
        </p:nvSpPr>
        <p:spPr>
          <a:xfrm>
            <a:off x="2457437" y="4715048"/>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ES_tradnl" b="0" dirty="0" smtClean="0">
              <a:latin typeface="Helvetica"/>
              <a:cs typeface="Helvetica"/>
            </a:endParaRPr>
          </a:p>
        </p:txBody>
      </p:sp>
      <p:sp>
        <p:nvSpPr>
          <p:cNvPr id="16" name="Subtítulo 2"/>
          <p:cNvSpPr txBox="1">
            <a:spLocks/>
          </p:cNvSpPr>
          <p:nvPr/>
        </p:nvSpPr>
        <p:spPr>
          <a:xfrm>
            <a:off x="2457437" y="6237515"/>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_tradnl" dirty="0" smtClean="0">
                <a:solidFill>
                  <a:schemeClr val="bg1"/>
                </a:solidFill>
              </a:rPr>
              <a:t>Fecha</a:t>
            </a:r>
          </a:p>
        </p:txBody>
      </p:sp>
      <p:sp>
        <p:nvSpPr>
          <p:cNvPr id="17" name="Subtítulo 2"/>
          <p:cNvSpPr txBox="1">
            <a:spLocks/>
          </p:cNvSpPr>
          <p:nvPr/>
        </p:nvSpPr>
        <p:spPr>
          <a:xfrm>
            <a:off x="2457437" y="4520248"/>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_tradnl" sz="1400" b="0" dirty="0" smtClean="0">
                <a:latin typeface="Helvetica"/>
                <a:cs typeface="Helvetica"/>
              </a:rPr>
              <a:t>www.acee.cl</a:t>
            </a:r>
          </a:p>
        </p:txBody>
      </p:sp>
      <p:pic>
        <p:nvPicPr>
          <p:cNvPr id="2" name="Picture 1" descr="Ministerio.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87438" y="4986048"/>
            <a:ext cx="1706766" cy="1546065"/>
          </a:xfrm>
          <a:prstGeom prst="rect">
            <a:avLst/>
          </a:prstGeom>
        </p:spPr>
      </p:pic>
    </p:spTree>
    <p:extLst>
      <p:ext uri="{BB962C8B-B14F-4D97-AF65-F5344CB8AC3E}">
        <p14:creationId xmlns:p14="http://schemas.microsoft.com/office/powerpoint/2010/main" xmlns="" val="197307078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68352" y="4254500"/>
            <a:ext cx="7018448" cy="990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arcador de contenido 5"/>
          <p:cNvSpPr>
            <a:spLocks noGrp="1"/>
          </p:cNvSpPr>
          <p:nvPr>
            <p:ph idx="1"/>
          </p:nvPr>
        </p:nvSpPr>
        <p:spPr>
          <a:xfrm>
            <a:off x="1820752" y="1046603"/>
            <a:ext cx="6575715" cy="3385698"/>
          </a:xfrm>
        </p:spPr>
        <p:txBody>
          <a:bodyPr/>
          <a:lstStyle/>
          <a:p>
            <a:pPr lvl="0" algn="just"/>
            <a:r>
              <a:rPr lang="es-ES" sz="1600" b="1" dirty="0" smtClean="0">
                <a:solidFill>
                  <a:srgbClr val="000000"/>
                </a:solidFill>
                <a:latin typeface="Arial"/>
              </a:rPr>
              <a:t>Temperatura de color:</a:t>
            </a:r>
            <a:r>
              <a:rPr lang="es-ES" sz="1600" dirty="0" smtClean="0">
                <a:solidFill>
                  <a:srgbClr val="000000"/>
                </a:solidFill>
                <a:latin typeface="Arial"/>
              </a:rPr>
              <a:t> Esta característica se mide en Kelvin y hace referencia al color de luz que la lámpara entrega. Una baja temperatura de color (2700 K) indica una luz cálida (amarilla), mientras que para valores más altos de la temperatura de color, la luz proporcionada es más blanca o fría (3000 K, 4000 K, hasta 10.000 K para aplicaciones especiales).</a:t>
            </a:r>
          </a:p>
          <a:p>
            <a:pPr lvl="0" algn="just"/>
            <a:endParaRPr lang="es-ES" sz="1600" dirty="0" smtClean="0">
              <a:solidFill>
                <a:srgbClr val="000000"/>
              </a:solidFill>
              <a:latin typeface="Arial"/>
            </a:endParaRPr>
          </a:p>
          <a:p>
            <a:pPr lvl="0" algn="just"/>
            <a:endParaRPr lang="es-ES" sz="1600" dirty="0" smtClean="0">
              <a:solidFill>
                <a:srgbClr val="000000"/>
              </a:solidFill>
              <a:latin typeface="Arial"/>
            </a:endParaRPr>
          </a:p>
          <a:p>
            <a:pPr lvl="0" algn="just"/>
            <a:endParaRPr lang="es-ES" sz="1600" dirty="0" smtClean="0">
              <a:solidFill>
                <a:srgbClr val="000000"/>
              </a:solidFill>
              <a:latin typeface="Arial"/>
            </a:endParaRPr>
          </a:p>
          <a:p>
            <a:pPr lvl="0" algn="just"/>
            <a:endParaRPr lang="es-ES" sz="1600" dirty="0" smtClean="0">
              <a:solidFill>
                <a:srgbClr val="000000"/>
              </a:solidFill>
              <a:latin typeface="Arial"/>
            </a:endParaRPr>
          </a:p>
          <a:p>
            <a:pPr lvl="0" algn="just"/>
            <a:endParaRPr lang="es-ES" sz="1600" dirty="0">
              <a:solidFill>
                <a:srgbClr val="000000"/>
              </a:solidFill>
              <a:latin typeface="Arial"/>
            </a:endParaRPr>
          </a:p>
          <a:p>
            <a:pPr lvl="0" algn="just"/>
            <a:endParaRPr lang="es-ES" sz="1600" dirty="0" smtClean="0">
              <a:solidFill>
                <a:srgbClr val="000000"/>
              </a:solidFill>
              <a:latin typeface="Arial"/>
            </a:endParaRPr>
          </a:p>
          <a:p>
            <a:pPr algn="just">
              <a:spcAft>
                <a:spcPts val="600"/>
              </a:spcAft>
            </a:pPr>
            <a:r>
              <a:rPr lang="es-ES" sz="1600" dirty="0" smtClean="0">
                <a:solidFill>
                  <a:schemeClr val="bg1"/>
                </a:solidFill>
                <a:latin typeface="Arial"/>
              </a:rPr>
              <a:t>Conocidos los conceptos anteriores, ahora se presentará una clasificación de las diferentes lámparas usualmente encontradas en las instalaciones. </a:t>
            </a:r>
          </a:p>
          <a:p>
            <a:pPr lvl="0" algn="just"/>
            <a:endParaRPr lang="es-CL" sz="1600"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4" name="Imagen 2" descr="File:Color temperature.svg"/>
          <p:cNvPicPr/>
          <p:nvPr/>
        </p:nvPicPr>
        <p:blipFill>
          <a:blip r:embed="rId2">
            <a:extLst>
              <a:ext uri="{28A0092B-C50C-407E-A947-70E740481C1C}">
                <a14:useLocalDpi xmlns:a14="http://schemas.microsoft.com/office/drawing/2010/main" xmlns="" val="0"/>
              </a:ext>
            </a:extLst>
          </a:blip>
          <a:srcRect/>
          <a:stretch>
            <a:fillRect/>
          </a:stretch>
        </p:blipFill>
        <p:spPr bwMode="auto">
          <a:xfrm>
            <a:off x="2940418" y="3052762"/>
            <a:ext cx="4462780" cy="504825"/>
          </a:xfrm>
          <a:prstGeom prst="rect">
            <a:avLst/>
          </a:prstGeom>
          <a:noFill/>
          <a:ln>
            <a:noFill/>
          </a:ln>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3503963"/>
            <a:ext cx="7018448" cy="2782537"/>
          </a:xfrm>
        </p:spPr>
        <p:txBody>
          <a:bodyPr/>
          <a:lstStyle/>
          <a:p>
            <a:pPr marL="0" lvl="1" algn="just">
              <a:spcAft>
                <a:spcPts val="400"/>
              </a:spcAft>
              <a:buNone/>
            </a:pPr>
            <a:r>
              <a:rPr lang="es-ES" sz="1400" b="1" dirty="0" smtClean="0">
                <a:solidFill>
                  <a:schemeClr val="tx1"/>
                </a:solidFill>
                <a:latin typeface="Arial"/>
              </a:rPr>
              <a:t>Las principales características de estas lámparas son las siguientes:</a:t>
            </a:r>
          </a:p>
          <a:p>
            <a:pPr lvl="1" algn="just">
              <a:spcBef>
                <a:spcPts val="600"/>
              </a:spcBef>
            </a:pPr>
            <a:r>
              <a:rPr lang="es-ES" sz="1400" dirty="0" smtClean="0">
                <a:solidFill>
                  <a:schemeClr val="tx1"/>
                </a:solidFill>
                <a:latin typeface="Arial"/>
              </a:rPr>
              <a:t>Rangos típicos de potencia entre 25 a 150 Watts.</a:t>
            </a:r>
            <a:endParaRPr lang="es-CL" sz="1400" dirty="0" smtClean="0">
              <a:solidFill>
                <a:schemeClr val="tx1"/>
              </a:solidFill>
              <a:latin typeface="Arial"/>
            </a:endParaRPr>
          </a:p>
          <a:p>
            <a:pPr lvl="1" algn="just"/>
            <a:r>
              <a:rPr lang="es-ES" sz="1400" dirty="0" smtClean="0">
                <a:solidFill>
                  <a:schemeClr val="tx1"/>
                </a:solidFill>
                <a:latin typeface="Arial"/>
              </a:rPr>
              <a:t>Tienen un alto CRI, siendo las lámparas con mejor reproducción cromática.</a:t>
            </a:r>
            <a:endParaRPr lang="es-CL" sz="1400" dirty="0" smtClean="0">
              <a:solidFill>
                <a:schemeClr val="tx1"/>
              </a:solidFill>
              <a:latin typeface="Arial"/>
            </a:endParaRPr>
          </a:p>
          <a:p>
            <a:pPr lvl="1" algn="just"/>
            <a:r>
              <a:rPr lang="es-ES" sz="1400" dirty="0" smtClean="0">
                <a:solidFill>
                  <a:schemeClr val="tx1"/>
                </a:solidFill>
                <a:latin typeface="Arial"/>
              </a:rPr>
              <a:t>Presentan un bajo rendimiento lumínico, ya que aproximadamente el 70% de la energía eléctrica que consumen es liberada en forma de calor al ambiente.</a:t>
            </a:r>
            <a:endParaRPr lang="es-CL" sz="1400" dirty="0" smtClean="0">
              <a:solidFill>
                <a:schemeClr val="tx1"/>
              </a:solidFill>
              <a:latin typeface="Arial"/>
            </a:endParaRPr>
          </a:p>
          <a:p>
            <a:pPr lvl="1" algn="just"/>
            <a:r>
              <a:rPr lang="es-ES" sz="1400" dirty="0" smtClean="0">
                <a:solidFill>
                  <a:schemeClr val="tx1"/>
                </a:solidFill>
                <a:latin typeface="Arial"/>
              </a:rPr>
              <a:t>Re-encendido inmediato.</a:t>
            </a:r>
            <a:endParaRPr lang="es-CL" sz="1400" dirty="0" smtClean="0">
              <a:solidFill>
                <a:schemeClr val="tx1"/>
              </a:solidFill>
              <a:latin typeface="Arial"/>
            </a:endParaRPr>
          </a:p>
          <a:p>
            <a:pPr lvl="1" algn="just">
              <a:spcAft>
                <a:spcPts val="600"/>
              </a:spcAft>
            </a:pPr>
            <a:r>
              <a:rPr lang="es-ES" sz="1400" dirty="0" smtClean="0">
                <a:solidFill>
                  <a:schemeClr val="tx1"/>
                </a:solidFill>
                <a:latin typeface="Arial"/>
              </a:rPr>
              <a:t>No presenta reducción del flujo luminoso (o depreciación de la cantidad de luz emitida) a lo largo de toda su vida útil.</a:t>
            </a:r>
          </a:p>
          <a:p>
            <a:pPr marL="457200" lvl="1" indent="0" algn="just">
              <a:spcAft>
                <a:spcPts val="600"/>
              </a:spcAft>
              <a:buNone/>
            </a:pPr>
            <a:endParaRPr lang="es-ES" sz="1400" dirty="0" smtClean="0">
              <a:solidFill>
                <a:schemeClr val="tx1"/>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7" name="Picture 6" descr="C:\Users\Aline Silva\Downloads\làmparas inc..jpg"/>
          <p:cNvPicPr/>
          <p:nvPr/>
        </p:nvPicPr>
        <p:blipFill>
          <a:blip r:embed="rId2"/>
          <a:srcRect/>
          <a:stretch>
            <a:fillRect/>
          </a:stretch>
        </p:blipFill>
        <p:spPr bwMode="auto">
          <a:xfrm>
            <a:off x="7474129" y="1355687"/>
            <a:ext cx="828675" cy="1381125"/>
          </a:xfrm>
          <a:prstGeom prst="rect">
            <a:avLst/>
          </a:prstGeom>
          <a:noFill/>
          <a:ln w="9525">
            <a:noFill/>
            <a:miter lim="800000"/>
            <a:headEnd/>
            <a:tailEnd/>
          </a:ln>
        </p:spPr>
      </p:pic>
      <p:sp>
        <p:nvSpPr>
          <p:cNvPr id="9" name="Rectangle 8"/>
          <p:cNvSpPr/>
          <p:nvPr/>
        </p:nvSpPr>
        <p:spPr>
          <a:xfrm>
            <a:off x="1714500" y="1402161"/>
            <a:ext cx="5194300" cy="1323439"/>
          </a:xfrm>
          <a:prstGeom prst="rect">
            <a:avLst/>
          </a:prstGeom>
        </p:spPr>
        <p:txBody>
          <a:bodyPr wrap="square">
            <a:spAutoFit/>
          </a:bodyPr>
          <a:lstStyle/>
          <a:p>
            <a:pPr algn="just">
              <a:spcBef>
                <a:spcPts val="400"/>
              </a:spcBef>
            </a:pPr>
            <a:r>
              <a:rPr lang="es-ES" sz="1600" b="1" dirty="0">
                <a:solidFill>
                  <a:srgbClr val="000000"/>
                </a:solidFill>
                <a:latin typeface="Arial"/>
              </a:rPr>
              <a:t>Lámparas incandescentes:</a:t>
            </a:r>
            <a:r>
              <a:rPr lang="es-ES" sz="1600" dirty="0">
                <a:solidFill>
                  <a:srgbClr val="000000"/>
                </a:solidFill>
                <a:latin typeface="Arial"/>
              </a:rPr>
              <a:t> Tal como su nombre lo indica, estas lámparas funcionan a la alta temperatura que alcanza el filamento (usualmente de tungsteno), al llegar a una temperatura determinada, el filamento irradia luz en el espectro visible. </a:t>
            </a:r>
            <a:endParaRPr lang="es-CL" sz="1600" dirty="0">
              <a:solidFill>
                <a:srgbClr val="000000"/>
              </a:solidFill>
              <a:latin typeface="Arial"/>
            </a:endParaRPr>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3657732"/>
            <a:ext cx="7018448" cy="5968736"/>
          </a:xfrm>
        </p:spPr>
        <p:txBody>
          <a:bodyPr/>
          <a:lstStyle/>
          <a:p>
            <a:pPr marL="0" lvl="1" algn="just">
              <a:spcAft>
                <a:spcPts val="600"/>
              </a:spcAft>
              <a:buNone/>
            </a:pPr>
            <a:r>
              <a:rPr lang="es-ES" sz="1400" b="1" dirty="0" smtClean="0">
                <a:solidFill>
                  <a:srgbClr val="000000"/>
                </a:solidFill>
                <a:latin typeface="Arial"/>
              </a:rPr>
              <a:t>Sus principales características son las siguientes:</a:t>
            </a:r>
          </a:p>
          <a:p>
            <a:pPr lvl="1" algn="just"/>
            <a:r>
              <a:rPr lang="es-ES" sz="1400" dirty="0" smtClean="0">
                <a:solidFill>
                  <a:srgbClr val="000000"/>
                </a:solidFill>
                <a:latin typeface="Arial"/>
              </a:rPr>
              <a:t>Rangos de potencia entre 150 a 2000 Watts.</a:t>
            </a:r>
            <a:endParaRPr lang="es-CL" sz="1400" dirty="0" smtClean="0">
              <a:solidFill>
                <a:srgbClr val="000000"/>
              </a:solidFill>
              <a:latin typeface="Arial"/>
            </a:endParaRPr>
          </a:p>
          <a:p>
            <a:pPr lvl="1" algn="just"/>
            <a:r>
              <a:rPr lang="es-ES" sz="1400" dirty="0" smtClean="0">
                <a:solidFill>
                  <a:srgbClr val="000000"/>
                </a:solidFill>
                <a:latin typeface="Arial"/>
              </a:rPr>
              <a:t>Tienen un alto CRI.</a:t>
            </a:r>
            <a:endParaRPr lang="es-CL" sz="1400" dirty="0" smtClean="0">
              <a:solidFill>
                <a:srgbClr val="000000"/>
              </a:solidFill>
              <a:latin typeface="Arial"/>
            </a:endParaRPr>
          </a:p>
          <a:p>
            <a:pPr lvl="1" algn="just"/>
            <a:r>
              <a:rPr lang="es-ES" sz="1400" dirty="0" smtClean="0">
                <a:solidFill>
                  <a:srgbClr val="000000"/>
                </a:solidFill>
                <a:latin typeface="Arial"/>
              </a:rPr>
              <a:t>Como las incandescentes, también liberan una gran cantidad de calor, variable que debe ser considerada cuando se requieran utilizar. Las lámparas halógenas liberan el calor en la misma dirección del flujo luminoso, mientras que las lámparas dicroicas (de aspecto similar a las halógenas), liberan calor en dirección contraria al flujo luminoso.</a:t>
            </a:r>
            <a:endParaRPr lang="es-CL" sz="1400" dirty="0" smtClean="0">
              <a:solidFill>
                <a:srgbClr val="000000"/>
              </a:solidFill>
              <a:latin typeface="Arial"/>
            </a:endParaRPr>
          </a:p>
          <a:p>
            <a:pPr lvl="1" algn="just"/>
            <a:r>
              <a:rPr lang="es-ES" sz="1400" dirty="0" smtClean="0">
                <a:solidFill>
                  <a:srgbClr val="000000"/>
                </a:solidFill>
                <a:latin typeface="Arial"/>
              </a:rPr>
              <a:t>Re-encendido inmediato.</a:t>
            </a:r>
            <a:endParaRPr lang="es-CL" sz="1400" dirty="0" smtClean="0">
              <a:solidFill>
                <a:srgbClr val="000000"/>
              </a:solidFill>
              <a:latin typeface="Arial"/>
            </a:endParaRPr>
          </a:p>
          <a:p>
            <a:pPr lvl="1" algn="just">
              <a:spcAft>
                <a:spcPts val="600"/>
              </a:spcAft>
            </a:pPr>
            <a:r>
              <a:rPr lang="es-ES" sz="1400" dirty="0" smtClean="0">
                <a:solidFill>
                  <a:srgbClr val="000000"/>
                </a:solidFill>
                <a:latin typeface="Arial"/>
              </a:rPr>
              <a:t>No presenta reducción del flujo luminoso en toda su vida útil.</a:t>
            </a: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7" name="Picture 6" descr="C:\Users\Aline Silva\Downloads\halógena.jpg"/>
          <p:cNvPicPr/>
          <p:nvPr/>
        </p:nvPicPr>
        <p:blipFill>
          <a:blip r:embed="rId2"/>
          <a:srcRect/>
          <a:stretch>
            <a:fillRect/>
          </a:stretch>
        </p:blipFill>
        <p:spPr bwMode="auto">
          <a:xfrm>
            <a:off x="6769100" y="1554303"/>
            <a:ext cx="1500367" cy="1360502"/>
          </a:xfrm>
          <a:prstGeom prst="rect">
            <a:avLst/>
          </a:prstGeom>
          <a:noFill/>
          <a:ln w="9525">
            <a:noFill/>
            <a:miter lim="800000"/>
            <a:headEnd/>
            <a:tailEnd/>
          </a:ln>
        </p:spPr>
      </p:pic>
      <p:sp>
        <p:nvSpPr>
          <p:cNvPr id="8" name="Rectangle 7"/>
          <p:cNvSpPr/>
          <p:nvPr/>
        </p:nvSpPr>
        <p:spPr>
          <a:xfrm>
            <a:off x="1668352" y="1503503"/>
            <a:ext cx="4572000" cy="1569660"/>
          </a:xfrm>
          <a:prstGeom prst="rect">
            <a:avLst/>
          </a:prstGeom>
        </p:spPr>
        <p:txBody>
          <a:bodyPr>
            <a:spAutoFit/>
          </a:bodyPr>
          <a:lstStyle/>
          <a:p>
            <a:pPr marL="0" lvl="1" algn="just">
              <a:buNone/>
            </a:pPr>
            <a:r>
              <a:rPr lang="es-ES" sz="1600" b="1" dirty="0">
                <a:latin typeface="Arial"/>
              </a:rPr>
              <a:t>Lámparas halógenas: </a:t>
            </a:r>
            <a:r>
              <a:rPr lang="es-ES" sz="1600" dirty="0">
                <a:latin typeface="Arial"/>
              </a:rPr>
              <a:t>Estas lámparas también son consideradas incandescentes, pero su particularidad es que entregan una iluminación dirigida, lo que las hace muy comunes en zonas donde se desea resaltar alguna característica o producto.</a:t>
            </a:r>
            <a:endParaRPr lang="es-CL" sz="1600" dirty="0">
              <a:latin typeface="Arial"/>
            </a:endParaRPr>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line Silva\Downloads\LFC.jpeg"/>
          <p:cNvPicPr/>
          <p:nvPr/>
        </p:nvPicPr>
        <p:blipFill>
          <a:blip r:embed="rId2"/>
          <a:srcRect b="12609"/>
          <a:stretch>
            <a:fillRect/>
          </a:stretch>
        </p:blipFill>
        <p:spPr bwMode="auto">
          <a:xfrm>
            <a:off x="7328147" y="1467232"/>
            <a:ext cx="1576320" cy="1377568"/>
          </a:xfrm>
          <a:prstGeom prst="rect">
            <a:avLst/>
          </a:prstGeom>
          <a:noFill/>
          <a:ln w="9525">
            <a:noFill/>
            <a:miter lim="800000"/>
            <a:headEnd/>
            <a:tailEnd/>
          </a:ln>
        </p:spPr>
      </p:pic>
      <p:sp>
        <p:nvSpPr>
          <p:cNvPr id="6" name="Marcador de contenido 5"/>
          <p:cNvSpPr>
            <a:spLocks noGrp="1"/>
          </p:cNvSpPr>
          <p:nvPr>
            <p:ph idx="1"/>
          </p:nvPr>
        </p:nvSpPr>
        <p:spPr>
          <a:xfrm>
            <a:off x="1693752" y="3243702"/>
            <a:ext cx="7018448" cy="5541485"/>
          </a:xfrm>
        </p:spPr>
        <p:txBody>
          <a:bodyPr/>
          <a:lstStyle/>
          <a:p>
            <a:pPr algn="just">
              <a:spcAft>
                <a:spcPts val="600"/>
              </a:spcAft>
            </a:pPr>
            <a:r>
              <a:rPr lang="es-ES" sz="1400" b="1" dirty="0" smtClean="0">
                <a:solidFill>
                  <a:srgbClr val="000000"/>
                </a:solidFill>
                <a:latin typeface="Arial"/>
              </a:rPr>
              <a:t>Las principales características de estas lámparas son las siguientes:</a:t>
            </a:r>
          </a:p>
          <a:p>
            <a:pPr lvl="1" algn="just"/>
            <a:r>
              <a:rPr lang="es-ES" sz="1400" dirty="0" smtClean="0">
                <a:solidFill>
                  <a:srgbClr val="000000"/>
                </a:solidFill>
                <a:latin typeface="Arial"/>
              </a:rPr>
              <a:t>Rangos de potencia varía entre los 7 y 150 Watts.</a:t>
            </a:r>
            <a:endParaRPr lang="es-CL" sz="1400" dirty="0" smtClean="0">
              <a:solidFill>
                <a:srgbClr val="000000"/>
              </a:solidFill>
              <a:latin typeface="Arial"/>
            </a:endParaRPr>
          </a:p>
          <a:p>
            <a:pPr lvl="1" algn="just"/>
            <a:r>
              <a:rPr lang="es-ES" sz="1400" dirty="0" smtClean="0">
                <a:solidFill>
                  <a:srgbClr val="000000"/>
                </a:solidFill>
                <a:latin typeface="Arial"/>
              </a:rPr>
              <a:t>Existen lámparas de luz cálida o fría.</a:t>
            </a:r>
            <a:endParaRPr lang="es-CL" sz="1400" dirty="0" smtClean="0">
              <a:solidFill>
                <a:srgbClr val="000000"/>
              </a:solidFill>
              <a:latin typeface="Arial"/>
            </a:endParaRPr>
          </a:p>
          <a:p>
            <a:pPr lvl="1" algn="just"/>
            <a:r>
              <a:rPr lang="es-ES" sz="1400" dirty="0" smtClean="0">
                <a:solidFill>
                  <a:srgbClr val="000000"/>
                </a:solidFill>
                <a:latin typeface="Arial"/>
              </a:rPr>
              <a:t>Presentan un mejor rendimiento lumínico que las incandescentes, requiriendo una menor potencia para entregar el mismo flujo luminoso.</a:t>
            </a:r>
            <a:endParaRPr lang="es-CL" sz="1400" dirty="0" smtClean="0">
              <a:solidFill>
                <a:srgbClr val="000000"/>
              </a:solidFill>
              <a:latin typeface="Arial"/>
            </a:endParaRPr>
          </a:p>
          <a:p>
            <a:pPr lvl="1" algn="just"/>
            <a:r>
              <a:rPr lang="es-ES" sz="1400" dirty="0" smtClean="0">
                <a:solidFill>
                  <a:srgbClr val="000000"/>
                </a:solidFill>
                <a:latin typeface="Arial"/>
              </a:rPr>
              <a:t>La mayor cantidad de energía utilizada es transformada en luz.</a:t>
            </a:r>
            <a:endParaRPr lang="es-CL" sz="1400" dirty="0" smtClean="0">
              <a:solidFill>
                <a:srgbClr val="000000"/>
              </a:solidFill>
              <a:latin typeface="Arial"/>
            </a:endParaRPr>
          </a:p>
          <a:p>
            <a:pPr lvl="1" algn="just"/>
            <a:r>
              <a:rPr lang="es-ES" sz="1400" dirty="0" smtClean="0">
                <a:solidFill>
                  <a:srgbClr val="000000"/>
                </a:solidFill>
                <a:latin typeface="Arial"/>
              </a:rPr>
              <a:t>Presentan una menor reproducción de color (CRI).</a:t>
            </a:r>
            <a:endParaRPr lang="es-CL" sz="1400" dirty="0" smtClean="0">
              <a:solidFill>
                <a:srgbClr val="000000"/>
              </a:solidFill>
              <a:latin typeface="Arial"/>
            </a:endParaRPr>
          </a:p>
          <a:p>
            <a:pPr lvl="1" algn="just"/>
            <a:r>
              <a:rPr lang="es-ES" sz="1400" dirty="0" smtClean="0">
                <a:solidFill>
                  <a:srgbClr val="000000"/>
                </a:solidFill>
                <a:latin typeface="Arial"/>
              </a:rPr>
              <a:t>Entregan el flujo luminoso máximo tras un cierto tiempo de “calentamiento”.</a:t>
            </a:r>
            <a:endParaRPr lang="es-CL" sz="1400" dirty="0" smtClean="0">
              <a:solidFill>
                <a:srgbClr val="000000"/>
              </a:solidFill>
              <a:latin typeface="Arial"/>
            </a:endParaRPr>
          </a:p>
          <a:p>
            <a:pPr lvl="1" algn="just"/>
            <a:r>
              <a:rPr lang="es-ES" sz="1400" dirty="0" smtClean="0">
                <a:solidFill>
                  <a:srgbClr val="000000"/>
                </a:solidFill>
                <a:latin typeface="Arial"/>
              </a:rPr>
              <a:t>Son recomendadas para aplicaciones en las cuales se mantiene prendidas durante periodos largo (altos ciclos de encendido y apagado reducen su vida útil).</a:t>
            </a:r>
            <a:endParaRPr lang="es-CL" sz="1400" dirty="0" smtClean="0">
              <a:solidFill>
                <a:srgbClr val="000000"/>
              </a:solidFill>
              <a:latin typeface="Arial"/>
            </a:endParaRPr>
          </a:p>
          <a:p>
            <a:pPr lvl="1" algn="just"/>
            <a:r>
              <a:rPr lang="es-ES" sz="1400" dirty="0" smtClean="0">
                <a:solidFill>
                  <a:srgbClr val="000000"/>
                </a:solidFill>
                <a:latin typeface="Arial"/>
              </a:rPr>
              <a:t>Sufren una disminución en el flujo luminoso en el transcurso de su vida útil.</a:t>
            </a:r>
            <a:endParaRPr lang="es-CL" sz="1400" dirty="0" smtClean="0">
              <a:solidFill>
                <a:srgbClr val="000000"/>
              </a:solidFill>
              <a:latin typeface="Arial"/>
            </a:endParaRPr>
          </a:p>
          <a:p>
            <a:pPr algn="just"/>
            <a:endParaRPr lang="es-ES"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sp>
        <p:nvSpPr>
          <p:cNvPr id="2" name="Rectangle 1"/>
          <p:cNvSpPr/>
          <p:nvPr/>
        </p:nvSpPr>
        <p:spPr>
          <a:xfrm>
            <a:off x="1668351" y="1273076"/>
            <a:ext cx="5557949" cy="1815882"/>
          </a:xfrm>
          <a:prstGeom prst="rect">
            <a:avLst/>
          </a:prstGeom>
        </p:spPr>
        <p:txBody>
          <a:bodyPr wrap="square">
            <a:spAutoFit/>
          </a:bodyPr>
          <a:lstStyle/>
          <a:p>
            <a:pPr marL="0" lvl="1" algn="just">
              <a:buNone/>
            </a:pPr>
            <a:r>
              <a:rPr lang="es-ES" sz="1600" b="1" dirty="0">
                <a:latin typeface="Arial"/>
              </a:rPr>
              <a:t>Lámparas fluorescentes compactas (LFC):</a:t>
            </a:r>
            <a:r>
              <a:rPr lang="es-ES" sz="1600" dirty="0">
                <a:latin typeface="Arial"/>
              </a:rPr>
              <a:t> Estas lámparas son las comúnmente conocidas como “lámparas de ahorro de energía”, éstas requieren de un equipo auxiliar para funcionar (balasto, generalmente incorporado dentro de la misma lámpara). El principio de funcionamiento de estas lámparas es similar al de un tubo fluorescente  (mediante la excitación eléctrica de un gas). </a:t>
            </a:r>
            <a:endParaRPr lang="es-CL" sz="1600" dirty="0">
              <a:latin typeface="Arial"/>
            </a:endParaRPr>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55652" y="1105165"/>
            <a:ext cx="4897548" cy="2323836"/>
          </a:xfrm>
        </p:spPr>
        <p:txBody>
          <a:bodyPr/>
          <a:lstStyle/>
          <a:p>
            <a:pPr lvl="0" algn="just">
              <a:spcAft>
                <a:spcPts val="600"/>
              </a:spcAft>
            </a:pPr>
            <a:r>
              <a:rPr lang="es-ES" sz="1400" b="1" dirty="0" smtClean="0">
                <a:solidFill>
                  <a:srgbClr val="000000"/>
                </a:solidFill>
                <a:latin typeface="Arial"/>
              </a:rPr>
              <a:t>Tubos fluorescentes: </a:t>
            </a:r>
            <a:r>
              <a:rPr lang="es-ES" sz="1400" dirty="0" smtClean="0">
                <a:solidFill>
                  <a:srgbClr val="000000"/>
                </a:solidFill>
                <a:latin typeface="Arial"/>
              </a:rPr>
              <a:t>Son quizás los equipos más utilizados en todos los sectores, funcionan producto de la excitación del gas que contienen en su interior. Para su funcionamiento requieren de un balasto. </a:t>
            </a:r>
          </a:p>
          <a:p>
            <a:pPr lvl="0" algn="just"/>
            <a:r>
              <a:rPr lang="es-ES" sz="1400" dirty="0" smtClean="0">
                <a:solidFill>
                  <a:srgbClr val="000000"/>
                </a:solidFill>
                <a:latin typeface="Arial"/>
              </a:rPr>
              <a:t>Los tubos fluorescentes se denotan con T y un número, el número que acompaña se refiere al diámetro del tubo medido en octavos de pulgada, por tanto un tubo T8 tendrá un diámetro de una pulgada, mientras que un tubo T5, tendrá un diámetro de 5/8 de pulgada. </a:t>
            </a:r>
          </a:p>
          <a:p>
            <a:pPr lvl="0" algn="just"/>
            <a:endParaRPr lang="es-ES" sz="16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sp>
        <p:nvSpPr>
          <p:cNvPr id="2" name="Rectangle 1"/>
          <p:cNvSpPr/>
          <p:nvPr/>
        </p:nvSpPr>
        <p:spPr>
          <a:xfrm>
            <a:off x="1668352" y="3423756"/>
            <a:ext cx="7005748" cy="2908489"/>
          </a:xfrm>
          <a:prstGeom prst="rect">
            <a:avLst/>
          </a:prstGeom>
        </p:spPr>
        <p:txBody>
          <a:bodyPr wrap="square">
            <a:spAutoFit/>
          </a:bodyPr>
          <a:lstStyle/>
          <a:p>
            <a:pPr lvl="0" algn="just">
              <a:spcAft>
                <a:spcPts val="600"/>
              </a:spcAft>
            </a:pPr>
            <a:r>
              <a:rPr lang="es-ES" sz="1400" b="1" dirty="0">
                <a:solidFill>
                  <a:srgbClr val="000000"/>
                </a:solidFill>
                <a:latin typeface="Arial"/>
              </a:rPr>
              <a:t>Las principales características </a:t>
            </a:r>
            <a:r>
              <a:rPr lang="es-ES" sz="1400" b="1" dirty="0" smtClean="0">
                <a:solidFill>
                  <a:srgbClr val="000000"/>
                </a:solidFill>
                <a:latin typeface="Arial"/>
              </a:rPr>
              <a:t>son:</a:t>
            </a:r>
          </a:p>
          <a:p>
            <a:pPr marL="742950" lvl="1" indent="-285750" algn="just">
              <a:spcAft>
                <a:spcPts val="600"/>
              </a:spcAft>
              <a:buFont typeface="Wingdings" charset="2"/>
              <a:buChar char="ü"/>
            </a:pPr>
            <a:r>
              <a:rPr lang="es-ES" sz="1400" dirty="0" smtClean="0">
                <a:solidFill>
                  <a:srgbClr val="000000"/>
                </a:solidFill>
                <a:latin typeface="Arial"/>
              </a:rPr>
              <a:t>Rangos </a:t>
            </a:r>
            <a:r>
              <a:rPr lang="es-ES" sz="1400" dirty="0">
                <a:solidFill>
                  <a:srgbClr val="000000"/>
                </a:solidFill>
                <a:latin typeface="Arial"/>
              </a:rPr>
              <a:t>de potencia entre los 14 y 120 Watts</a:t>
            </a:r>
            <a:r>
              <a:rPr lang="es-ES" sz="1400" dirty="0" smtClean="0">
                <a:solidFill>
                  <a:srgbClr val="000000"/>
                </a:solidFill>
                <a:latin typeface="Arial"/>
              </a:rPr>
              <a:t>.</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Diferentes diámetros y largos, este último fluctúa entre 0,5 y 1,5 metros.</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La mayor cantidad de energía utilizada es transformada en luz.</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Presentan una menor reproducción de color (CRI).</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Entregan el flujo luminoso máximo tras un cierto tiempo de “calentamiento”.</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Son recomendadas para aplicaciones en las cuales se </a:t>
            </a:r>
            <a:r>
              <a:rPr lang="es-ES" sz="1400" dirty="0" smtClean="0">
                <a:solidFill>
                  <a:srgbClr val="000000"/>
                </a:solidFill>
                <a:latin typeface="Arial"/>
              </a:rPr>
              <a:t>mantienen </a:t>
            </a:r>
            <a:r>
              <a:rPr lang="es-ES" sz="1400" dirty="0">
                <a:solidFill>
                  <a:srgbClr val="000000"/>
                </a:solidFill>
                <a:latin typeface="Arial"/>
              </a:rPr>
              <a:t>prendidas durante </a:t>
            </a:r>
            <a:r>
              <a:rPr lang="es-ES" sz="1400" dirty="0" smtClean="0">
                <a:solidFill>
                  <a:srgbClr val="000000"/>
                </a:solidFill>
                <a:latin typeface="Arial"/>
              </a:rPr>
              <a:t>períodos </a:t>
            </a:r>
            <a:r>
              <a:rPr lang="es-ES" sz="1400" dirty="0">
                <a:solidFill>
                  <a:srgbClr val="000000"/>
                </a:solidFill>
                <a:latin typeface="Arial"/>
              </a:rPr>
              <a:t>largo (altos ciclos de encendido y apagado reducen su vida útil)</a:t>
            </a:r>
            <a:r>
              <a:rPr lang="es-ES" sz="1400" dirty="0" smtClean="0">
                <a:solidFill>
                  <a:srgbClr val="000000"/>
                </a:solidFill>
                <a:latin typeface="Arial"/>
              </a:rPr>
              <a:t>.</a:t>
            </a:r>
          </a:p>
          <a:p>
            <a:pPr marL="742950" lvl="1" indent="-285750" algn="just">
              <a:buFont typeface="Wingdings" charset="2"/>
              <a:buChar char="ü"/>
            </a:pPr>
            <a:r>
              <a:rPr lang="es-ES" sz="1400" dirty="0">
                <a:latin typeface="Arial"/>
              </a:rPr>
              <a:t>Sufren una disminución en el flujo luminoso en el transcurso de su vida útil.</a:t>
            </a:r>
            <a:endParaRPr lang="es-CL" sz="1400" dirty="0">
              <a:latin typeface="Arial"/>
            </a:endParaRPr>
          </a:p>
          <a:p>
            <a:pPr marL="742950" lvl="1" indent="-285750" algn="just">
              <a:spcAft>
                <a:spcPts val="600"/>
              </a:spcAft>
              <a:buFont typeface="Wingdings" charset="2"/>
              <a:buChar char="ü"/>
            </a:pPr>
            <a:r>
              <a:rPr lang="es-ES" sz="1400" dirty="0">
                <a:latin typeface="Arial"/>
              </a:rPr>
              <a:t>Existen tubos de luz cálida y fría.</a:t>
            </a:r>
          </a:p>
          <a:p>
            <a:pPr lvl="1" algn="just"/>
            <a:endParaRPr lang="es-CL" sz="1400" dirty="0">
              <a:solidFill>
                <a:srgbClr val="000000"/>
              </a:solidFill>
              <a:latin typeface="Arial"/>
            </a:endParaRPr>
          </a:p>
        </p:txBody>
      </p:sp>
      <p:pic>
        <p:nvPicPr>
          <p:cNvPr id="4" name="Picture 3" descr="tubos-fluorescentes-anti-insecto-g5-de-6w-y-16mm-luz-actinica-caja-con-10-und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60988" y="1261888"/>
            <a:ext cx="2073625" cy="2073625"/>
          </a:xfrm>
          <a:prstGeom prst="rect">
            <a:avLst/>
          </a:prstGeom>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67065"/>
            <a:ext cx="4961048" cy="2006336"/>
          </a:xfrm>
        </p:spPr>
        <p:txBody>
          <a:bodyPr/>
          <a:lstStyle/>
          <a:p>
            <a:pPr marL="0" lvl="1" algn="just">
              <a:spcAft>
                <a:spcPts val="600"/>
              </a:spcAft>
              <a:buNone/>
            </a:pPr>
            <a:r>
              <a:rPr lang="es-ES" sz="1400" b="1" dirty="0" smtClean="0">
                <a:solidFill>
                  <a:srgbClr val="000000"/>
                </a:solidFill>
                <a:latin typeface="Arial"/>
              </a:rPr>
              <a:t>LED:</a:t>
            </a:r>
            <a:r>
              <a:rPr lang="es-ES" sz="1400" dirty="0" smtClean="0">
                <a:solidFill>
                  <a:srgbClr val="000000"/>
                </a:solidFill>
                <a:latin typeface="Arial"/>
              </a:rPr>
              <a:t> Estas lámparas corresponden a los diodos emisores de luz (por sus siglas en ingles) y han avanzado rápidamente para ser consideradas como una opción de recambio para la iluminación interior, en sus comienzos esta tecnología era ampliamente utilizada en tableros eléctricos, luces de freno en automóviles o luces indicativas en equipos electrónicos, actualmente es común verlas en señaléticas de tránsito e incluso semáforos.</a:t>
            </a: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4" name="Picture 3" descr="C:\Users\Aline Silva\Downloads\led.jpg"/>
          <p:cNvPicPr/>
          <p:nvPr/>
        </p:nvPicPr>
        <p:blipFill>
          <a:blip r:embed="rId2"/>
          <a:srcRect l="11654" r="11013"/>
          <a:stretch>
            <a:fillRect/>
          </a:stretch>
        </p:blipFill>
        <p:spPr bwMode="auto">
          <a:xfrm>
            <a:off x="7264400" y="1443477"/>
            <a:ext cx="1104900" cy="1428750"/>
          </a:xfrm>
          <a:prstGeom prst="rect">
            <a:avLst/>
          </a:prstGeom>
          <a:noFill/>
          <a:ln w="9525">
            <a:noFill/>
            <a:miter lim="800000"/>
            <a:headEnd/>
            <a:tailEnd/>
          </a:ln>
        </p:spPr>
      </p:pic>
      <p:sp>
        <p:nvSpPr>
          <p:cNvPr id="2" name="Rectangle 1"/>
          <p:cNvSpPr/>
          <p:nvPr/>
        </p:nvSpPr>
        <p:spPr>
          <a:xfrm>
            <a:off x="1160351" y="3416806"/>
            <a:ext cx="6575715" cy="2462213"/>
          </a:xfrm>
          <a:prstGeom prst="rect">
            <a:avLst/>
          </a:prstGeom>
        </p:spPr>
        <p:txBody>
          <a:bodyPr wrap="square">
            <a:spAutoFit/>
          </a:bodyPr>
          <a:lstStyle/>
          <a:p>
            <a:pPr lvl="1" algn="just"/>
            <a:r>
              <a:rPr lang="es-ES" sz="1400" b="1" dirty="0" smtClean="0">
                <a:solidFill>
                  <a:srgbClr val="000000"/>
                </a:solidFill>
                <a:latin typeface="Arial"/>
              </a:rPr>
              <a:t> </a:t>
            </a:r>
            <a:r>
              <a:rPr lang="es-ES" sz="1400" b="1" dirty="0">
                <a:solidFill>
                  <a:srgbClr val="000000"/>
                </a:solidFill>
                <a:latin typeface="Arial"/>
              </a:rPr>
              <a:t>Las principales características son las siguientes</a:t>
            </a:r>
            <a:r>
              <a:rPr lang="es-ES" sz="1400" b="1" dirty="0" smtClean="0">
                <a:solidFill>
                  <a:srgbClr val="000000"/>
                </a:solidFill>
                <a:latin typeface="Arial"/>
              </a:rPr>
              <a:t>:</a:t>
            </a:r>
          </a:p>
          <a:p>
            <a:pPr lvl="1" algn="just"/>
            <a:endParaRPr lang="es-ES" sz="1400" b="1" dirty="0" smtClean="0">
              <a:solidFill>
                <a:srgbClr val="000000"/>
              </a:solidFill>
              <a:latin typeface="Arial"/>
            </a:endParaRPr>
          </a:p>
          <a:p>
            <a:pPr marL="742950" lvl="1" indent="-285750" algn="just">
              <a:buFont typeface="Wingdings" charset="2"/>
              <a:buChar char="ü"/>
            </a:pPr>
            <a:r>
              <a:rPr lang="es-ES" sz="1400" dirty="0" smtClean="0">
                <a:solidFill>
                  <a:srgbClr val="000000"/>
                </a:solidFill>
                <a:latin typeface="Arial"/>
              </a:rPr>
              <a:t>Larga </a:t>
            </a:r>
            <a:r>
              <a:rPr lang="es-ES" sz="1400" dirty="0">
                <a:solidFill>
                  <a:srgbClr val="000000"/>
                </a:solidFill>
                <a:latin typeface="Arial"/>
              </a:rPr>
              <a:t>vida útil, superior a todas las demás tecnologías.</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Bajo nivel de reproducción de color.</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Temperatura de luz fría.</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Sensibles a variaciones de voltaje o calidad de energía.</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Pueden perder una proporción importante del flujo luminoso que entregas sin fallar completamente.</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Aún son de alto costo.</a:t>
            </a:r>
            <a:endParaRPr lang="es-CL" sz="1400" dirty="0">
              <a:solidFill>
                <a:srgbClr val="000000"/>
              </a:solidFill>
              <a:latin typeface="Arial"/>
            </a:endParaRPr>
          </a:p>
          <a:p>
            <a:pPr marL="742950" lvl="1" indent="-285750" algn="just">
              <a:buFont typeface="Wingdings" charset="2"/>
              <a:buChar char="ü"/>
            </a:pPr>
            <a:r>
              <a:rPr lang="es-ES" sz="1400" dirty="0">
                <a:solidFill>
                  <a:srgbClr val="000000"/>
                </a:solidFill>
                <a:latin typeface="Arial"/>
              </a:rPr>
              <a:t>Según la calidad de éstos, presentan diferencias en el color de luz que entregan</a:t>
            </a:r>
            <a:endParaRPr lang="es-CL" sz="1400" dirty="0">
              <a:solidFill>
                <a:srgbClr val="000000"/>
              </a:solidFill>
              <a:latin typeface="Arial"/>
            </a:endParaRPr>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117864"/>
            <a:ext cx="4707048" cy="1396736"/>
          </a:xfrm>
        </p:spPr>
        <p:txBody>
          <a:bodyPr/>
          <a:lstStyle/>
          <a:p>
            <a:pPr algn="just">
              <a:spcAft>
                <a:spcPts val="600"/>
              </a:spcAft>
            </a:pPr>
            <a:r>
              <a:rPr lang="es-ES" sz="1400" b="1" dirty="0" smtClean="0">
                <a:solidFill>
                  <a:srgbClr val="000000"/>
                </a:solidFill>
                <a:latin typeface="Arial"/>
              </a:rPr>
              <a:t>Lámparas de haluro metálico:</a:t>
            </a:r>
            <a:r>
              <a:rPr lang="es-ES" sz="1400" dirty="0" smtClean="0">
                <a:solidFill>
                  <a:srgbClr val="000000"/>
                </a:solidFill>
                <a:latin typeface="Arial"/>
              </a:rPr>
              <a:t> Son conocidas como lámparas de descarga, comúnmente utilizadas en bodegas o recintos deportivos, también son utilizadas en alumbrado público (principalmente en plazas o paseos).</a:t>
            </a:r>
          </a:p>
          <a:p>
            <a:pPr algn="just">
              <a:spcAft>
                <a:spcPts val="600"/>
              </a:spcAft>
            </a:pPr>
            <a:r>
              <a:rPr lang="es-ES" sz="1400" b="1" dirty="0" smtClean="0">
                <a:solidFill>
                  <a:srgbClr val="000000"/>
                </a:solidFill>
                <a:latin typeface="Arial"/>
              </a:rPr>
              <a:t>Sus </a:t>
            </a:r>
            <a:r>
              <a:rPr lang="es-ES" sz="1400" b="1" dirty="0">
                <a:solidFill>
                  <a:srgbClr val="000000"/>
                </a:solidFill>
                <a:latin typeface="Arial"/>
              </a:rPr>
              <a:t>principales características son:</a:t>
            </a:r>
          </a:p>
          <a:p>
            <a:pPr algn="just">
              <a:spcAft>
                <a:spcPts val="600"/>
              </a:spcAft>
            </a:pPr>
            <a:endParaRPr lang="es-ES" sz="14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14345" name="Imagen 16" descr="ANd9GcTyFNwdb641O4kt2ejm5gbe7UzDTKy_HSJsHWGU5Ta6l93zl4lNqw"/>
          <p:cNvPicPr>
            <a:picLocks noChangeAspect="1" noChangeArrowheads="1"/>
          </p:cNvPicPr>
          <p:nvPr/>
        </p:nvPicPr>
        <p:blipFill>
          <a:blip r:embed="rId2"/>
          <a:srcRect t="23734" b="35519"/>
          <a:stretch>
            <a:fillRect/>
          </a:stretch>
        </p:blipFill>
        <p:spPr bwMode="auto">
          <a:xfrm>
            <a:off x="6920092" y="1369534"/>
            <a:ext cx="1793875" cy="485775"/>
          </a:xfrm>
          <a:prstGeom prst="rect">
            <a:avLst/>
          </a:prstGeom>
          <a:noFill/>
        </p:spPr>
      </p:pic>
      <p:pic>
        <p:nvPicPr>
          <p:cNvPr id="19" name="Imagen 29" descr="http://www.midlandcountiesstreetlighting.co.uk/Dayburner.jpg"/>
          <p:cNvPicPr/>
          <p:nvPr/>
        </p:nvPicPr>
        <p:blipFill>
          <a:blip r:embed="rId3">
            <a:extLst>
              <a:ext uri="{28A0092B-C50C-407E-A947-70E740481C1C}">
                <a14:useLocalDpi xmlns:a14="http://schemas.microsoft.com/office/drawing/2010/main" xmlns="" val="0"/>
              </a:ext>
            </a:extLst>
          </a:blip>
          <a:srcRect/>
          <a:stretch>
            <a:fillRect/>
          </a:stretch>
        </p:blipFill>
        <p:spPr bwMode="auto">
          <a:xfrm>
            <a:off x="6798974" y="3462200"/>
            <a:ext cx="1923898" cy="1046074"/>
          </a:xfrm>
          <a:prstGeom prst="rect">
            <a:avLst/>
          </a:prstGeom>
          <a:noFill/>
          <a:ln>
            <a:noFill/>
          </a:ln>
        </p:spPr>
      </p:pic>
      <p:sp>
        <p:nvSpPr>
          <p:cNvPr id="2" name="Rectangle 1"/>
          <p:cNvSpPr/>
          <p:nvPr/>
        </p:nvSpPr>
        <p:spPr>
          <a:xfrm>
            <a:off x="1663700" y="3505150"/>
            <a:ext cx="4572000" cy="1246495"/>
          </a:xfrm>
          <a:prstGeom prst="rect">
            <a:avLst/>
          </a:prstGeom>
        </p:spPr>
        <p:txBody>
          <a:bodyPr>
            <a:spAutoFit/>
          </a:bodyPr>
          <a:lstStyle/>
          <a:p>
            <a:pPr marL="0" lvl="1" algn="just">
              <a:spcAft>
                <a:spcPts val="600"/>
              </a:spcAft>
              <a:buNone/>
            </a:pPr>
            <a:r>
              <a:rPr lang="es-ES" sz="1400" b="1" dirty="0" smtClean="0">
                <a:latin typeface="Arial"/>
              </a:rPr>
              <a:t>Lámparas </a:t>
            </a:r>
            <a:r>
              <a:rPr lang="es-ES" sz="1400" b="1" dirty="0">
                <a:latin typeface="Arial"/>
              </a:rPr>
              <a:t>de vapor de sodio:</a:t>
            </a:r>
            <a:r>
              <a:rPr lang="es-ES" sz="1400" dirty="0">
                <a:latin typeface="Arial"/>
              </a:rPr>
              <a:t> Son lámparas utilizadas para iluminar grandes áreas por largos periodos de tiempo, por lo que son usualmente usadas en alumbrado público</a:t>
            </a:r>
            <a:r>
              <a:rPr lang="es-ES" sz="1400" dirty="0" smtClean="0">
                <a:latin typeface="Arial"/>
              </a:rPr>
              <a:t>.</a:t>
            </a:r>
          </a:p>
          <a:p>
            <a:pPr marL="0" lvl="1" algn="just">
              <a:spcAft>
                <a:spcPts val="600"/>
              </a:spcAft>
              <a:buNone/>
            </a:pPr>
            <a:r>
              <a:rPr lang="es-ES" sz="1400" dirty="0" smtClean="0">
                <a:latin typeface="Arial"/>
              </a:rPr>
              <a:t> </a:t>
            </a:r>
            <a:r>
              <a:rPr lang="es-ES" sz="1400" b="1" dirty="0">
                <a:latin typeface="Arial"/>
              </a:rPr>
              <a:t>Algunas características</a:t>
            </a:r>
            <a:r>
              <a:rPr lang="es-ES" sz="1400" b="1" dirty="0" smtClean="0">
                <a:latin typeface="Arial"/>
              </a:rPr>
              <a:t>:</a:t>
            </a:r>
            <a:endParaRPr lang="es-ES" sz="1400" b="1" dirty="0">
              <a:latin typeface="Arial"/>
            </a:endParaRPr>
          </a:p>
        </p:txBody>
      </p:sp>
      <p:sp>
        <p:nvSpPr>
          <p:cNvPr id="3" name="TextBox 2"/>
          <p:cNvSpPr txBox="1"/>
          <p:nvPr/>
        </p:nvSpPr>
        <p:spPr>
          <a:xfrm>
            <a:off x="1244599" y="2400300"/>
            <a:ext cx="6868672" cy="954107"/>
          </a:xfrm>
          <a:prstGeom prst="rect">
            <a:avLst/>
          </a:prstGeom>
          <a:noFill/>
        </p:spPr>
        <p:txBody>
          <a:bodyPr wrap="square" rtlCol="0">
            <a:spAutoFit/>
          </a:bodyPr>
          <a:lstStyle/>
          <a:p>
            <a:pPr marL="742950" lvl="1" indent="-285750" algn="just">
              <a:buFont typeface="Wingdings" charset="2"/>
              <a:buChar char="ü"/>
            </a:pPr>
            <a:r>
              <a:rPr lang="es-ES" sz="1400" dirty="0">
                <a:latin typeface="Arial"/>
              </a:rPr>
              <a:t>Presentan una buena eficacia lumínica.</a:t>
            </a:r>
            <a:endParaRPr lang="es-CL" sz="1400" dirty="0">
              <a:latin typeface="Arial"/>
            </a:endParaRPr>
          </a:p>
          <a:p>
            <a:pPr marL="742950" lvl="1" indent="-285750" algn="just">
              <a:buFont typeface="Wingdings" charset="2"/>
              <a:buChar char="ü"/>
            </a:pPr>
            <a:r>
              <a:rPr lang="es-ES" sz="1400" dirty="0">
                <a:latin typeface="Arial"/>
              </a:rPr>
              <a:t>Están disponibles en un amplio rango de potencias.</a:t>
            </a:r>
            <a:endParaRPr lang="es-CL" sz="1400" dirty="0">
              <a:latin typeface="Arial"/>
            </a:endParaRPr>
          </a:p>
          <a:p>
            <a:pPr marL="742950" lvl="1" indent="-285750" algn="just">
              <a:buFont typeface="Wingdings" charset="2"/>
              <a:buChar char="ü"/>
            </a:pPr>
            <a:r>
              <a:rPr lang="es-ES" sz="1400" dirty="0">
                <a:latin typeface="Arial"/>
              </a:rPr>
              <a:t>Requieren de un largo tiempo de re-encendido</a:t>
            </a:r>
            <a:endParaRPr lang="es-CL" sz="1400" dirty="0">
              <a:latin typeface="Arial"/>
            </a:endParaRPr>
          </a:p>
          <a:p>
            <a:pPr marL="742950" lvl="1" indent="-285750" algn="just">
              <a:spcAft>
                <a:spcPts val="600"/>
              </a:spcAft>
              <a:buFont typeface="Wingdings" charset="2"/>
              <a:buChar char="ü"/>
            </a:pPr>
            <a:r>
              <a:rPr lang="es-ES" sz="1400" dirty="0">
                <a:latin typeface="Arial"/>
              </a:rPr>
              <a:t>Moderada reproducción de color</a:t>
            </a:r>
            <a:r>
              <a:rPr lang="es-ES" sz="1400" dirty="0" smtClean="0">
                <a:latin typeface="Arial"/>
              </a:rPr>
              <a:t>.</a:t>
            </a:r>
            <a:endParaRPr lang="es-ES" sz="1400" dirty="0">
              <a:latin typeface="Arial"/>
            </a:endParaRPr>
          </a:p>
        </p:txBody>
      </p:sp>
      <p:sp>
        <p:nvSpPr>
          <p:cNvPr id="8" name="Rectangle 7"/>
          <p:cNvSpPr/>
          <p:nvPr/>
        </p:nvSpPr>
        <p:spPr>
          <a:xfrm>
            <a:off x="1257299" y="4749574"/>
            <a:ext cx="7316967" cy="1677382"/>
          </a:xfrm>
          <a:prstGeom prst="rect">
            <a:avLst/>
          </a:prstGeom>
        </p:spPr>
        <p:txBody>
          <a:bodyPr wrap="square">
            <a:spAutoFit/>
          </a:bodyPr>
          <a:lstStyle/>
          <a:p>
            <a:pPr marL="742950" lvl="2" indent="-285750" algn="just">
              <a:spcAft>
                <a:spcPts val="600"/>
              </a:spcAft>
              <a:buFont typeface="Wingdings" charset="2"/>
              <a:buChar char="ü"/>
            </a:pPr>
            <a:r>
              <a:rPr lang="es-ES" sz="1400" dirty="0" smtClean="0">
                <a:latin typeface="Arial"/>
              </a:rPr>
              <a:t>Tienen </a:t>
            </a:r>
            <a:r>
              <a:rPr lang="es-ES" sz="1400" dirty="0">
                <a:latin typeface="Arial"/>
              </a:rPr>
              <a:t>un rápido encendido.</a:t>
            </a:r>
            <a:endParaRPr lang="es-CL" sz="1400" dirty="0">
              <a:latin typeface="Arial"/>
            </a:endParaRPr>
          </a:p>
          <a:p>
            <a:pPr marL="742950" lvl="1" indent="-285750" algn="just">
              <a:buFont typeface="Wingdings" charset="2"/>
              <a:buChar char="ü"/>
            </a:pPr>
            <a:r>
              <a:rPr lang="es-ES" sz="1400" dirty="0">
                <a:latin typeface="Arial"/>
              </a:rPr>
              <a:t>Presentan una baja reproducción de color.</a:t>
            </a:r>
            <a:endParaRPr lang="es-CL" sz="1400" dirty="0">
              <a:latin typeface="Arial"/>
            </a:endParaRPr>
          </a:p>
          <a:p>
            <a:pPr marL="742950" lvl="1" indent="-285750" algn="just">
              <a:buFont typeface="Wingdings" charset="2"/>
              <a:buChar char="ü"/>
            </a:pPr>
            <a:r>
              <a:rPr lang="es-ES" sz="1400" dirty="0">
                <a:latin typeface="Arial"/>
              </a:rPr>
              <a:t>Requieren de un balasto para funcionar.</a:t>
            </a:r>
            <a:endParaRPr lang="es-CL" sz="1400" dirty="0">
              <a:latin typeface="Arial"/>
            </a:endParaRPr>
          </a:p>
          <a:p>
            <a:pPr marL="742950" lvl="1" indent="-285750" algn="just">
              <a:buFont typeface="Wingdings" charset="2"/>
              <a:buChar char="ü"/>
            </a:pPr>
            <a:r>
              <a:rPr lang="es-ES" sz="1400" dirty="0">
                <a:latin typeface="Arial"/>
              </a:rPr>
              <a:t>Requieren de un tiempo para su re-encendido.</a:t>
            </a:r>
            <a:endParaRPr lang="es-CL" sz="1400" dirty="0">
              <a:latin typeface="Arial"/>
            </a:endParaRPr>
          </a:p>
          <a:p>
            <a:pPr marL="742950" lvl="1" indent="-285750" algn="just">
              <a:buFont typeface="Wingdings" charset="2"/>
              <a:buChar char="ü"/>
            </a:pPr>
            <a:r>
              <a:rPr lang="es-ES" sz="1400" dirty="0">
                <a:latin typeface="Arial"/>
              </a:rPr>
              <a:t>Las lámparas de vapor de sodio de alta presión entregan una luz amarilla clara, con un rango de CRI bajo a medio, mientras que las de vapor de sodio de baja presión entregan una luz amarillo-anaranjada con un CRI bajísimo.</a:t>
            </a:r>
            <a:endParaRPr lang="es-CL" sz="1400" dirty="0">
              <a:latin typeface="Arial"/>
            </a:endParaRPr>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698823"/>
          </a:xfrm>
        </p:spPr>
        <p:txBody>
          <a:bodyPr/>
          <a:lstStyle/>
          <a:p>
            <a:r>
              <a:rPr lang="es-ES" sz="1600" dirty="0" smtClean="0">
                <a:solidFill>
                  <a:srgbClr val="000000"/>
                </a:solidFill>
                <a:latin typeface="Arial"/>
              </a:rPr>
              <a:t>Resumen de las principales características de las diferentes tecnologías presentadas:</a:t>
            </a:r>
          </a:p>
          <a:p>
            <a:endParaRPr lang="es-ES" sz="1550" dirty="0" smtClean="0"/>
          </a:p>
          <a:p>
            <a:endParaRPr lang="es-ES" sz="1550" dirty="0" smtClean="0"/>
          </a:p>
          <a:p>
            <a:endParaRPr lang="es-ES" sz="1550" dirty="0" smtClean="0"/>
          </a:p>
          <a:p>
            <a:endParaRPr lang="es-ES" sz="1550" dirty="0" smtClean="0"/>
          </a:p>
          <a:p>
            <a:endParaRPr lang="es-ES" sz="1550" dirty="0" smtClean="0"/>
          </a:p>
          <a:p>
            <a:endParaRPr lang="es-CL" sz="1600"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graphicFrame>
        <p:nvGraphicFramePr>
          <p:cNvPr id="8" name="Table 7"/>
          <p:cNvGraphicFramePr>
            <a:graphicFrameLocks noGrp="1"/>
          </p:cNvGraphicFramePr>
          <p:nvPr/>
        </p:nvGraphicFramePr>
        <p:xfrm>
          <a:off x="1776287" y="1562100"/>
          <a:ext cx="6910513" cy="4906593"/>
        </p:xfrm>
        <a:graphic>
          <a:graphicData uri="http://schemas.openxmlformats.org/drawingml/2006/table">
            <a:tbl>
              <a:tblPr firstRow="1" bandRow="1">
                <a:tableStyleId>{5C22544A-7EE6-4342-B048-85BDC9FD1C3A}</a:tableStyleId>
              </a:tblPr>
              <a:tblGrid>
                <a:gridCol w="1081213"/>
                <a:gridCol w="664411"/>
                <a:gridCol w="652838"/>
                <a:gridCol w="768856"/>
                <a:gridCol w="791830"/>
                <a:gridCol w="773833"/>
                <a:gridCol w="728843"/>
                <a:gridCol w="787043"/>
                <a:gridCol w="661646"/>
              </a:tblGrid>
              <a:tr h="621966">
                <a:tc rowSpan="2">
                  <a:txBody>
                    <a:bodyPr/>
                    <a:lstStyle/>
                    <a:p>
                      <a:pPr algn="ctr"/>
                      <a:endParaRPr lang="es-CL" sz="1000" dirty="0" smtClean="0">
                        <a:latin typeface="Arial"/>
                      </a:endParaRPr>
                    </a:p>
                    <a:p>
                      <a:pPr algn="ctr"/>
                      <a:r>
                        <a:rPr lang="es-CL" sz="1000" b="1" kern="1200" dirty="0" smtClean="0">
                          <a:solidFill>
                            <a:schemeClr val="lt1"/>
                          </a:solidFill>
                          <a:latin typeface="Arial"/>
                          <a:ea typeface="+mn-ea"/>
                          <a:cs typeface="+mn-cs"/>
                        </a:rPr>
                        <a:t>Tipo de lámpara</a:t>
                      </a:r>
                      <a:endParaRPr lang="es-CL" sz="1000" dirty="0" smtClean="0">
                        <a:latin typeface="Arial"/>
                      </a:endParaRPr>
                    </a:p>
                    <a:p>
                      <a:pPr algn="ctr"/>
                      <a:endParaRPr lang="es-CL" sz="1000" dirty="0" smtClean="0">
                        <a:latin typeface="Arial"/>
                      </a:endParaRPr>
                    </a:p>
                  </a:txBody>
                  <a:tcPr anchor="ctr"/>
                </a:tc>
                <a:tc gridSpan="2">
                  <a:txBody>
                    <a:bodyPr/>
                    <a:lstStyle/>
                    <a:p>
                      <a:pPr algn="ctr"/>
                      <a:r>
                        <a:rPr lang="es-CL" sz="1000" b="1" kern="1200" dirty="0" smtClean="0">
                          <a:solidFill>
                            <a:schemeClr val="lt1"/>
                          </a:solidFill>
                          <a:latin typeface="Arial"/>
                          <a:ea typeface="+mn-ea"/>
                          <a:cs typeface="+mn-cs"/>
                        </a:rPr>
                        <a:t>Rendimiento luminoso (</a:t>
                      </a:r>
                      <a:r>
                        <a:rPr lang="es-CL" sz="1000" b="1" kern="1200" dirty="0" err="1" smtClean="0">
                          <a:solidFill>
                            <a:schemeClr val="lt1"/>
                          </a:solidFill>
                          <a:latin typeface="Arial"/>
                          <a:ea typeface="+mn-ea"/>
                          <a:cs typeface="+mn-cs"/>
                        </a:rPr>
                        <a:t>Lumens</a:t>
                      </a:r>
                      <a:r>
                        <a:rPr lang="es-CL" sz="1000" b="1" kern="1200" dirty="0" smtClean="0">
                          <a:solidFill>
                            <a:schemeClr val="lt1"/>
                          </a:solidFill>
                          <a:latin typeface="Arial"/>
                          <a:ea typeface="+mn-ea"/>
                          <a:cs typeface="+mn-cs"/>
                        </a:rPr>
                        <a:t>/Watts)</a:t>
                      </a:r>
                      <a:endParaRPr lang="es-CL" sz="1000" dirty="0">
                        <a:latin typeface="Arial"/>
                      </a:endParaRPr>
                    </a:p>
                  </a:txBody>
                  <a:tcPr/>
                </a:tc>
                <a:tc hMerge="1">
                  <a:txBody>
                    <a:bodyPr/>
                    <a:lstStyle/>
                    <a:p>
                      <a:endParaRPr lang="es-CL" dirty="0"/>
                    </a:p>
                  </a:txBody>
                  <a:tcPr/>
                </a:tc>
                <a:tc gridSpan="2">
                  <a:txBody>
                    <a:bodyPr/>
                    <a:lstStyle/>
                    <a:p>
                      <a:pPr algn="ctr"/>
                      <a:r>
                        <a:rPr lang="es-CL" sz="1000" b="1" kern="1200" dirty="0" smtClean="0">
                          <a:solidFill>
                            <a:schemeClr val="lt1"/>
                          </a:solidFill>
                          <a:latin typeface="Arial"/>
                          <a:ea typeface="+mn-ea"/>
                          <a:cs typeface="+mn-cs"/>
                        </a:rPr>
                        <a:t>Temperatura de color (Kelvin)</a:t>
                      </a:r>
                      <a:endParaRPr lang="es-CL" sz="1000" dirty="0">
                        <a:latin typeface="Arial"/>
                      </a:endParaRPr>
                    </a:p>
                  </a:txBody>
                  <a:tcPr anchor="ctr"/>
                </a:tc>
                <a:tc hMerge="1">
                  <a:txBody>
                    <a:bodyPr/>
                    <a:lstStyle/>
                    <a:p>
                      <a:endParaRPr lang="es-CL" dirty="0"/>
                    </a:p>
                  </a:txBody>
                  <a:tcPr/>
                </a:tc>
                <a:tc gridSpan="2">
                  <a:txBody>
                    <a:bodyPr/>
                    <a:lstStyle/>
                    <a:p>
                      <a:pPr algn="ctr"/>
                      <a:r>
                        <a:rPr lang="es-CL" sz="1000" b="1" kern="1200" dirty="0" smtClean="0">
                          <a:solidFill>
                            <a:schemeClr val="lt1"/>
                          </a:solidFill>
                          <a:latin typeface="Arial"/>
                          <a:ea typeface="+mn-ea"/>
                          <a:cs typeface="+mn-cs"/>
                        </a:rPr>
                        <a:t>Rendimiento de color (Ra)</a:t>
                      </a:r>
                      <a:endParaRPr lang="es-CL" sz="1000" dirty="0">
                        <a:latin typeface="Arial"/>
                      </a:endParaRPr>
                    </a:p>
                  </a:txBody>
                  <a:tcPr anchor="ctr"/>
                </a:tc>
                <a:tc hMerge="1">
                  <a:txBody>
                    <a:bodyPr/>
                    <a:lstStyle/>
                    <a:p>
                      <a:endParaRPr lang="es-CL" dirty="0"/>
                    </a:p>
                  </a:txBody>
                  <a:tcPr/>
                </a:tc>
                <a:tc gridSpan="2">
                  <a:txBody>
                    <a:bodyPr/>
                    <a:lstStyle/>
                    <a:p>
                      <a:pPr algn="ctr"/>
                      <a:r>
                        <a:rPr lang="es-CL" sz="1000" b="1" kern="1200" dirty="0" smtClean="0">
                          <a:solidFill>
                            <a:schemeClr val="lt1"/>
                          </a:solidFill>
                          <a:latin typeface="Arial"/>
                          <a:ea typeface="+mn-ea"/>
                          <a:cs typeface="+mn-cs"/>
                        </a:rPr>
                        <a:t>Vida útil (horas)</a:t>
                      </a:r>
                      <a:endParaRPr lang="es-CL" sz="1000" dirty="0">
                        <a:latin typeface="Arial"/>
                      </a:endParaRPr>
                    </a:p>
                  </a:txBody>
                  <a:tcPr anchor="ctr"/>
                </a:tc>
                <a:tc hMerge="1">
                  <a:txBody>
                    <a:bodyPr/>
                    <a:lstStyle/>
                    <a:p>
                      <a:endParaRPr lang="es-CL" dirty="0"/>
                    </a:p>
                  </a:txBody>
                  <a:tcPr/>
                </a:tc>
              </a:tr>
              <a:tr h="330563">
                <a:tc vMerge="1">
                  <a:txBody>
                    <a:bodyPr/>
                    <a:lstStyle/>
                    <a:p>
                      <a:endParaRPr lang="es-CL" dirty="0" smtClean="0"/>
                    </a:p>
                  </a:txBody>
                  <a:tcP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r>
              <a:tr h="12719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CL" sz="1000" kern="1200" dirty="0" smtClean="0">
                        <a:solidFill>
                          <a:schemeClr val="dk1"/>
                        </a:solidFill>
                        <a:latin typeface="Arial"/>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CL" sz="1000" kern="1200" dirty="0" smtClean="0">
                        <a:solidFill>
                          <a:schemeClr val="dk1"/>
                        </a:solidFill>
                        <a:latin typeface="Arial"/>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CL" sz="1000" kern="1200" dirty="0" smtClean="0">
                        <a:solidFill>
                          <a:schemeClr val="dk1"/>
                        </a:solidFill>
                        <a:latin typeface="Arial"/>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CL" sz="1000" kern="1200" dirty="0" smtClean="0">
                        <a:solidFill>
                          <a:schemeClr val="dk1"/>
                        </a:solidFill>
                        <a:latin typeface="Arial"/>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s-CL" sz="1000" kern="1200" dirty="0" smtClean="0">
                        <a:solidFill>
                          <a:schemeClr val="dk1"/>
                        </a:solidFill>
                        <a:latin typeface="Arial"/>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s-CL" sz="1000" kern="1200" dirty="0" smtClean="0">
                        <a:solidFill>
                          <a:schemeClr val="dk1"/>
                        </a:solidFill>
                        <a:latin typeface="Arial"/>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CL" sz="1000" kern="1200" dirty="0" smtClean="0">
                          <a:solidFill>
                            <a:schemeClr val="dk1"/>
                          </a:solidFill>
                          <a:latin typeface="Arial"/>
                          <a:ea typeface="+mn-ea"/>
                          <a:cs typeface="+mn-cs"/>
                        </a:rPr>
                        <a:t>Lámpara Incandescente</a:t>
                      </a:r>
                      <a:endParaRPr lang="es-CL" sz="1000" dirty="0" smtClean="0">
                        <a:latin typeface="Arial"/>
                      </a:endParaRPr>
                    </a:p>
                  </a:txBody>
                  <a:tcPr/>
                </a:tc>
                <a:tc>
                  <a:txBody>
                    <a:bodyPr/>
                    <a:lstStyle/>
                    <a:p>
                      <a:pPr algn="ctr">
                        <a:lnSpc>
                          <a:spcPct val="115000"/>
                        </a:lnSpc>
                        <a:spcAft>
                          <a:spcPts val="0"/>
                        </a:spcAft>
                      </a:pPr>
                      <a:r>
                        <a:rPr lang="es-CL" sz="1000" dirty="0">
                          <a:latin typeface="Arial"/>
                          <a:ea typeface="Calibri"/>
                          <a:cs typeface="Times New Roman"/>
                        </a:rPr>
                        <a:t>6</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14</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2700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2700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1000</a:t>
                      </a:r>
                    </a:p>
                  </a:txBody>
                  <a:tcPr marL="68580" marR="68580" marT="0" marB="0" anchor="ctr"/>
                </a:tc>
              </a:tr>
              <a:tr h="1271932">
                <a:tc>
                  <a:txBody>
                    <a:bodyPr/>
                    <a:lstStyle/>
                    <a:p>
                      <a:endParaRPr lang="es-CL" sz="1000" dirty="0" smtClean="0">
                        <a:latin typeface="Arial"/>
                      </a:endParaRPr>
                    </a:p>
                    <a:p>
                      <a:endParaRPr lang="es-CL" sz="1000" dirty="0" smtClean="0">
                        <a:latin typeface="Arial"/>
                      </a:endParaRPr>
                    </a:p>
                    <a:p>
                      <a:endParaRPr lang="es-CL" sz="1000" dirty="0" smtClean="0">
                        <a:latin typeface="Arial"/>
                      </a:endParaRPr>
                    </a:p>
                    <a:p>
                      <a:endParaRPr lang="es-CL" sz="1000" dirty="0" smtClean="0">
                        <a:latin typeface="Arial"/>
                      </a:endParaRPr>
                    </a:p>
                    <a:p>
                      <a:pPr algn="ctr"/>
                      <a:endParaRPr lang="es-CL" sz="1000" dirty="0" smtClean="0">
                        <a:latin typeface="Arial"/>
                      </a:endParaRPr>
                    </a:p>
                    <a:p>
                      <a:pPr algn="ctr"/>
                      <a:endParaRPr lang="es-CL" sz="1000" kern="1200" dirty="0" smtClean="0">
                        <a:solidFill>
                          <a:schemeClr val="dk1"/>
                        </a:solidFill>
                        <a:latin typeface="Arial"/>
                        <a:ea typeface="+mn-ea"/>
                        <a:cs typeface="+mn-cs"/>
                      </a:endParaRPr>
                    </a:p>
                    <a:p>
                      <a:pPr algn="ctr"/>
                      <a:r>
                        <a:rPr lang="es-CL" sz="1000" kern="1200" dirty="0" smtClean="0">
                          <a:solidFill>
                            <a:schemeClr val="dk1"/>
                          </a:solidFill>
                          <a:latin typeface="Arial"/>
                          <a:ea typeface="+mn-ea"/>
                          <a:cs typeface="+mn-cs"/>
                        </a:rPr>
                        <a:t>Lámparas Halógenas</a:t>
                      </a:r>
                      <a:endParaRPr lang="es-CL" sz="1000" dirty="0">
                        <a:latin typeface="Arial"/>
                      </a:endParaRPr>
                    </a:p>
                  </a:txBody>
                  <a:tcPr/>
                </a:tc>
                <a:tc>
                  <a:txBody>
                    <a:bodyPr/>
                    <a:lstStyle/>
                    <a:p>
                      <a:pPr algn="ctr">
                        <a:lnSpc>
                          <a:spcPct val="115000"/>
                        </a:lnSpc>
                        <a:spcAft>
                          <a:spcPts val="0"/>
                        </a:spcAft>
                      </a:pPr>
                      <a:r>
                        <a:rPr lang="es-CL" sz="1000" dirty="0">
                          <a:latin typeface="Arial"/>
                          <a:ea typeface="Calibri"/>
                          <a:cs typeface="Times New Roman"/>
                        </a:rPr>
                        <a:t>13</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26</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3000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3000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8000</a:t>
                      </a:r>
                    </a:p>
                  </a:txBody>
                  <a:tcPr marL="68580" marR="68580" marT="0" marB="0" anchor="ctr"/>
                </a:tc>
              </a:tr>
              <a:tr h="1332784">
                <a:tc>
                  <a:txBody>
                    <a:bodyPr/>
                    <a:lstStyle/>
                    <a:p>
                      <a:endParaRPr lang="es-CL" sz="1000" dirty="0" smtClean="0">
                        <a:latin typeface="Arial"/>
                      </a:endParaRPr>
                    </a:p>
                    <a:p>
                      <a:endParaRPr lang="es-CL" sz="1000" dirty="0" smtClean="0">
                        <a:latin typeface="Arial"/>
                      </a:endParaRPr>
                    </a:p>
                    <a:p>
                      <a:endParaRPr lang="es-CL" sz="1000" dirty="0" smtClean="0">
                        <a:latin typeface="Arial"/>
                      </a:endParaRPr>
                    </a:p>
                    <a:p>
                      <a:endParaRPr lang="es-CL" sz="1000" dirty="0" smtClean="0">
                        <a:latin typeface="Arial"/>
                      </a:endParaRPr>
                    </a:p>
                    <a:p>
                      <a:pPr algn="ctr"/>
                      <a:endParaRPr lang="es-CL" sz="1000" kern="1200" dirty="0" smtClean="0">
                        <a:solidFill>
                          <a:schemeClr val="dk1"/>
                        </a:solidFill>
                        <a:latin typeface="Arial"/>
                        <a:ea typeface="+mn-ea"/>
                        <a:cs typeface="+mn-cs"/>
                      </a:endParaRPr>
                    </a:p>
                    <a:p>
                      <a:pPr algn="ctr"/>
                      <a:r>
                        <a:rPr lang="es-CL" sz="1000" kern="1200" dirty="0" smtClean="0">
                          <a:solidFill>
                            <a:schemeClr val="dk1"/>
                          </a:solidFill>
                          <a:latin typeface="Arial"/>
                          <a:ea typeface="+mn-ea"/>
                          <a:cs typeface="+mn-cs"/>
                        </a:rPr>
                        <a:t>Fluorescentes Compactas (LFC)</a:t>
                      </a:r>
                      <a:endParaRPr lang="es-CL" sz="1000" dirty="0">
                        <a:latin typeface="Arial"/>
                      </a:endParaRPr>
                    </a:p>
                  </a:txBody>
                  <a:tcPr/>
                </a:tc>
                <a:tc>
                  <a:txBody>
                    <a:bodyPr/>
                    <a:lstStyle/>
                    <a:p>
                      <a:pPr algn="ctr">
                        <a:lnSpc>
                          <a:spcPct val="115000"/>
                        </a:lnSpc>
                        <a:spcAft>
                          <a:spcPts val="0"/>
                        </a:spcAft>
                      </a:pPr>
                      <a:r>
                        <a:rPr lang="es-CL" sz="1000" dirty="0">
                          <a:latin typeface="Arial"/>
                          <a:ea typeface="Calibri"/>
                          <a:cs typeface="Times New Roman"/>
                        </a:rPr>
                        <a:t>45</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70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2700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4000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82</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82</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6000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15000</a:t>
                      </a:r>
                    </a:p>
                  </a:txBody>
                  <a:tcPr marL="68580" marR="68580" marT="0" marB="0" anchor="ctr"/>
                </a:tc>
              </a:tr>
            </a:tbl>
          </a:graphicData>
        </a:graphic>
      </p:graphicFrame>
      <p:pic>
        <p:nvPicPr>
          <p:cNvPr id="9" name="Picture 8" descr="C:\Users\Aline Silva\Downloads\images.jpg"/>
          <p:cNvPicPr/>
          <p:nvPr/>
        </p:nvPicPr>
        <p:blipFill>
          <a:blip r:embed="rId2"/>
          <a:srcRect l="4762" r="55102"/>
          <a:stretch>
            <a:fillRect/>
          </a:stretch>
        </p:blipFill>
        <p:spPr bwMode="auto">
          <a:xfrm>
            <a:off x="2014414" y="2581770"/>
            <a:ext cx="561974" cy="819150"/>
          </a:xfrm>
          <a:prstGeom prst="rect">
            <a:avLst/>
          </a:prstGeom>
          <a:noFill/>
          <a:ln w="9525">
            <a:noFill/>
            <a:miter lim="800000"/>
            <a:headEnd/>
            <a:tailEnd/>
          </a:ln>
        </p:spPr>
      </p:pic>
      <p:pic>
        <p:nvPicPr>
          <p:cNvPr id="10" name="Picture 9" descr="C:\Users\Aline Silva\Downloads\images (1).jpg"/>
          <p:cNvPicPr/>
          <p:nvPr/>
        </p:nvPicPr>
        <p:blipFill>
          <a:blip r:embed="rId3"/>
          <a:srcRect t="9677" b="11290"/>
          <a:stretch>
            <a:fillRect/>
          </a:stretch>
        </p:blipFill>
        <p:spPr bwMode="auto">
          <a:xfrm>
            <a:off x="1887427" y="3900330"/>
            <a:ext cx="861796" cy="828000"/>
          </a:xfrm>
          <a:prstGeom prst="rect">
            <a:avLst/>
          </a:prstGeom>
          <a:noFill/>
          <a:ln w="9525">
            <a:noFill/>
            <a:miter lim="800000"/>
            <a:headEnd/>
            <a:tailEnd/>
          </a:ln>
        </p:spPr>
      </p:pic>
      <p:pic>
        <p:nvPicPr>
          <p:cNvPr id="11" name="Picture 10" descr="C:\Users\Aline Silva\Downloads\descarga.jpg"/>
          <p:cNvPicPr/>
          <p:nvPr/>
        </p:nvPicPr>
        <p:blipFill>
          <a:blip r:embed="rId4"/>
          <a:srcRect l="24233" r="22058" b="17130"/>
          <a:stretch>
            <a:fillRect/>
          </a:stretch>
        </p:blipFill>
        <p:spPr bwMode="auto">
          <a:xfrm>
            <a:off x="2113251" y="5211099"/>
            <a:ext cx="444087" cy="683951"/>
          </a:xfrm>
          <a:prstGeom prst="rect">
            <a:avLst/>
          </a:prstGeom>
          <a:noFill/>
          <a:ln w="9525">
            <a:noFill/>
            <a:miter lim="800000"/>
            <a:headEnd/>
            <a:tailEnd/>
          </a:ln>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541485"/>
          </a:xfrm>
        </p:spPr>
        <p:txBody>
          <a:bodyPr/>
          <a:lstStyle/>
          <a:p>
            <a:pPr algn="just"/>
            <a:endParaRPr lang="es-CL" sz="1600" dirty="0" smtClean="0"/>
          </a:p>
          <a:p>
            <a:pPr lvl="0" algn="just"/>
            <a:endParaRPr lang="es-CL" sz="1600" dirty="0" smtClean="0"/>
          </a:p>
          <a:p>
            <a:r>
              <a:rPr lang="es-ES" sz="1600" dirty="0" smtClean="0"/>
              <a:t> </a:t>
            </a:r>
            <a:endParaRPr lang="es-CL" sz="1600" dirty="0" smtClean="0"/>
          </a:p>
          <a:p>
            <a:pPr lvl="0"/>
            <a:endParaRPr lang="es-CL" sz="1600" dirty="0" smtClean="0"/>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graphicFrame>
        <p:nvGraphicFramePr>
          <p:cNvPr id="7" name="Table 6"/>
          <p:cNvGraphicFramePr>
            <a:graphicFrameLocks noGrp="1"/>
          </p:cNvGraphicFramePr>
          <p:nvPr/>
        </p:nvGraphicFramePr>
        <p:xfrm>
          <a:off x="1785812" y="1244428"/>
          <a:ext cx="6910513" cy="4576219"/>
        </p:xfrm>
        <a:graphic>
          <a:graphicData uri="http://schemas.openxmlformats.org/drawingml/2006/table">
            <a:tbl>
              <a:tblPr firstRow="1" bandRow="1">
                <a:tableStyleId>{5C22544A-7EE6-4342-B048-85BDC9FD1C3A}</a:tableStyleId>
              </a:tblPr>
              <a:tblGrid>
                <a:gridCol w="1081213"/>
                <a:gridCol w="664411"/>
                <a:gridCol w="497639"/>
                <a:gridCol w="924055"/>
                <a:gridCol w="791830"/>
                <a:gridCol w="773833"/>
                <a:gridCol w="728843"/>
                <a:gridCol w="787043"/>
                <a:gridCol w="661646"/>
              </a:tblGrid>
              <a:tr h="509425">
                <a:tc rowSpan="2">
                  <a:txBody>
                    <a:bodyPr/>
                    <a:lstStyle/>
                    <a:p>
                      <a:pPr algn="ctr"/>
                      <a:endParaRPr lang="es-CL" sz="1000" dirty="0" smtClean="0">
                        <a:latin typeface="Arial"/>
                      </a:endParaRPr>
                    </a:p>
                    <a:p>
                      <a:pPr algn="ctr"/>
                      <a:r>
                        <a:rPr lang="es-CL" sz="1000" b="1" kern="1200" dirty="0" smtClean="0">
                          <a:solidFill>
                            <a:schemeClr val="lt1"/>
                          </a:solidFill>
                          <a:latin typeface="Arial"/>
                          <a:ea typeface="+mn-ea"/>
                          <a:cs typeface="+mn-cs"/>
                        </a:rPr>
                        <a:t>Tipo de lámpara</a:t>
                      </a:r>
                      <a:endParaRPr lang="es-CL" sz="1000" dirty="0" smtClean="0">
                        <a:latin typeface="Arial"/>
                      </a:endParaRPr>
                    </a:p>
                    <a:p>
                      <a:pPr algn="ctr"/>
                      <a:endParaRPr lang="es-CL" sz="1000" dirty="0" smtClean="0">
                        <a:latin typeface="Arial"/>
                      </a:endParaRPr>
                    </a:p>
                  </a:txBody>
                  <a:tcPr anchor="ctr"/>
                </a:tc>
                <a:tc gridSpan="2">
                  <a:txBody>
                    <a:bodyPr/>
                    <a:lstStyle/>
                    <a:p>
                      <a:pPr algn="ctr"/>
                      <a:r>
                        <a:rPr lang="es-CL" sz="1000" b="1" kern="1200" dirty="0" smtClean="0">
                          <a:solidFill>
                            <a:schemeClr val="lt1"/>
                          </a:solidFill>
                          <a:latin typeface="Arial"/>
                          <a:ea typeface="+mn-ea"/>
                          <a:cs typeface="+mn-cs"/>
                        </a:rPr>
                        <a:t>Rendimiento </a:t>
                      </a:r>
                    </a:p>
                    <a:p>
                      <a:pPr algn="ctr"/>
                      <a:r>
                        <a:rPr lang="es-CL" sz="1000" b="1" kern="1200" dirty="0" smtClean="0">
                          <a:solidFill>
                            <a:schemeClr val="lt1"/>
                          </a:solidFill>
                          <a:latin typeface="Arial"/>
                          <a:ea typeface="+mn-ea"/>
                          <a:cs typeface="+mn-cs"/>
                        </a:rPr>
                        <a:t>luminoso (</a:t>
                      </a:r>
                      <a:r>
                        <a:rPr lang="es-CL" sz="1000" b="1" kern="1200" dirty="0" err="1" smtClean="0">
                          <a:solidFill>
                            <a:schemeClr val="lt1"/>
                          </a:solidFill>
                          <a:latin typeface="Arial"/>
                          <a:ea typeface="+mn-ea"/>
                          <a:cs typeface="+mn-cs"/>
                        </a:rPr>
                        <a:t>Lumens</a:t>
                      </a:r>
                      <a:r>
                        <a:rPr lang="es-CL" sz="1000" b="1" kern="1200" dirty="0" smtClean="0">
                          <a:solidFill>
                            <a:schemeClr val="lt1"/>
                          </a:solidFill>
                          <a:latin typeface="Arial"/>
                          <a:ea typeface="+mn-ea"/>
                          <a:cs typeface="+mn-cs"/>
                        </a:rPr>
                        <a:t>/Watts)</a:t>
                      </a:r>
                      <a:endParaRPr lang="es-CL" sz="1000" dirty="0">
                        <a:latin typeface="Arial"/>
                      </a:endParaRPr>
                    </a:p>
                  </a:txBody>
                  <a:tcPr/>
                </a:tc>
                <a:tc hMerge="1">
                  <a:txBody>
                    <a:bodyPr/>
                    <a:lstStyle/>
                    <a:p>
                      <a:endParaRPr lang="es-CL" dirty="0"/>
                    </a:p>
                  </a:txBody>
                  <a:tcPr/>
                </a:tc>
                <a:tc gridSpan="2">
                  <a:txBody>
                    <a:bodyPr/>
                    <a:lstStyle/>
                    <a:p>
                      <a:pPr algn="ctr"/>
                      <a:r>
                        <a:rPr lang="es-CL" sz="1000" b="1" kern="1200" dirty="0" smtClean="0">
                          <a:solidFill>
                            <a:schemeClr val="lt1"/>
                          </a:solidFill>
                          <a:latin typeface="Arial"/>
                          <a:ea typeface="+mn-ea"/>
                          <a:cs typeface="+mn-cs"/>
                        </a:rPr>
                        <a:t>Temperatura de color (Kelvin)</a:t>
                      </a:r>
                      <a:endParaRPr lang="es-CL" sz="1000" dirty="0">
                        <a:latin typeface="Arial"/>
                      </a:endParaRPr>
                    </a:p>
                  </a:txBody>
                  <a:tcPr anchor="ctr"/>
                </a:tc>
                <a:tc hMerge="1">
                  <a:txBody>
                    <a:bodyPr/>
                    <a:lstStyle/>
                    <a:p>
                      <a:endParaRPr lang="es-CL" dirty="0"/>
                    </a:p>
                  </a:txBody>
                  <a:tcPr/>
                </a:tc>
                <a:tc gridSpan="2">
                  <a:txBody>
                    <a:bodyPr/>
                    <a:lstStyle/>
                    <a:p>
                      <a:pPr algn="ctr"/>
                      <a:r>
                        <a:rPr lang="es-CL" sz="1000" b="1" kern="1200" dirty="0" smtClean="0">
                          <a:solidFill>
                            <a:schemeClr val="lt1"/>
                          </a:solidFill>
                          <a:latin typeface="Arial"/>
                          <a:ea typeface="+mn-ea"/>
                          <a:cs typeface="+mn-cs"/>
                        </a:rPr>
                        <a:t>Rendimiento de color (Ra)</a:t>
                      </a:r>
                      <a:endParaRPr lang="es-CL" sz="1000" dirty="0">
                        <a:latin typeface="Arial"/>
                      </a:endParaRPr>
                    </a:p>
                  </a:txBody>
                  <a:tcPr anchor="ctr"/>
                </a:tc>
                <a:tc hMerge="1">
                  <a:txBody>
                    <a:bodyPr/>
                    <a:lstStyle/>
                    <a:p>
                      <a:endParaRPr lang="es-CL" dirty="0"/>
                    </a:p>
                  </a:txBody>
                  <a:tcPr/>
                </a:tc>
                <a:tc gridSpan="2">
                  <a:txBody>
                    <a:bodyPr/>
                    <a:lstStyle/>
                    <a:p>
                      <a:pPr algn="ctr"/>
                      <a:r>
                        <a:rPr lang="es-CL" sz="1000" b="1" kern="1200" dirty="0" smtClean="0">
                          <a:solidFill>
                            <a:schemeClr val="lt1"/>
                          </a:solidFill>
                          <a:latin typeface="Arial"/>
                          <a:ea typeface="+mn-ea"/>
                          <a:cs typeface="+mn-cs"/>
                        </a:rPr>
                        <a:t>Vida útil (horas)</a:t>
                      </a:r>
                      <a:endParaRPr lang="es-CL" sz="1000" dirty="0">
                        <a:latin typeface="Arial"/>
                      </a:endParaRPr>
                    </a:p>
                  </a:txBody>
                  <a:tcPr anchor="ctr"/>
                </a:tc>
                <a:tc hMerge="1">
                  <a:txBody>
                    <a:bodyPr/>
                    <a:lstStyle/>
                    <a:p>
                      <a:endParaRPr lang="es-CL" dirty="0"/>
                    </a:p>
                  </a:txBody>
                  <a:tcPr/>
                </a:tc>
              </a:tr>
              <a:tr h="197406">
                <a:tc vMerge="1">
                  <a:txBody>
                    <a:bodyPr/>
                    <a:lstStyle/>
                    <a:p>
                      <a:endParaRPr lang="es-CL" dirty="0" smtClean="0"/>
                    </a:p>
                  </a:txBody>
                  <a:tcP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r>
              <a:tr h="11575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CL" sz="1000" kern="1200" dirty="0" smtClean="0">
                        <a:solidFill>
                          <a:schemeClr val="dk1"/>
                        </a:solidFill>
                        <a:latin typeface="Arial"/>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CL" sz="1000" kern="1200" dirty="0" smtClean="0">
                        <a:solidFill>
                          <a:schemeClr val="dk1"/>
                        </a:solidFill>
                        <a:latin typeface="Arial"/>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s-CL" sz="1000" kern="1200" dirty="0" smtClean="0">
                        <a:solidFill>
                          <a:schemeClr val="dk1"/>
                        </a:solidFill>
                        <a:latin typeface="Arial"/>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s-CL" sz="1000" kern="1200" dirty="0" smtClean="0">
                        <a:solidFill>
                          <a:schemeClr val="dk1"/>
                        </a:solidFill>
                        <a:latin typeface="Arial"/>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CL" sz="1000" kern="1200" dirty="0" smtClean="0">
                          <a:solidFill>
                            <a:schemeClr val="dk1"/>
                          </a:solidFill>
                          <a:latin typeface="Arial"/>
                          <a:ea typeface="+mn-ea"/>
                          <a:cs typeface="+mn-cs"/>
                        </a:rPr>
                        <a:t>Tubos fluorescentes T12, 38 mm</a:t>
                      </a:r>
                      <a:endParaRPr lang="es-CL" sz="1000" dirty="0" smtClean="0">
                        <a:latin typeface="Arial"/>
                      </a:endParaRPr>
                    </a:p>
                  </a:txBody>
                  <a:tcPr/>
                </a:tc>
                <a:tc>
                  <a:txBody>
                    <a:bodyPr/>
                    <a:lstStyle/>
                    <a:p>
                      <a:pPr algn="ctr">
                        <a:lnSpc>
                          <a:spcPct val="115000"/>
                        </a:lnSpc>
                        <a:spcAft>
                          <a:spcPts val="0"/>
                        </a:spcAft>
                      </a:pPr>
                      <a:r>
                        <a:rPr lang="es-CL" sz="1000" dirty="0">
                          <a:latin typeface="Arial"/>
                          <a:ea typeface="Calibri"/>
                          <a:cs typeface="Times New Roman"/>
                        </a:rPr>
                        <a:t>61</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86</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2950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6000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51</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76</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7000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9000</a:t>
                      </a:r>
                    </a:p>
                  </a:txBody>
                  <a:tcPr marL="68580" marR="68580" marT="0" marB="0" anchor="ctr"/>
                </a:tc>
              </a:tr>
              <a:tr h="1157530">
                <a:tc>
                  <a:txBody>
                    <a:bodyPr/>
                    <a:lstStyle/>
                    <a:p>
                      <a:pPr algn="ctr"/>
                      <a:endParaRPr lang="es-CL" sz="1000" kern="1200" dirty="0" smtClean="0">
                        <a:solidFill>
                          <a:schemeClr val="dk1"/>
                        </a:solidFill>
                        <a:latin typeface="Arial"/>
                        <a:ea typeface="+mn-ea"/>
                        <a:cs typeface="+mn-cs"/>
                      </a:endParaRPr>
                    </a:p>
                    <a:p>
                      <a:pPr algn="ctr"/>
                      <a:endParaRPr lang="es-CL" sz="1000" kern="1200" dirty="0" smtClean="0">
                        <a:solidFill>
                          <a:schemeClr val="dk1"/>
                        </a:solidFill>
                        <a:latin typeface="Arial"/>
                        <a:ea typeface="+mn-ea"/>
                        <a:cs typeface="+mn-cs"/>
                      </a:endParaRPr>
                    </a:p>
                    <a:p>
                      <a:pPr algn="ctr"/>
                      <a:endParaRPr lang="es-CL" sz="1000" kern="1200" dirty="0" smtClean="0">
                        <a:solidFill>
                          <a:schemeClr val="dk1"/>
                        </a:solidFill>
                        <a:latin typeface="Arial"/>
                        <a:ea typeface="+mn-ea"/>
                        <a:cs typeface="+mn-cs"/>
                      </a:endParaRPr>
                    </a:p>
                    <a:p>
                      <a:pPr algn="ctr"/>
                      <a:endParaRPr lang="es-CL" sz="1000" kern="1200" dirty="0" smtClean="0">
                        <a:solidFill>
                          <a:schemeClr val="dk1"/>
                        </a:solidFill>
                        <a:latin typeface="Arial"/>
                        <a:ea typeface="+mn-ea"/>
                        <a:cs typeface="+mn-cs"/>
                      </a:endParaRPr>
                    </a:p>
                    <a:p>
                      <a:pPr algn="ctr"/>
                      <a:r>
                        <a:rPr lang="es-CL" sz="1000" kern="1200" dirty="0" smtClean="0">
                          <a:solidFill>
                            <a:schemeClr val="dk1"/>
                          </a:solidFill>
                          <a:latin typeface="Arial"/>
                          <a:ea typeface="+mn-ea"/>
                          <a:cs typeface="+mn-cs"/>
                        </a:rPr>
                        <a:t>Tubos fluorescentes T8, 25 mm</a:t>
                      </a:r>
                      <a:endParaRPr lang="es-CL" sz="1000" dirty="0">
                        <a:latin typeface="Arial"/>
                      </a:endParaRPr>
                    </a:p>
                  </a:txBody>
                  <a:tcPr/>
                </a:tc>
                <a:tc>
                  <a:txBody>
                    <a:bodyPr/>
                    <a:lstStyle/>
                    <a:p>
                      <a:pPr algn="ctr">
                        <a:lnSpc>
                          <a:spcPct val="115000"/>
                        </a:lnSpc>
                        <a:spcAft>
                          <a:spcPts val="0"/>
                        </a:spcAft>
                      </a:pPr>
                      <a:r>
                        <a:rPr lang="es-CL" sz="1000" dirty="0">
                          <a:latin typeface="Arial"/>
                          <a:ea typeface="Calibri"/>
                          <a:cs typeface="Times New Roman"/>
                        </a:rPr>
                        <a:t>53</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80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2950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6000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51</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76</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8000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9000</a:t>
                      </a:r>
                    </a:p>
                  </a:txBody>
                  <a:tcPr marL="68580" marR="68580" marT="0" marB="0" anchor="ctr"/>
                </a:tc>
              </a:tr>
              <a:tr h="1513693">
                <a:tc>
                  <a:txBody>
                    <a:bodyPr/>
                    <a:lstStyle/>
                    <a:p>
                      <a:pPr algn="ctr"/>
                      <a:endParaRPr lang="es-CL" sz="1000" kern="1200" dirty="0" smtClean="0">
                        <a:solidFill>
                          <a:schemeClr val="dk1"/>
                        </a:solidFill>
                        <a:latin typeface="Arial"/>
                        <a:ea typeface="+mn-ea"/>
                        <a:cs typeface="+mn-cs"/>
                      </a:endParaRPr>
                    </a:p>
                    <a:p>
                      <a:pPr algn="ctr"/>
                      <a:endParaRPr lang="es-CL" sz="1000" kern="1200" dirty="0" smtClean="0">
                        <a:solidFill>
                          <a:schemeClr val="dk1"/>
                        </a:solidFill>
                        <a:latin typeface="Arial"/>
                        <a:ea typeface="+mn-ea"/>
                        <a:cs typeface="+mn-cs"/>
                      </a:endParaRPr>
                    </a:p>
                    <a:p>
                      <a:pPr algn="ctr"/>
                      <a:endParaRPr lang="es-CL" sz="1000" kern="1200" dirty="0" smtClean="0">
                        <a:solidFill>
                          <a:schemeClr val="dk1"/>
                        </a:solidFill>
                        <a:latin typeface="Arial"/>
                        <a:ea typeface="+mn-ea"/>
                        <a:cs typeface="+mn-cs"/>
                      </a:endParaRPr>
                    </a:p>
                    <a:p>
                      <a:pPr algn="ctr"/>
                      <a:endParaRPr lang="es-CL" sz="1000" kern="1200" dirty="0" smtClean="0">
                        <a:solidFill>
                          <a:schemeClr val="dk1"/>
                        </a:solidFill>
                        <a:latin typeface="Arial"/>
                        <a:ea typeface="+mn-ea"/>
                        <a:cs typeface="+mn-cs"/>
                      </a:endParaRPr>
                    </a:p>
                    <a:p>
                      <a:pPr algn="ctr"/>
                      <a:endParaRPr lang="es-CL" sz="1000" kern="1200" dirty="0" smtClean="0">
                        <a:solidFill>
                          <a:schemeClr val="dk1"/>
                        </a:solidFill>
                        <a:latin typeface="Arial"/>
                        <a:ea typeface="+mn-ea"/>
                        <a:cs typeface="+mn-cs"/>
                      </a:endParaRPr>
                    </a:p>
                    <a:p>
                      <a:pPr algn="ctr"/>
                      <a:endParaRPr lang="es-CL" sz="1000" kern="1200" dirty="0" smtClean="0">
                        <a:solidFill>
                          <a:schemeClr val="dk1"/>
                        </a:solidFill>
                        <a:latin typeface="Arial"/>
                        <a:ea typeface="+mn-ea"/>
                        <a:cs typeface="+mn-cs"/>
                      </a:endParaRPr>
                    </a:p>
                    <a:p>
                      <a:pPr algn="ctr"/>
                      <a:r>
                        <a:rPr lang="es-CL" sz="1000" kern="1200" dirty="0" smtClean="0">
                          <a:solidFill>
                            <a:schemeClr val="dk1"/>
                          </a:solidFill>
                          <a:latin typeface="Arial"/>
                          <a:ea typeface="+mn-ea"/>
                          <a:cs typeface="+mn-cs"/>
                        </a:rPr>
                        <a:t>Lámparas de </a:t>
                      </a:r>
                      <a:r>
                        <a:rPr lang="es-CL" sz="1000" kern="1200" dirty="0" err="1" smtClean="0">
                          <a:solidFill>
                            <a:schemeClr val="dk1"/>
                          </a:solidFill>
                          <a:latin typeface="Arial"/>
                          <a:ea typeface="+mn-ea"/>
                          <a:cs typeface="+mn-cs"/>
                        </a:rPr>
                        <a:t>haluro</a:t>
                      </a:r>
                      <a:r>
                        <a:rPr lang="es-CL" sz="1000" kern="1200" dirty="0" smtClean="0">
                          <a:solidFill>
                            <a:schemeClr val="dk1"/>
                          </a:solidFill>
                          <a:latin typeface="Arial"/>
                          <a:ea typeface="+mn-ea"/>
                          <a:cs typeface="+mn-cs"/>
                        </a:rPr>
                        <a:t> metálico</a:t>
                      </a:r>
                      <a:endParaRPr lang="es-CL" sz="1000" dirty="0">
                        <a:latin typeface="Arial"/>
                      </a:endParaRPr>
                    </a:p>
                  </a:txBody>
                  <a:tcPr/>
                </a:tc>
                <a:tc>
                  <a:txBody>
                    <a:bodyPr/>
                    <a:lstStyle/>
                    <a:p>
                      <a:pPr algn="ctr">
                        <a:lnSpc>
                          <a:spcPct val="115000"/>
                        </a:lnSpc>
                        <a:spcAft>
                          <a:spcPts val="0"/>
                        </a:spcAft>
                      </a:pPr>
                      <a:r>
                        <a:rPr lang="es-CL" sz="1000" dirty="0">
                          <a:latin typeface="Arial"/>
                          <a:ea typeface="Calibri"/>
                          <a:cs typeface="Times New Roman"/>
                        </a:rPr>
                        <a:t>70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107</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3000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6000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65</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96</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6000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20000</a:t>
                      </a:r>
                    </a:p>
                  </a:txBody>
                  <a:tcPr marL="68580" marR="68580" marT="0" marB="0" anchor="ctr"/>
                </a:tc>
              </a:tr>
            </a:tbl>
          </a:graphicData>
        </a:graphic>
      </p:graphicFrame>
      <p:pic>
        <p:nvPicPr>
          <p:cNvPr id="8" name="Picture 7" descr="C:\Users\Aline Silva\Downloads\descarga (1).jpg"/>
          <p:cNvPicPr/>
          <p:nvPr/>
        </p:nvPicPr>
        <p:blipFill>
          <a:blip r:embed="rId2"/>
          <a:srcRect t="28889" b="31667"/>
          <a:stretch>
            <a:fillRect/>
          </a:stretch>
        </p:blipFill>
        <p:spPr bwMode="auto">
          <a:xfrm>
            <a:off x="1776287" y="2006064"/>
            <a:ext cx="1073479" cy="421574"/>
          </a:xfrm>
          <a:prstGeom prst="rect">
            <a:avLst/>
          </a:prstGeom>
          <a:noFill/>
          <a:ln w="9525">
            <a:noFill/>
            <a:miter lim="800000"/>
            <a:headEnd/>
            <a:tailEnd/>
          </a:ln>
        </p:spPr>
      </p:pic>
      <p:pic>
        <p:nvPicPr>
          <p:cNvPr id="9" name="Picture 8" descr="C:\Users\Aline Silva\Downloads\descarga (1).jpg"/>
          <p:cNvPicPr/>
          <p:nvPr/>
        </p:nvPicPr>
        <p:blipFill>
          <a:blip r:embed="rId2"/>
          <a:srcRect t="28889" b="31667"/>
          <a:stretch>
            <a:fillRect/>
          </a:stretch>
        </p:blipFill>
        <p:spPr bwMode="auto">
          <a:xfrm>
            <a:off x="1785812" y="3110964"/>
            <a:ext cx="1073479" cy="421574"/>
          </a:xfrm>
          <a:prstGeom prst="rect">
            <a:avLst/>
          </a:prstGeom>
          <a:noFill/>
          <a:ln w="9525">
            <a:noFill/>
            <a:miter lim="800000"/>
            <a:headEnd/>
            <a:tailEnd/>
          </a:ln>
        </p:spPr>
      </p:pic>
      <p:pic>
        <p:nvPicPr>
          <p:cNvPr id="11" name="Picture 10" descr="C:\Users\Aline Silva\Downloads\descarga (2).jpg"/>
          <p:cNvPicPr/>
          <p:nvPr/>
        </p:nvPicPr>
        <p:blipFill>
          <a:blip r:embed="rId3"/>
          <a:srcRect/>
          <a:stretch>
            <a:fillRect/>
          </a:stretch>
        </p:blipFill>
        <p:spPr bwMode="auto">
          <a:xfrm>
            <a:off x="1919418" y="4263450"/>
            <a:ext cx="825573" cy="828000"/>
          </a:xfrm>
          <a:prstGeom prst="rect">
            <a:avLst/>
          </a:prstGeom>
          <a:noFill/>
          <a:ln w="9525">
            <a:noFill/>
            <a:miter lim="800000"/>
            <a:headEnd/>
            <a:tailEnd/>
          </a:ln>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541485"/>
          </a:xfrm>
        </p:spPr>
        <p:txBody>
          <a:bodyPr/>
          <a:lstStyle/>
          <a:p>
            <a:pPr algn="just"/>
            <a:endParaRPr lang="es-CL" sz="1600" dirty="0" smtClean="0"/>
          </a:p>
          <a:p>
            <a:pPr lvl="0" algn="just"/>
            <a:endParaRPr lang="es-CL" sz="1600" dirty="0" smtClean="0"/>
          </a:p>
          <a:p>
            <a:r>
              <a:rPr lang="es-ES" sz="1600" dirty="0" smtClean="0"/>
              <a:t> </a:t>
            </a:r>
            <a:endParaRPr lang="es-CL" sz="1600" dirty="0" smtClean="0"/>
          </a:p>
          <a:p>
            <a:pPr lvl="0"/>
            <a:endParaRPr lang="es-CL" sz="1600" dirty="0" smtClean="0"/>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graphicFrame>
        <p:nvGraphicFramePr>
          <p:cNvPr id="7" name="Table 6"/>
          <p:cNvGraphicFramePr>
            <a:graphicFrameLocks noGrp="1"/>
          </p:cNvGraphicFramePr>
          <p:nvPr/>
        </p:nvGraphicFramePr>
        <p:xfrm>
          <a:off x="1776287" y="1046602"/>
          <a:ext cx="6910513" cy="2019300"/>
        </p:xfrm>
        <a:graphic>
          <a:graphicData uri="http://schemas.openxmlformats.org/drawingml/2006/table">
            <a:tbl>
              <a:tblPr firstRow="1" bandRow="1">
                <a:tableStyleId>{5C22544A-7EE6-4342-B048-85BDC9FD1C3A}</a:tableStyleId>
              </a:tblPr>
              <a:tblGrid>
                <a:gridCol w="1081213"/>
                <a:gridCol w="664411"/>
                <a:gridCol w="573839"/>
                <a:gridCol w="847855"/>
                <a:gridCol w="791830"/>
                <a:gridCol w="773833"/>
                <a:gridCol w="728843"/>
                <a:gridCol w="787043"/>
                <a:gridCol w="661646"/>
              </a:tblGrid>
              <a:tr h="696310">
                <a:tc rowSpan="2">
                  <a:txBody>
                    <a:bodyPr/>
                    <a:lstStyle/>
                    <a:p>
                      <a:pPr algn="ctr"/>
                      <a:endParaRPr lang="es-CL" sz="1000" dirty="0" smtClean="0">
                        <a:latin typeface="Arial"/>
                      </a:endParaRPr>
                    </a:p>
                    <a:p>
                      <a:pPr algn="ctr"/>
                      <a:r>
                        <a:rPr lang="es-CL" sz="1000" b="1" kern="1200" dirty="0" smtClean="0">
                          <a:solidFill>
                            <a:schemeClr val="lt1"/>
                          </a:solidFill>
                          <a:latin typeface="Arial"/>
                          <a:ea typeface="+mn-ea"/>
                          <a:cs typeface="+mn-cs"/>
                        </a:rPr>
                        <a:t>Tipo de lámpara</a:t>
                      </a:r>
                      <a:endParaRPr lang="es-CL" sz="1000" dirty="0" smtClean="0">
                        <a:latin typeface="Arial"/>
                      </a:endParaRPr>
                    </a:p>
                    <a:p>
                      <a:pPr algn="ctr"/>
                      <a:endParaRPr lang="es-CL" sz="1000" dirty="0" smtClean="0">
                        <a:latin typeface="Arial"/>
                      </a:endParaRPr>
                    </a:p>
                  </a:txBody>
                  <a:tcPr anchor="ctr"/>
                </a:tc>
                <a:tc gridSpan="2">
                  <a:txBody>
                    <a:bodyPr/>
                    <a:lstStyle/>
                    <a:p>
                      <a:pPr algn="ctr"/>
                      <a:r>
                        <a:rPr lang="es-CL" sz="1000" b="1" kern="1200" dirty="0" smtClean="0">
                          <a:solidFill>
                            <a:schemeClr val="lt1"/>
                          </a:solidFill>
                          <a:latin typeface="Arial"/>
                          <a:ea typeface="+mn-ea"/>
                          <a:cs typeface="+mn-cs"/>
                        </a:rPr>
                        <a:t>Rendimiento </a:t>
                      </a:r>
                    </a:p>
                    <a:p>
                      <a:pPr algn="ctr"/>
                      <a:r>
                        <a:rPr lang="es-CL" sz="1000" b="1" kern="1200" dirty="0" smtClean="0">
                          <a:solidFill>
                            <a:schemeClr val="lt1"/>
                          </a:solidFill>
                          <a:latin typeface="Arial"/>
                          <a:ea typeface="+mn-ea"/>
                          <a:cs typeface="+mn-cs"/>
                        </a:rPr>
                        <a:t>luminoso (</a:t>
                      </a:r>
                      <a:r>
                        <a:rPr lang="es-CL" sz="1000" b="1" kern="1200" dirty="0" err="1" smtClean="0">
                          <a:solidFill>
                            <a:schemeClr val="lt1"/>
                          </a:solidFill>
                          <a:latin typeface="Arial"/>
                          <a:ea typeface="+mn-ea"/>
                          <a:cs typeface="+mn-cs"/>
                        </a:rPr>
                        <a:t>Lumens</a:t>
                      </a:r>
                      <a:r>
                        <a:rPr lang="es-CL" sz="1000" b="1" kern="1200" dirty="0" smtClean="0">
                          <a:solidFill>
                            <a:schemeClr val="lt1"/>
                          </a:solidFill>
                          <a:latin typeface="Arial"/>
                          <a:ea typeface="+mn-ea"/>
                          <a:cs typeface="+mn-cs"/>
                        </a:rPr>
                        <a:t>/Watts)</a:t>
                      </a:r>
                      <a:endParaRPr lang="es-CL" sz="1000" dirty="0">
                        <a:latin typeface="Arial"/>
                      </a:endParaRPr>
                    </a:p>
                  </a:txBody>
                  <a:tcPr anchor="ctr"/>
                </a:tc>
                <a:tc hMerge="1">
                  <a:txBody>
                    <a:bodyPr/>
                    <a:lstStyle/>
                    <a:p>
                      <a:endParaRPr lang="es-CL" dirty="0"/>
                    </a:p>
                  </a:txBody>
                  <a:tcPr/>
                </a:tc>
                <a:tc gridSpan="2">
                  <a:txBody>
                    <a:bodyPr/>
                    <a:lstStyle/>
                    <a:p>
                      <a:pPr algn="ctr"/>
                      <a:r>
                        <a:rPr lang="es-CL" sz="1000" b="1" kern="1200" dirty="0" smtClean="0">
                          <a:solidFill>
                            <a:schemeClr val="lt1"/>
                          </a:solidFill>
                          <a:latin typeface="Arial"/>
                          <a:ea typeface="+mn-ea"/>
                          <a:cs typeface="+mn-cs"/>
                        </a:rPr>
                        <a:t>Temperatura de color (Kelvin)</a:t>
                      </a:r>
                      <a:endParaRPr lang="es-CL" sz="1000" dirty="0">
                        <a:latin typeface="Arial"/>
                      </a:endParaRPr>
                    </a:p>
                  </a:txBody>
                  <a:tcPr anchor="ctr"/>
                </a:tc>
                <a:tc hMerge="1">
                  <a:txBody>
                    <a:bodyPr/>
                    <a:lstStyle/>
                    <a:p>
                      <a:endParaRPr lang="es-CL" dirty="0"/>
                    </a:p>
                  </a:txBody>
                  <a:tcPr/>
                </a:tc>
                <a:tc gridSpan="2">
                  <a:txBody>
                    <a:bodyPr/>
                    <a:lstStyle/>
                    <a:p>
                      <a:pPr algn="ctr"/>
                      <a:r>
                        <a:rPr lang="es-CL" sz="1000" b="1" kern="1200" dirty="0" smtClean="0">
                          <a:solidFill>
                            <a:schemeClr val="lt1"/>
                          </a:solidFill>
                          <a:latin typeface="Arial"/>
                          <a:ea typeface="+mn-ea"/>
                          <a:cs typeface="+mn-cs"/>
                        </a:rPr>
                        <a:t>Rendimiento de color (Ra)</a:t>
                      </a:r>
                      <a:endParaRPr lang="es-CL" sz="1000" dirty="0">
                        <a:latin typeface="Arial"/>
                      </a:endParaRPr>
                    </a:p>
                  </a:txBody>
                  <a:tcPr anchor="ctr"/>
                </a:tc>
                <a:tc hMerge="1">
                  <a:txBody>
                    <a:bodyPr/>
                    <a:lstStyle/>
                    <a:p>
                      <a:endParaRPr lang="es-CL" dirty="0"/>
                    </a:p>
                  </a:txBody>
                  <a:tcPr/>
                </a:tc>
                <a:tc gridSpan="2">
                  <a:txBody>
                    <a:bodyPr/>
                    <a:lstStyle/>
                    <a:p>
                      <a:pPr algn="ctr"/>
                      <a:r>
                        <a:rPr lang="es-CL" sz="1000" b="1" kern="1200" dirty="0" smtClean="0">
                          <a:solidFill>
                            <a:schemeClr val="lt1"/>
                          </a:solidFill>
                          <a:latin typeface="Arial"/>
                          <a:ea typeface="+mn-ea"/>
                          <a:cs typeface="+mn-cs"/>
                        </a:rPr>
                        <a:t>Vida útil (horas)</a:t>
                      </a:r>
                      <a:endParaRPr lang="es-CL" sz="1000" dirty="0">
                        <a:latin typeface="Arial"/>
                      </a:endParaRPr>
                    </a:p>
                  </a:txBody>
                  <a:tcPr anchor="ctr"/>
                </a:tc>
                <a:tc hMerge="1">
                  <a:txBody>
                    <a:bodyPr/>
                    <a:lstStyle/>
                    <a:p>
                      <a:endParaRPr lang="es-CL" dirty="0"/>
                    </a:p>
                  </a:txBody>
                  <a:tcPr/>
                </a:tc>
              </a:tr>
              <a:tr h="228788">
                <a:tc vMerge="1">
                  <a:txBody>
                    <a:bodyPr/>
                    <a:lstStyle/>
                    <a:p>
                      <a:endParaRPr lang="es-CL" dirty="0" smtClean="0"/>
                    </a:p>
                  </a:txBody>
                  <a:tcP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Min</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Max</a:t>
                      </a:r>
                    </a:p>
                  </a:txBody>
                  <a:tcPr marL="68580" marR="68580" marT="0" marB="0" anchor="ctr"/>
                </a:tc>
              </a:tr>
              <a:tr h="1094202">
                <a:tc>
                  <a:txBody>
                    <a:bodyPr/>
                    <a:lstStyle/>
                    <a:p>
                      <a:pPr algn="ctr"/>
                      <a:endParaRPr lang="es-CL" sz="1000" dirty="0" smtClean="0">
                        <a:latin typeface="Arial"/>
                      </a:endParaRPr>
                    </a:p>
                    <a:p>
                      <a:pPr algn="ctr"/>
                      <a:endParaRPr lang="es-CL" sz="1000" dirty="0" smtClean="0">
                        <a:latin typeface="Arial"/>
                      </a:endParaRPr>
                    </a:p>
                    <a:p>
                      <a:pPr algn="ctr"/>
                      <a:endParaRPr lang="es-CL" sz="1000" kern="1200" dirty="0" smtClean="0">
                        <a:solidFill>
                          <a:schemeClr val="dk1"/>
                        </a:solidFill>
                        <a:latin typeface="Arial"/>
                        <a:ea typeface="+mn-ea"/>
                        <a:cs typeface="+mn-cs"/>
                      </a:endParaRPr>
                    </a:p>
                    <a:p>
                      <a:pPr algn="ctr"/>
                      <a:endParaRPr lang="es-CL" sz="1000" kern="1200" dirty="0" smtClean="0">
                        <a:solidFill>
                          <a:schemeClr val="dk1"/>
                        </a:solidFill>
                        <a:latin typeface="Arial"/>
                        <a:ea typeface="+mn-ea"/>
                        <a:cs typeface="+mn-cs"/>
                      </a:endParaRPr>
                    </a:p>
                    <a:p>
                      <a:pPr algn="ctr"/>
                      <a:r>
                        <a:rPr lang="es-CL" sz="1000" kern="1200" dirty="0" smtClean="0">
                          <a:solidFill>
                            <a:schemeClr val="dk1"/>
                          </a:solidFill>
                          <a:latin typeface="Arial"/>
                          <a:ea typeface="+mn-ea"/>
                          <a:cs typeface="+mn-cs"/>
                        </a:rPr>
                        <a:t>Lámparas de vapor de sodio</a:t>
                      </a:r>
                      <a:endParaRPr lang="es-CL" sz="1000" dirty="0">
                        <a:latin typeface="Arial"/>
                      </a:endParaRPr>
                    </a:p>
                  </a:txBody>
                  <a:tcPr/>
                </a:tc>
                <a:tc>
                  <a:txBody>
                    <a:bodyPr/>
                    <a:lstStyle/>
                    <a:p>
                      <a:pPr algn="ctr">
                        <a:lnSpc>
                          <a:spcPct val="115000"/>
                        </a:lnSpc>
                        <a:spcAft>
                          <a:spcPts val="0"/>
                        </a:spcAft>
                      </a:pPr>
                      <a:r>
                        <a:rPr lang="es-CL" sz="1000" dirty="0">
                          <a:latin typeface="Arial"/>
                          <a:ea typeface="Calibri"/>
                          <a:cs typeface="Times New Roman"/>
                        </a:rPr>
                        <a:t>66</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130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25</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25</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12000</a:t>
                      </a:r>
                    </a:p>
                  </a:txBody>
                  <a:tcPr marL="68580" marR="68580" marT="0" marB="0" anchor="ctr"/>
                </a:tc>
                <a:tc>
                  <a:txBody>
                    <a:bodyPr/>
                    <a:lstStyle/>
                    <a:p>
                      <a:pPr algn="ctr">
                        <a:lnSpc>
                          <a:spcPct val="115000"/>
                        </a:lnSpc>
                        <a:spcAft>
                          <a:spcPts val="0"/>
                        </a:spcAft>
                      </a:pPr>
                      <a:r>
                        <a:rPr lang="es-CL" sz="1000" dirty="0">
                          <a:latin typeface="Arial"/>
                          <a:ea typeface="Calibri"/>
                          <a:cs typeface="Times New Roman"/>
                        </a:rPr>
                        <a:t>28500</a:t>
                      </a:r>
                    </a:p>
                  </a:txBody>
                  <a:tcPr marL="68580" marR="68580" marT="0" marB="0" anchor="ctr"/>
                </a:tc>
              </a:tr>
            </a:tbl>
          </a:graphicData>
        </a:graphic>
      </p:graphicFrame>
      <p:pic>
        <p:nvPicPr>
          <p:cNvPr id="13" name="Picture 12" descr="ANd9GcTyFNwdb641O4kt2ejm5gbe7UzDTKy_HSJsHWGU5Ta6l93zl4lNqw"/>
          <p:cNvPicPr/>
          <p:nvPr/>
        </p:nvPicPr>
        <p:blipFill>
          <a:blip r:embed="rId2"/>
          <a:srcRect t="23734" b="35519"/>
          <a:stretch>
            <a:fillRect/>
          </a:stretch>
        </p:blipFill>
        <p:spPr bwMode="auto">
          <a:xfrm rot="10800000" flipV="1">
            <a:off x="1910100" y="2082196"/>
            <a:ext cx="828000" cy="364241"/>
          </a:xfrm>
          <a:prstGeom prst="rect">
            <a:avLst/>
          </a:prstGeom>
          <a:noFill/>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67064"/>
            <a:ext cx="7018448" cy="5568686"/>
          </a:xfrm>
        </p:spPr>
        <p:txBody>
          <a:bodyPr/>
          <a:lstStyle/>
          <a:p>
            <a:pPr algn="just">
              <a:spcAft>
                <a:spcPts val="600"/>
              </a:spcAft>
            </a:pPr>
            <a:r>
              <a:rPr lang="es-ES" sz="1600" dirty="0" smtClean="0">
                <a:solidFill>
                  <a:srgbClr val="000000"/>
                </a:solidFill>
                <a:latin typeface="Arial"/>
              </a:rPr>
              <a:t>Este módulo trae un recompilado de informaciones que culminan en la creación del informe de autodiagnóstico, asociado a la realización del benchmarking de indicadores de consumo. </a:t>
            </a:r>
          </a:p>
          <a:p>
            <a:pPr algn="just">
              <a:spcAft>
                <a:spcPts val="600"/>
              </a:spcAft>
            </a:pPr>
            <a:r>
              <a:rPr lang="es-ES" sz="1600" dirty="0" smtClean="0">
                <a:solidFill>
                  <a:srgbClr val="000000"/>
                </a:solidFill>
                <a:latin typeface="Arial"/>
              </a:rPr>
              <a:t>El desarrollo de esas actividades permitirá al alumno tener una visión del estado energético actual de la institución a que pertenece y de las oportunidades de mejoras de desempeño energético. Con base en el contenido a ser presentado será posible </a:t>
            </a:r>
            <a:r>
              <a:rPr lang="es-ES_tradnl" sz="1600" dirty="0" smtClean="0">
                <a:solidFill>
                  <a:srgbClr val="000000"/>
                </a:solidFill>
                <a:latin typeface="Arial"/>
              </a:rPr>
              <a:t>proponer medidas que conlleven a mejorar la eficiencia de éstas a mínimo costo. </a:t>
            </a:r>
          </a:p>
          <a:p>
            <a:pPr algn="just">
              <a:spcAft>
                <a:spcPts val="600"/>
              </a:spcAft>
            </a:pPr>
            <a:endParaRPr lang="es-ES" sz="1400" b="1" dirty="0" smtClean="0">
              <a:solidFill>
                <a:srgbClr val="000000"/>
              </a:solidFill>
              <a:latin typeface="Arial"/>
            </a:endParaRPr>
          </a:p>
          <a:p>
            <a:pPr algn="just">
              <a:spcAft>
                <a:spcPts val="600"/>
              </a:spcAft>
            </a:pPr>
            <a:r>
              <a:rPr lang="es-ES" sz="1400" b="1" dirty="0" smtClean="0">
                <a:solidFill>
                  <a:srgbClr val="000000"/>
                </a:solidFill>
                <a:latin typeface="Arial"/>
              </a:rPr>
              <a:t>El objetivo de aprendizaje de este módulo contempla:</a:t>
            </a:r>
          </a:p>
          <a:p>
            <a:pPr algn="just">
              <a:spcAft>
                <a:spcPts val="600"/>
              </a:spcAft>
            </a:pPr>
            <a:endParaRPr lang="es-ES" sz="1400" dirty="0" smtClean="0">
              <a:solidFill>
                <a:srgbClr val="000000"/>
              </a:solidFill>
              <a:latin typeface="Arial"/>
            </a:endParaRPr>
          </a:p>
          <a:p>
            <a:pPr lvl="1" algn="just">
              <a:spcAft>
                <a:spcPts val="600"/>
              </a:spcAft>
            </a:pPr>
            <a:r>
              <a:rPr lang="es-ES" sz="1400" dirty="0" smtClean="0">
                <a:solidFill>
                  <a:srgbClr val="000000"/>
                </a:solidFill>
                <a:latin typeface="Arial"/>
              </a:rPr>
              <a:t>Compilar datos de las facturas energéticas, que permitan la creación de gráficos de consumos y costos. </a:t>
            </a:r>
            <a:endParaRPr lang="es-CL" sz="1400" dirty="0" smtClean="0">
              <a:solidFill>
                <a:srgbClr val="000000"/>
              </a:solidFill>
              <a:latin typeface="Arial"/>
            </a:endParaRPr>
          </a:p>
          <a:p>
            <a:pPr lvl="1" algn="just">
              <a:spcAft>
                <a:spcPts val="600"/>
              </a:spcAft>
            </a:pPr>
            <a:r>
              <a:rPr lang="es-CL" sz="1400" dirty="0" smtClean="0">
                <a:solidFill>
                  <a:srgbClr val="000000"/>
                </a:solidFill>
                <a:latin typeface="Arial"/>
              </a:rPr>
              <a:t>Conocer los principales equipos referentes a los sistemas consumidores de energía. </a:t>
            </a:r>
          </a:p>
          <a:p>
            <a:pPr lvl="1" algn="just">
              <a:spcAft>
                <a:spcPts val="600"/>
              </a:spcAft>
            </a:pPr>
            <a:r>
              <a:rPr lang="es-CL" sz="1400" dirty="0" smtClean="0">
                <a:solidFill>
                  <a:srgbClr val="000000"/>
                </a:solidFill>
                <a:latin typeface="Arial"/>
              </a:rPr>
              <a:t>Elaborar el informe de diagnóstico energético, que incluí ítems como análisis tarifario, construcción de indicadores de consumos, balance de energía, identificación de medidas de eficiencia energética, etc.</a:t>
            </a:r>
          </a:p>
          <a:p>
            <a:pPr lvl="1" algn="just"/>
            <a:r>
              <a:rPr lang="es-CL" sz="1400" dirty="0" smtClean="0">
                <a:solidFill>
                  <a:srgbClr val="000000"/>
                </a:solidFill>
                <a:latin typeface="Arial"/>
              </a:rPr>
              <a:t>Realización de benchmarking de indicadores de consumo.</a:t>
            </a:r>
          </a:p>
          <a:p>
            <a:pPr lvl="1" algn="just">
              <a:spcAft>
                <a:spcPts val="600"/>
              </a:spcAft>
            </a:pPr>
            <a:endParaRPr lang="es-ES" sz="1600" dirty="0" smtClean="0">
              <a:latin typeface="Arial"/>
            </a:endParaRPr>
          </a:p>
          <a:p>
            <a:pPr lvl="1" algn="just">
              <a:spcAft>
                <a:spcPts val="600"/>
              </a:spcAft>
            </a:pPr>
            <a:endParaRPr lang="es-ES" sz="1600" dirty="0" smtClean="0">
              <a:latin typeface="Arial"/>
            </a:endParaRPr>
          </a:p>
          <a:p>
            <a:pPr lvl="1" algn="just">
              <a:spcAft>
                <a:spcPts val="600"/>
              </a:spcAft>
            </a:pPr>
            <a:endParaRPr lang="es-ES" sz="1600" dirty="0" smtClean="0">
              <a:latin typeface="Arial"/>
            </a:endParaRPr>
          </a:p>
          <a:p>
            <a:pPr lvl="1" algn="just">
              <a:spcAft>
                <a:spcPts val="600"/>
              </a:spcAft>
              <a:buNone/>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CL" sz="1600" dirty="0" smtClean="0">
              <a:latin typeface="Arial"/>
            </a:endParaRPr>
          </a:p>
          <a:p>
            <a:pPr>
              <a:spcAft>
                <a:spcPts val="600"/>
              </a:spcAft>
            </a:pPr>
            <a:endParaRPr lang="es-CL" sz="1600" dirty="0" smtClean="0">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Descripción del Módulo 2</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698823"/>
          </a:xfrm>
        </p:spPr>
        <p:txBody>
          <a:bodyPr/>
          <a:lstStyle/>
          <a:p>
            <a:pPr algn="just"/>
            <a:r>
              <a:rPr lang="es-ES" sz="1600" dirty="0" smtClean="0">
                <a:solidFill>
                  <a:srgbClr val="000000"/>
                </a:solidFill>
                <a:latin typeface="Arial"/>
              </a:rPr>
              <a:t>El tipo y cantidad de lámparas o luminarias a utilizar, dependerá de las actividades que se lleven a cabo en el área bajo estudio, estos niveles mínimos de niveles de iluminación (lux) están definidos en el DS 594, cuyo cuadro resumen se presenta a continuación:</a:t>
            </a:r>
          </a:p>
          <a:p>
            <a:pPr algn="just"/>
            <a:endParaRPr lang="es-ES" sz="1400" dirty="0" smtClean="0"/>
          </a:p>
          <a:p>
            <a:pPr algn="just"/>
            <a:endParaRPr lang="es-ES" sz="1400" dirty="0" smtClean="0"/>
          </a:p>
          <a:p>
            <a:endParaRPr lang="es-CL" sz="1600"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graphicFrame>
        <p:nvGraphicFramePr>
          <p:cNvPr id="7" name="Table 6"/>
          <p:cNvGraphicFramePr>
            <a:graphicFrameLocks noGrp="1"/>
          </p:cNvGraphicFramePr>
          <p:nvPr/>
        </p:nvGraphicFramePr>
        <p:xfrm>
          <a:off x="2062342" y="2085975"/>
          <a:ext cx="6096000" cy="4293871"/>
        </p:xfrm>
        <a:graphic>
          <a:graphicData uri="http://schemas.openxmlformats.org/drawingml/2006/table">
            <a:tbl>
              <a:tblPr firstRow="1" bandRow="1">
                <a:tableStyleId>{5C22544A-7EE6-4342-B048-85BDC9FD1C3A}</a:tableStyleId>
              </a:tblPr>
              <a:tblGrid>
                <a:gridCol w="5057775"/>
                <a:gridCol w="1038225"/>
              </a:tblGrid>
              <a:tr h="471854">
                <a:tc>
                  <a:txBody>
                    <a:bodyPr/>
                    <a:lstStyle/>
                    <a:p>
                      <a:pPr algn="ctr"/>
                      <a:r>
                        <a:rPr lang="es-CL" sz="1200" b="1" kern="1200" dirty="0" smtClean="0">
                          <a:solidFill>
                            <a:schemeClr val="bg1"/>
                          </a:solidFill>
                          <a:latin typeface="Arial"/>
                          <a:ea typeface="+mn-ea"/>
                          <a:cs typeface="+mn-cs"/>
                        </a:rPr>
                        <a:t>Lugar o faena</a:t>
                      </a:r>
                    </a:p>
                  </a:txBody>
                  <a:tcPr anchor="ctr"/>
                </a:tc>
                <a:tc>
                  <a:txBody>
                    <a:bodyPr/>
                    <a:lstStyle/>
                    <a:p>
                      <a:pPr algn="ctr"/>
                      <a:r>
                        <a:rPr lang="es-CL" sz="1200" b="1" kern="1200" dirty="0" smtClean="0">
                          <a:solidFill>
                            <a:schemeClr val="bg1"/>
                          </a:solidFill>
                          <a:latin typeface="Arial"/>
                          <a:ea typeface="+mn-ea"/>
                          <a:cs typeface="+mn-cs"/>
                        </a:rPr>
                        <a:t>Iluminación (en lux)</a:t>
                      </a:r>
                    </a:p>
                  </a:txBody>
                  <a:tcPr anchor="ctr"/>
                </a:tc>
              </a:tr>
              <a:tr h="723509">
                <a:tc>
                  <a:txBody>
                    <a:bodyPr/>
                    <a:lstStyle/>
                    <a:p>
                      <a:pPr marL="0" algn="just" defTabSz="457200" rtl="0" eaLnBrk="1" latinLnBrk="0" hangingPunct="1"/>
                      <a:r>
                        <a:rPr lang="es-CL" sz="1000" b="0" kern="1200" dirty="0" smtClean="0">
                          <a:solidFill>
                            <a:schemeClr val="dk1"/>
                          </a:solidFill>
                          <a:latin typeface="Arial"/>
                          <a:ea typeface="+mn-ea"/>
                          <a:cs typeface="+mn-cs"/>
                        </a:rPr>
                        <a:t>Pasillos, bodegas, salas de descanso, servicios higiénicos, salas de trabajo con iluminación suplementaria sobre cada máquina o faena, sólo donde se efectúen trabajos que no exigen discriminación de detalles finos do moderado sobre la visión de hay suficiente contraste.</a:t>
                      </a:r>
                    </a:p>
                  </a:txBody>
                  <a:tcPr anchor="ctr"/>
                </a:tc>
                <a:tc>
                  <a:txBody>
                    <a:bodyPr/>
                    <a:lstStyle/>
                    <a:p>
                      <a:pPr marL="0" algn="ctr" defTabSz="457200" rtl="0" eaLnBrk="1" latinLnBrk="0" hangingPunct="1"/>
                      <a:r>
                        <a:rPr lang="es-CL" sz="1000" b="0" kern="1200" dirty="0" smtClean="0">
                          <a:solidFill>
                            <a:schemeClr val="dk1"/>
                          </a:solidFill>
                          <a:latin typeface="Arial"/>
                          <a:ea typeface="+mn-ea"/>
                          <a:cs typeface="+mn-cs"/>
                        </a:rPr>
                        <a:t>150</a:t>
                      </a:r>
                    </a:p>
                  </a:txBody>
                  <a:tcPr anchor="ctr"/>
                </a:tc>
              </a:tr>
              <a:tr h="408940">
                <a:tc>
                  <a:txBody>
                    <a:bodyPr/>
                    <a:lstStyle/>
                    <a:p>
                      <a:pPr marL="0" algn="just" defTabSz="457200" rtl="0" eaLnBrk="1" latinLnBrk="0" hangingPunct="1"/>
                      <a:r>
                        <a:rPr lang="es-CL" sz="1000" b="0" kern="1200" dirty="0" smtClean="0">
                          <a:solidFill>
                            <a:schemeClr val="dk1"/>
                          </a:solidFill>
                          <a:latin typeface="Arial"/>
                          <a:ea typeface="+mn-ea"/>
                          <a:cs typeface="+mn-cs"/>
                        </a:rPr>
                        <a:t>Trabajo prolongado requerimiento moderado sobre la visión, trabajo mecánico con cierta discriminación de detalles, moldes en fundiciones o trabajos similares.</a:t>
                      </a:r>
                      <a:endParaRPr lang="es-CL" sz="1000" b="0" kern="1200" dirty="0">
                        <a:solidFill>
                          <a:schemeClr val="dk1"/>
                        </a:solidFill>
                        <a:latin typeface="Arial"/>
                        <a:ea typeface="+mn-ea"/>
                        <a:cs typeface="+mn-cs"/>
                      </a:endParaRPr>
                    </a:p>
                  </a:txBody>
                  <a:tcPr anchor="ctr"/>
                </a:tc>
                <a:tc>
                  <a:txBody>
                    <a:bodyPr/>
                    <a:lstStyle/>
                    <a:p>
                      <a:pPr marL="0" algn="ctr" defTabSz="457200" rtl="0" eaLnBrk="1" latinLnBrk="0" hangingPunct="1"/>
                      <a:r>
                        <a:rPr lang="es-CL" sz="1000" b="0" kern="1200" dirty="0" smtClean="0">
                          <a:solidFill>
                            <a:schemeClr val="dk1"/>
                          </a:solidFill>
                          <a:latin typeface="Arial"/>
                          <a:ea typeface="+mn-ea"/>
                          <a:cs typeface="+mn-cs"/>
                        </a:rPr>
                        <a:t>300</a:t>
                      </a:r>
                    </a:p>
                  </a:txBody>
                  <a:tcPr anchor="ctr"/>
                </a:tc>
              </a:tr>
              <a:tr h="566225">
                <a:tc>
                  <a:txBody>
                    <a:bodyPr/>
                    <a:lstStyle/>
                    <a:p>
                      <a:pPr algn="just"/>
                      <a:r>
                        <a:rPr lang="es-CL" sz="1000" b="0" kern="1200" dirty="0" smtClean="0">
                          <a:solidFill>
                            <a:schemeClr val="dk1"/>
                          </a:solidFill>
                          <a:latin typeface="Arial"/>
                          <a:ea typeface="+mn-ea"/>
                          <a:cs typeface="+mn-cs"/>
                        </a:rPr>
                        <a:t>Trabajos con pocos contrastes, lectura continuada en tipo pequeño, trabajo mecánico que exige discriminación de detalles finos, maquinarias, herramientas, cajitas de imprenta, monotipias y trabajos similares.</a:t>
                      </a:r>
                      <a:endParaRPr lang="es-CL" sz="1000" b="0" kern="1200" dirty="0">
                        <a:solidFill>
                          <a:schemeClr val="dk1"/>
                        </a:solidFill>
                        <a:latin typeface="Arial"/>
                        <a:ea typeface="+mn-ea"/>
                        <a:cs typeface="+mn-cs"/>
                      </a:endParaRPr>
                    </a:p>
                  </a:txBody>
                  <a:tcPr anchor="ctr"/>
                </a:tc>
                <a:tc>
                  <a:txBody>
                    <a:bodyPr/>
                    <a:lstStyle/>
                    <a:p>
                      <a:pPr algn="ctr"/>
                      <a:r>
                        <a:rPr lang="es-CL" sz="1000" b="0" dirty="0" smtClean="0">
                          <a:latin typeface="Arial"/>
                        </a:rPr>
                        <a:t>500</a:t>
                      </a:r>
                      <a:endParaRPr lang="es-CL" sz="1000" b="0" dirty="0">
                        <a:latin typeface="Arial"/>
                      </a:endParaRPr>
                    </a:p>
                  </a:txBody>
                  <a:tcPr anchor="ctr"/>
                </a:tc>
              </a:tr>
              <a:tr h="408940">
                <a:tc>
                  <a:txBody>
                    <a:bodyPr/>
                    <a:lstStyle/>
                    <a:p>
                      <a:pPr marL="0" algn="just" defTabSz="457200" rtl="0" eaLnBrk="1" latinLnBrk="0" hangingPunct="1"/>
                      <a:r>
                        <a:rPr lang="es-CL" sz="1000" b="0" kern="1200" dirty="0" smtClean="0">
                          <a:solidFill>
                            <a:schemeClr val="dk1"/>
                          </a:solidFill>
                          <a:latin typeface="Arial"/>
                          <a:ea typeface="+mn-ea"/>
                          <a:cs typeface="+mn-cs"/>
                        </a:rPr>
                        <a:t>Laboratorios, solos de costuro y de procedimientos de diagnostico y solos de esterilización.</a:t>
                      </a:r>
                    </a:p>
                  </a:txBody>
                  <a:tcPr anchor="ctr"/>
                </a:tc>
                <a:tc>
                  <a:txBody>
                    <a:bodyPr/>
                    <a:lstStyle/>
                    <a:p>
                      <a:pPr algn="ctr"/>
                      <a:r>
                        <a:rPr lang="es-CL" sz="1000" b="0" dirty="0" smtClean="0">
                          <a:latin typeface="Arial"/>
                        </a:rPr>
                        <a:t>500 a 700</a:t>
                      </a:r>
                      <a:endParaRPr lang="es-CL" sz="1000" b="0" dirty="0">
                        <a:latin typeface="Arial"/>
                      </a:endParaRPr>
                    </a:p>
                  </a:txBody>
                  <a:tcPr anchor="ctr"/>
                </a:tc>
              </a:tr>
              <a:tr h="382726">
                <a:tc>
                  <a:txBody>
                    <a:bodyPr/>
                    <a:lstStyle/>
                    <a:p>
                      <a:pPr marL="0" algn="just" defTabSz="457200" rtl="0" eaLnBrk="1" latinLnBrk="0" hangingPunct="1"/>
                      <a:r>
                        <a:rPr lang="es-CL" sz="1000" b="0" kern="1200" dirty="0" smtClean="0">
                          <a:solidFill>
                            <a:schemeClr val="dk1"/>
                          </a:solidFill>
                          <a:latin typeface="Arial"/>
                          <a:ea typeface="+mn-ea"/>
                          <a:cs typeface="+mn-cs"/>
                        </a:rPr>
                        <a:t>Costura y trabajos de aguja, revisión prolija de artículos, corte y trazada.</a:t>
                      </a:r>
                    </a:p>
                  </a:txBody>
                  <a:tcPr anchor="ctr"/>
                </a:tc>
                <a:tc>
                  <a:txBody>
                    <a:bodyPr/>
                    <a:lstStyle/>
                    <a:p>
                      <a:pPr algn="ctr"/>
                      <a:r>
                        <a:rPr lang="es-CL" sz="1000" b="0" dirty="0" smtClean="0">
                          <a:latin typeface="Arial"/>
                        </a:rPr>
                        <a:t>1000</a:t>
                      </a:r>
                      <a:endParaRPr lang="es-CL" sz="1000" b="0" dirty="0">
                        <a:latin typeface="Arial"/>
                      </a:endParaRPr>
                    </a:p>
                  </a:txBody>
                  <a:tcPr anchor="ctr"/>
                </a:tc>
              </a:tr>
              <a:tr h="566225">
                <a:tc>
                  <a:txBody>
                    <a:bodyPr/>
                    <a:lstStyle/>
                    <a:p>
                      <a:pPr marL="0" algn="just" defTabSz="457200" rtl="0" eaLnBrk="1" latinLnBrk="0" hangingPunct="1"/>
                      <a:r>
                        <a:rPr lang="es-CL" sz="1000" b="0" kern="1200" dirty="0" smtClean="0">
                          <a:solidFill>
                            <a:schemeClr val="dk1"/>
                          </a:solidFill>
                          <a:latin typeface="Arial"/>
                          <a:ea typeface="+mn-ea"/>
                          <a:cs typeface="+mn-cs"/>
                        </a:rPr>
                        <a:t>Trabajo prolongado con discriminación de detalles finos, montaje y revisión de artículos con detalles pequeños y poco contraste, relojería, operaciones textiles sobre género oscuro y trabajos similares.</a:t>
                      </a:r>
                    </a:p>
                  </a:txBody>
                  <a:tcPr anchor="ctr"/>
                </a:tc>
                <a:tc>
                  <a:txBody>
                    <a:bodyPr/>
                    <a:lstStyle/>
                    <a:p>
                      <a:pPr algn="ctr"/>
                      <a:r>
                        <a:rPr lang="es-CL" sz="1000" b="0" dirty="0" smtClean="0">
                          <a:latin typeface="Arial"/>
                        </a:rPr>
                        <a:t>1500 a</a:t>
                      </a:r>
                      <a:r>
                        <a:rPr lang="es-CL" sz="1000" b="0" baseline="0" dirty="0" smtClean="0">
                          <a:latin typeface="Arial"/>
                        </a:rPr>
                        <a:t> 2000</a:t>
                      </a:r>
                      <a:endParaRPr lang="es-CL" sz="1000" b="0" dirty="0">
                        <a:latin typeface="Arial"/>
                      </a:endParaRPr>
                    </a:p>
                  </a:txBody>
                  <a:tcPr anchor="ctr"/>
                </a:tc>
              </a:tr>
              <a:tr h="382726">
                <a:tc>
                  <a:txBody>
                    <a:bodyPr/>
                    <a:lstStyle/>
                    <a:p>
                      <a:pPr marL="0" algn="just" defTabSz="457200" rtl="0" eaLnBrk="1" latinLnBrk="0" hangingPunct="1"/>
                      <a:r>
                        <a:rPr lang="es-CL" sz="1000" b="0" kern="1200" dirty="0" smtClean="0">
                          <a:solidFill>
                            <a:schemeClr val="dk1"/>
                          </a:solidFill>
                          <a:latin typeface="Arial"/>
                          <a:ea typeface="+mn-ea"/>
                          <a:cs typeface="+mn-cs"/>
                        </a:rPr>
                        <a:t>Sillas dentales y mesa de autopsias.</a:t>
                      </a:r>
                    </a:p>
                  </a:txBody>
                  <a:tcPr anchor="ctr"/>
                </a:tc>
                <a:tc>
                  <a:txBody>
                    <a:bodyPr/>
                    <a:lstStyle/>
                    <a:p>
                      <a:pPr algn="ctr"/>
                      <a:r>
                        <a:rPr lang="es-CL" sz="1000" b="0" dirty="0" smtClean="0">
                          <a:latin typeface="Arial"/>
                        </a:rPr>
                        <a:t>5000</a:t>
                      </a:r>
                      <a:endParaRPr lang="es-CL" sz="1000" b="0" dirty="0">
                        <a:latin typeface="Arial"/>
                      </a:endParaRPr>
                    </a:p>
                  </a:txBody>
                  <a:tcPr anchor="ctr"/>
                </a:tc>
              </a:tr>
              <a:tr h="382726">
                <a:tc>
                  <a:txBody>
                    <a:bodyPr/>
                    <a:lstStyle/>
                    <a:p>
                      <a:pPr marL="0" algn="just" defTabSz="457200" rtl="0" eaLnBrk="1" latinLnBrk="0" hangingPunct="1"/>
                      <a:r>
                        <a:rPr lang="es-CL" sz="1000" b="0" kern="1200" dirty="0" smtClean="0">
                          <a:solidFill>
                            <a:schemeClr val="dk1"/>
                          </a:solidFill>
                          <a:latin typeface="Arial"/>
                          <a:ea typeface="+mn-ea"/>
                          <a:cs typeface="+mn-cs"/>
                        </a:rPr>
                        <a:t>Mesa quirúrgica.</a:t>
                      </a:r>
                    </a:p>
                  </a:txBody>
                  <a:tcPr anchor="ctr"/>
                </a:tc>
                <a:tc>
                  <a:txBody>
                    <a:bodyPr/>
                    <a:lstStyle/>
                    <a:p>
                      <a:pPr algn="ctr"/>
                      <a:r>
                        <a:rPr lang="es-CL" sz="1000" b="0" kern="1200" dirty="0" smtClean="0">
                          <a:solidFill>
                            <a:schemeClr val="dk1"/>
                          </a:solidFill>
                          <a:latin typeface="Arial"/>
                          <a:ea typeface="+mn-ea"/>
                          <a:cs typeface="+mn-cs"/>
                        </a:rPr>
                        <a:t>20000</a:t>
                      </a:r>
                    </a:p>
                  </a:txBody>
                  <a:tcPr anchor="ctr"/>
                </a:tc>
              </a:tr>
            </a:tbl>
          </a:graphicData>
        </a:graphic>
      </p:graphicFrame>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698823"/>
          </a:xfrm>
        </p:spPr>
        <p:txBody>
          <a:bodyPr/>
          <a:lstStyle/>
          <a:p>
            <a:r>
              <a:rPr lang="es-MX" sz="1600" dirty="0" smtClean="0">
                <a:solidFill>
                  <a:srgbClr val="000000"/>
                </a:solidFill>
              </a:rPr>
              <a:t>La norma UNE 12464.1, establece los siguientes índices de iluminancia para distintos usos:</a:t>
            </a:r>
            <a:endParaRPr lang="es-CL" sz="1600" dirty="0" smtClean="0">
              <a:solidFill>
                <a:srgbClr val="000000"/>
              </a:solidFill>
            </a:endParaRPr>
          </a:p>
          <a:p>
            <a:pPr algn="just"/>
            <a:endParaRPr lang="es-ES" sz="1400" dirty="0" smtClean="0"/>
          </a:p>
          <a:p>
            <a:pPr algn="just"/>
            <a:endParaRPr lang="es-ES" sz="1400" dirty="0" smtClean="0"/>
          </a:p>
          <a:p>
            <a:endParaRPr lang="es-CL" sz="1600"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graphicFrame>
        <p:nvGraphicFramePr>
          <p:cNvPr id="7" name="Table 6"/>
          <p:cNvGraphicFramePr>
            <a:graphicFrameLocks noGrp="1"/>
          </p:cNvGraphicFramePr>
          <p:nvPr/>
        </p:nvGraphicFramePr>
        <p:xfrm>
          <a:off x="2138542" y="1552574"/>
          <a:ext cx="6096000" cy="4845013"/>
        </p:xfrm>
        <a:graphic>
          <a:graphicData uri="http://schemas.openxmlformats.org/drawingml/2006/table">
            <a:tbl>
              <a:tblPr firstRow="1" bandRow="1">
                <a:tableStyleId>{5C22544A-7EE6-4342-B048-85BDC9FD1C3A}</a:tableStyleId>
              </a:tblPr>
              <a:tblGrid>
                <a:gridCol w="2223908"/>
                <a:gridCol w="2867025"/>
                <a:gridCol w="1005067"/>
              </a:tblGrid>
              <a:tr h="536980">
                <a:tc>
                  <a:txBody>
                    <a:bodyPr/>
                    <a:lstStyle/>
                    <a:p>
                      <a:pPr algn="ctr">
                        <a:lnSpc>
                          <a:spcPct val="115000"/>
                        </a:lnSpc>
                        <a:spcAft>
                          <a:spcPts val="0"/>
                        </a:spcAft>
                      </a:pPr>
                      <a:r>
                        <a:rPr lang="es-MX" sz="1000" b="1" dirty="0">
                          <a:solidFill>
                            <a:srgbClr val="FFFFFF"/>
                          </a:solidFill>
                          <a:latin typeface="Arial"/>
                          <a:ea typeface="Calibri"/>
                          <a:cs typeface="Calibri"/>
                        </a:rPr>
                        <a:t>Rubro</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b="1" dirty="0">
                          <a:solidFill>
                            <a:srgbClr val="FFFFFF"/>
                          </a:solidFill>
                          <a:latin typeface="Arial"/>
                          <a:ea typeface="Calibri"/>
                          <a:cs typeface="Calibri"/>
                        </a:rPr>
                        <a:t>Lugar o actividad</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b="1" dirty="0">
                          <a:solidFill>
                            <a:srgbClr val="FFFFFF"/>
                          </a:solidFill>
                          <a:latin typeface="Arial"/>
                          <a:ea typeface="Calibri"/>
                          <a:cs typeface="Calibri"/>
                        </a:rPr>
                        <a:t>Iluminancia</a:t>
                      </a:r>
                      <a:endParaRPr lang="es-CL" sz="1000" dirty="0">
                        <a:latin typeface="Arial"/>
                        <a:ea typeface="Calibri"/>
                        <a:cs typeface="Times New Roman"/>
                      </a:endParaRPr>
                    </a:p>
                    <a:p>
                      <a:pPr algn="ctr">
                        <a:lnSpc>
                          <a:spcPct val="115000"/>
                        </a:lnSpc>
                        <a:spcAft>
                          <a:spcPts val="0"/>
                        </a:spcAft>
                      </a:pPr>
                      <a:r>
                        <a:rPr lang="es-MX" sz="1000" b="1" dirty="0">
                          <a:solidFill>
                            <a:srgbClr val="FFFFFF"/>
                          </a:solidFill>
                          <a:latin typeface="Arial"/>
                          <a:ea typeface="Calibri"/>
                          <a:cs typeface="Calibri"/>
                        </a:rPr>
                        <a:t>mantenida Em [Lux]</a:t>
                      </a:r>
                      <a:endParaRPr lang="es-CL" sz="1000" dirty="0">
                        <a:latin typeface="Arial"/>
                        <a:ea typeface="Calibri"/>
                        <a:cs typeface="Times New Roman"/>
                      </a:endParaRPr>
                    </a:p>
                  </a:txBody>
                  <a:tcPr marL="68580" marR="68580" marT="0" marB="0" anchor="ctr"/>
                </a:tc>
              </a:tr>
              <a:tr h="374096">
                <a:tc rowSpan="4">
                  <a:txBody>
                    <a:bodyPr/>
                    <a:lstStyle/>
                    <a:p>
                      <a:pPr algn="l">
                        <a:lnSpc>
                          <a:spcPct val="115000"/>
                        </a:lnSpc>
                        <a:spcAft>
                          <a:spcPts val="0"/>
                        </a:spcAft>
                      </a:pPr>
                      <a:r>
                        <a:rPr lang="es-MX" sz="1000" b="1" dirty="0">
                          <a:latin typeface="Arial"/>
                          <a:ea typeface="Calibri"/>
                          <a:cs typeface="Calibri"/>
                        </a:rPr>
                        <a:t>Oficinas</a:t>
                      </a:r>
                      <a:endParaRPr lang="es-CL" sz="1000" dirty="0">
                        <a:latin typeface="Arial"/>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Calibri"/>
                        </a:rPr>
                        <a:t>Archivos, </a:t>
                      </a:r>
                      <a:r>
                        <a:rPr lang="es-ES" sz="1000" dirty="0" smtClean="0">
                          <a:latin typeface="Arial"/>
                          <a:ea typeface="Calibri"/>
                          <a:cs typeface="Calibri"/>
                        </a:rPr>
                        <a:t>copiadoras,</a:t>
                      </a:r>
                      <a:r>
                        <a:rPr lang="es-CL" sz="1000" baseline="0" dirty="0" smtClean="0">
                          <a:latin typeface="Arial"/>
                          <a:ea typeface="Calibri"/>
                          <a:cs typeface="Times New Roman"/>
                        </a:rPr>
                        <a:t> </a:t>
                      </a:r>
                      <a:r>
                        <a:rPr lang="es-ES" sz="1000" dirty="0" smtClean="0">
                          <a:latin typeface="Arial"/>
                          <a:ea typeface="Calibri"/>
                          <a:cs typeface="Calibri"/>
                        </a:rPr>
                        <a:t>áreas </a:t>
                      </a:r>
                      <a:r>
                        <a:rPr lang="es-ES" sz="1000" dirty="0">
                          <a:latin typeface="Arial"/>
                          <a:ea typeface="Calibri"/>
                          <a:cs typeface="Calibri"/>
                        </a:rPr>
                        <a:t>de circulación</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300</a:t>
                      </a:r>
                      <a:endParaRPr lang="es-CL" sz="1000" dirty="0">
                        <a:latin typeface="Arial"/>
                        <a:ea typeface="Calibri"/>
                        <a:cs typeface="Times New Roman"/>
                      </a:endParaRPr>
                    </a:p>
                  </a:txBody>
                  <a:tcPr marL="68580" marR="68580" marT="0" marB="0" anchor="ctr"/>
                </a:tc>
              </a:tr>
              <a:tr h="295339">
                <a:tc vMerge="1">
                  <a:txBody>
                    <a:bodyPr/>
                    <a:lstStyle/>
                    <a:p>
                      <a:pPr algn="l">
                        <a:lnSpc>
                          <a:spcPct val="115000"/>
                        </a:lnSpc>
                        <a:spcAft>
                          <a:spcPts val="0"/>
                        </a:spcAft>
                      </a:pPr>
                      <a:endParaRPr lang="es-CL" sz="1000" dirty="0">
                        <a:latin typeface="Varela Round" pitchFamily="2" charset="0"/>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Calibri"/>
                        </a:rPr>
                        <a:t>Dibujo Técnico</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750</a:t>
                      </a:r>
                      <a:endParaRPr lang="es-CL" sz="1000" dirty="0">
                        <a:latin typeface="Arial"/>
                        <a:ea typeface="Calibri"/>
                        <a:cs typeface="Times New Roman"/>
                      </a:endParaRPr>
                    </a:p>
                  </a:txBody>
                  <a:tcPr marL="68580" marR="68580" marT="0" marB="0" anchor="ctr"/>
                </a:tc>
              </a:tr>
              <a:tr h="340087">
                <a:tc vMerge="1">
                  <a:txBody>
                    <a:bodyPr/>
                    <a:lstStyle/>
                    <a:p>
                      <a:pPr algn="l">
                        <a:lnSpc>
                          <a:spcPct val="115000"/>
                        </a:lnSpc>
                        <a:spcAft>
                          <a:spcPts val="0"/>
                        </a:spcAft>
                      </a:pPr>
                      <a:endParaRPr lang="es-CL" sz="1000" dirty="0">
                        <a:latin typeface="Varela Round" pitchFamily="2" charset="0"/>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Calibri"/>
                        </a:rPr>
                        <a:t>Salas de conferencias </a:t>
                      </a:r>
                      <a:r>
                        <a:rPr lang="es-ES" sz="1000" dirty="0" smtClean="0">
                          <a:latin typeface="Arial"/>
                          <a:ea typeface="Calibri"/>
                          <a:cs typeface="Calibri"/>
                        </a:rPr>
                        <a:t>y</a:t>
                      </a:r>
                      <a:r>
                        <a:rPr lang="es-CL" sz="1000" baseline="0" dirty="0" smtClean="0">
                          <a:latin typeface="Arial"/>
                          <a:ea typeface="Calibri"/>
                          <a:cs typeface="Times New Roman"/>
                        </a:rPr>
                        <a:t> </a:t>
                      </a:r>
                      <a:r>
                        <a:rPr lang="es-ES" sz="1000" dirty="0" smtClean="0">
                          <a:latin typeface="Arial"/>
                          <a:ea typeface="Calibri"/>
                          <a:cs typeface="Calibri"/>
                        </a:rPr>
                        <a:t>reuniones</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500</a:t>
                      </a:r>
                      <a:endParaRPr lang="es-CL" sz="1000" dirty="0">
                        <a:latin typeface="Arial"/>
                        <a:ea typeface="Calibri"/>
                        <a:cs typeface="Times New Roman"/>
                      </a:endParaRPr>
                    </a:p>
                  </a:txBody>
                  <a:tcPr marL="68580" marR="68580" marT="0" marB="0" anchor="ctr"/>
                </a:tc>
              </a:tr>
              <a:tr h="350827">
                <a:tc vMerge="1">
                  <a:txBody>
                    <a:bodyPr/>
                    <a:lstStyle/>
                    <a:p>
                      <a:pPr algn="l">
                        <a:lnSpc>
                          <a:spcPct val="115000"/>
                        </a:lnSpc>
                        <a:spcAft>
                          <a:spcPts val="0"/>
                        </a:spcAft>
                      </a:pPr>
                      <a:endParaRPr lang="es-CL" sz="1000" dirty="0">
                        <a:latin typeface="Varela Round" pitchFamily="2" charset="0"/>
                        <a:ea typeface="Calibri"/>
                        <a:cs typeface="Times New Roman"/>
                      </a:endParaRPr>
                    </a:p>
                  </a:txBody>
                  <a:tcPr marL="68580" marR="68580" marT="0" marB="0" anchor="ctr"/>
                </a:tc>
                <a:tc>
                  <a:txBody>
                    <a:bodyPr/>
                    <a:lstStyle/>
                    <a:p>
                      <a:pPr marL="0" algn="l" defTabSz="457200" rtl="0" eaLnBrk="1" latinLnBrk="0" hangingPunct="1">
                        <a:lnSpc>
                          <a:spcPct val="115000"/>
                        </a:lnSpc>
                        <a:spcAft>
                          <a:spcPts val="0"/>
                        </a:spcAft>
                      </a:pPr>
                      <a:r>
                        <a:rPr lang="es-ES" sz="1000" kern="1200" dirty="0">
                          <a:solidFill>
                            <a:schemeClr val="dk1"/>
                          </a:solidFill>
                          <a:latin typeface="Arial"/>
                          <a:ea typeface="Calibri"/>
                          <a:cs typeface="Calibri"/>
                        </a:rPr>
                        <a:t>Pasillos y vías de circulación</a:t>
                      </a:r>
                      <a:endParaRPr lang="es-CL" sz="1000" kern="1200" dirty="0">
                        <a:solidFill>
                          <a:schemeClr val="dk1"/>
                        </a:solidFill>
                        <a:latin typeface="Arial"/>
                        <a:ea typeface="Calibri"/>
                        <a:cs typeface="Calibri"/>
                      </a:endParaRPr>
                    </a:p>
                  </a:txBody>
                  <a:tcPr marL="68580" marR="68580" marT="0" marB="0" anchor="ctr"/>
                </a:tc>
                <a:tc>
                  <a:txBody>
                    <a:bodyPr/>
                    <a:lstStyle/>
                    <a:p>
                      <a:pPr marL="0" indent="0" algn="ctr" defTabSz="457200" rtl="0" eaLnBrk="1" latinLnBrk="0" hangingPunct="1">
                        <a:lnSpc>
                          <a:spcPct val="115000"/>
                        </a:lnSpc>
                        <a:spcAft>
                          <a:spcPts val="0"/>
                        </a:spcAft>
                      </a:pPr>
                      <a:r>
                        <a:rPr lang="es-CL" sz="1000" kern="1200" dirty="0" smtClean="0">
                          <a:solidFill>
                            <a:schemeClr val="dk1"/>
                          </a:solidFill>
                          <a:latin typeface="Arial"/>
                          <a:ea typeface="Calibri"/>
                          <a:cs typeface="Calibri"/>
                        </a:rPr>
                        <a:t>100</a:t>
                      </a:r>
                      <a:endParaRPr lang="es-CL" sz="1000" kern="1200" dirty="0">
                        <a:solidFill>
                          <a:schemeClr val="dk1"/>
                        </a:solidFill>
                        <a:latin typeface="Arial"/>
                        <a:ea typeface="Calibri"/>
                        <a:cs typeface="Calibri"/>
                      </a:endParaRPr>
                    </a:p>
                  </a:txBody>
                  <a:tcPr marL="68580" marR="68580" marT="0" marB="0" anchor="ctr"/>
                </a:tc>
              </a:tr>
              <a:tr h="384835">
                <a:tc rowSpan="5">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s-MX" sz="1000" b="1" dirty="0" smtClean="0">
                          <a:latin typeface="Arial"/>
                          <a:ea typeface="Calibri"/>
                          <a:cs typeface="Calibri"/>
                        </a:rPr>
                        <a:t>Edificios y/u</a:t>
                      </a:r>
                      <a:r>
                        <a:rPr lang="es-MX" sz="1000" b="1" baseline="0" dirty="0" smtClean="0">
                          <a:latin typeface="Arial"/>
                          <a:ea typeface="Calibri"/>
                          <a:cs typeface="Calibri"/>
                        </a:rPr>
                        <a:t> </a:t>
                      </a:r>
                      <a:r>
                        <a:rPr lang="es-MX" sz="1000" b="1" dirty="0" smtClean="0">
                          <a:latin typeface="Arial"/>
                          <a:ea typeface="Calibri"/>
                          <a:cs typeface="Calibri"/>
                        </a:rPr>
                        <a:t>Organizaciones  Educativos</a:t>
                      </a:r>
                      <a:endParaRPr lang="es-CL" sz="1000" dirty="0" smtClean="0">
                        <a:latin typeface="Arial"/>
                        <a:ea typeface="Calibri"/>
                        <a:cs typeface="Times New Roman"/>
                      </a:endParaRPr>
                    </a:p>
                    <a:p>
                      <a:pPr algn="l">
                        <a:lnSpc>
                          <a:spcPct val="115000"/>
                        </a:lnSpc>
                        <a:spcAft>
                          <a:spcPts val="0"/>
                        </a:spcAft>
                      </a:pPr>
                      <a:endParaRPr lang="es-CL" sz="1000" dirty="0">
                        <a:latin typeface="Arial"/>
                        <a:ea typeface="Calibri"/>
                        <a:cs typeface="Times New Roman"/>
                      </a:endParaRPr>
                    </a:p>
                  </a:txBody>
                  <a:tcPr marL="68580" marR="68580" marT="0" marB="0" anchor="ctr">
                    <a:solidFill>
                      <a:schemeClr val="accent1">
                        <a:lumMod val="20000"/>
                        <a:lumOff val="80000"/>
                      </a:schemeClr>
                    </a:solidFill>
                  </a:tcPr>
                </a:tc>
                <a:tc>
                  <a:txBody>
                    <a:bodyPr/>
                    <a:lstStyle/>
                    <a:p>
                      <a:pPr algn="l">
                        <a:lnSpc>
                          <a:spcPct val="115000"/>
                        </a:lnSpc>
                        <a:spcAft>
                          <a:spcPts val="0"/>
                        </a:spcAft>
                      </a:pPr>
                      <a:r>
                        <a:rPr lang="es-ES" sz="1000" dirty="0">
                          <a:latin typeface="Arial"/>
                          <a:ea typeface="Calibri"/>
                          <a:cs typeface="Calibri"/>
                        </a:rPr>
                        <a:t>Salas de clase</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300</a:t>
                      </a:r>
                      <a:endParaRPr lang="es-CL" sz="1000" dirty="0">
                        <a:latin typeface="Arial"/>
                        <a:ea typeface="Calibri"/>
                        <a:cs typeface="Times New Roman"/>
                      </a:endParaRPr>
                    </a:p>
                  </a:txBody>
                  <a:tcPr marL="68580" marR="68580" marT="0" marB="0" anchor="ctr"/>
                </a:tc>
              </a:tr>
              <a:tr h="354406">
                <a:tc vMerge="1">
                  <a:txBody>
                    <a:bodyPr/>
                    <a:lstStyle/>
                    <a:p>
                      <a:pPr algn="l">
                        <a:lnSpc>
                          <a:spcPct val="115000"/>
                        </a:lnSpc>
                        <a:spcAft>
                          <a:spcPts val="0"/>
                        </a:spcAft>
                      </a:pPr>
                      <a:endParaRPr lang="es-CL" sz="1000" dirty="0">
                        <a:latin typeface="Varela Round" pitchFamily="2" charset="0"/>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Calibri"/>
                        </a:rPr>
                        <a:t>Pizarra (plano vertical)</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500</a:t>
                      </a:r>
                      <a:endParaRPr lang="es-CL" sz="1000" dirty="0">
                        <a:latin typeface="Arial"/>
                        <a:ea typeface="Calibri"/>
                        <a:cs typeface="Times New Roman"/>
                      </a:endParaRPr>
                    </a:p>
                  </a:txBody>
                  <a:tcPr marL="68580" marR="68580" marT="0" marB="0" anchor="ctr"/>
                </a:tc>
              </a:tr>
              <a:tr h="420634">
                <a:tc vMerge="1">
                  <a:txBody>
                    <a:bodyPr/>
                    <a:lstStyle/>
                    <a:p>
                      <a:pPr algn="l">
                        <a:lnSpc>
                          <a:spcPct val="115000"/>
                        </a:lnSpc>
                        <a:spcAft>
                          <a:spcPts val="0"/>
                        </a:spcAft>
                      </a:pPr>
                      <a:endParaRPr lang="es-CL" sz="1000" dirty="0">
                        <a:latin typeface="Varela Round" pitchFamily="2" charset="0"/>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Calibri"/>
                        </a:rPr>
                        <a:t>Salas de arte</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500</a:t>
                      </a:r>
                      <a:endParaRPr lang="es-CL" sz="1000" dirty="0">
                        <a:latin typeface="Arial"/>
                        <a:ea typeface="Calibri"/>
                        <a:cs typeface="Times New Roman"/>
                      </a:endParaRPr>
                    </a:p>
                  </a:txBody>
                  <a:tcPr marL="68580" marR="68580" marT="0" marB="0" anchor="ctr"/>
                </a:tc>
              </a:tr>
              <a:tr h="384239">
                <a:tc vMerge="1">
                  <a:txBody>
                    <a:bodyPr/>
                    <a:lstStyle/>
                    <a:p>
                      <a:pPr algn="l">
                        <a:lnSpc>
                          <a:spcPct val="115000"/>
                        </a:lnSpc>
                        <a:spcAft>
                          <a:spcPts val="0"/>
                        </a:spcAft>
                      </a:pPr>
                      <a:endParaRPr lang="es-CL" sz="1000" dirty="0">
                        <a:latin typeface="Varela Round" pitchFamily="2" charset="0"/>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Calibri"/>
                        </a:rPr>
                        <a:t>Biblioteca (zona de lectura)</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500</a:t>
                      </a:r>
                      <a:endParaRPr lang="es-CL" sz="1000" dirty="0">
                        <a:latin typeface="Arial"/>
                        <a:ea typeface="Calibri"/>
                        <a:cs typeface="Times New Roman"/>
                      </a:endParaRPr>
                    </a:p>
                  </a:txBody>
                  <a:tcPr marL="68580" marR="68580" marT="0" marB="0" anchor="ctr"/>
                </a:tc>
              </a:tr>
              <a:tr h="359609">
                <a:tc vMerge="1">
                  <a:txBody>
                    <a:bodyPr/>
                    <a:lstStyle/>
                    <a:p>
                      <a:pPr algn="l">
                        <a:lnSpc>
                          <a:spcPct val="115000"/>
                        </a:lnSpc>
                        <a:spcAft>
                          <a:spcPts val="0"/>
                        </a:spcAft>
                      </a:pPr>
                      <a:endParaRPr lang="es-CL" sz="1000">
                        <a:latin typeface="Varela Round" pitchFamily="2" charset="0"/>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Calibri"/>
                        </a:rPr>
                        <a:t>Gimnasios</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300</a:t>
                      </a:r>
                      <a:endParaRPr lang="es-CL" sz="1000" dirty="0">
                        <a:latin typeface="Arial"/>
                        <a:ea typeface="Calibri"/>
                        <a:cs typeface="Times New Roman"/>
                      </a:endParaRPr>
                    </a:p>
                  </a:txBody>
                  <a:tcPr marL="68580" marR="68580" marT="0" marB="0" anchor="ctr"/>
                </a:tc>
              </a:tr>
              <a:tr h="324743">
                <a:tc rowSpan="3">
                  <a:txBody>
                    <a:bodyPr/>
                    <a:lstStyle/>
                    <a:p>
                      <a:pPr algn="l">
                        <a:lnSpc>
                          <a:spcPct val="115000"/>
                        </a:lnSpc>
                        <a:spcAft>
                          <a:spcPts val="0"/>
                        </a:spcAft>
                      </a:pPr>
                      <a:r>
                        <a:rPr lang="es-MX" sz="1000" b="1" dirty="0">
                          <a:latin typeface="Arial"/>
                          <a:ea typeface="Calibri"/>
                          <a:cs typeface="Calibri"/>
                        </a:rPr>
                        <a:t>Establecimientos Sanitarios</a:t>
                      </a:r>
                      <a:endParaRPr lang="es-CL" sz="1000" dirty="0">
                        <a:latin typeface="Arial"/>
                        <a:ea typeface="Calibri"/>
                        <a:cs typeface="Times New Roman"/>
                      </a:endParaRPr>
                    </a:p>
                  </a:txBody>
                  <a:tcPr marL="68580" marR="68580" marT="0" marB="0" anchor="ctr">
                    <a:solidFill>
                      <a:schemeClr val="accent1">
                        <a:lumMod val="40000"/>
                        <a:lumOff val="60000"/>
                      </a:schemeClr>
                    </a:solidFill>
                  </a:tcPr>
                </a:tc>
                <a:tc>
                  <a:txBody>
                    <a:bodyPr/>
                    <a:lstStyle/>
                    <a:p>
                      <a:pPr algn="l">
                        <a:lnSpc>
                          <a:spcPct val="115000"/>
                        </a:lnSpc>
                        <a:spcAft>
                          <a:spcPts val="0"/>
                        </a:spcAft>
                      </a:pPr>
                      <a:r>
                        <a:rPr lang="es-ES" sz="1000" dirty="0">
                          <a:latin typeface="Arial"/>
                          <a:ea typeface="Calibri"/>
                          <a:cs typeface="Calibri"/>
                        </a:rPr>
                        <a:t>Quirófanos</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10000</a:t>
                      </a:r>
                      <a:endParaRPr lang="es-CL" sz="1000" dirty="0">
                        <a:latin typeface="Arial"/>
                        <a:ea typeface="Calibri"/>
                        <a:cs typeface="Times New Roman"/>
                      </a:endParaRPr>
                    </a:p>
                  </a:txBody>
                  <a:tcPr marL="68580" marR="68580" marT="0" marB="0" anchor="ctr"/>
                </a:tc>
              </a:tr>
              <a:tr h="359609">
                <a:tc vMerge="1">
                  <a:txBody>
                    <a:bodyPr/>
                    <a:lstStyle/>
                    <a:p>
                      <a:pPr algn="l">
                        <a:lnSpc>
                          <a:spcPct val="115000"/>
                        </a:lnSpc>
                        <a:spcAft>
                          <a:spcPts val="0"/>
                        </a:spcAft>
                      </a:pPr>
                      <a:endParaRPr lang="es-CL" sz="1000" dirty="0">
                        <a:latin typeface="Varela Round" pitchFamily="2" charset="0"/>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Calibri"/>
                        </a:rPr>
                        <a:t>Exámenes y tratamientos</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1000</a:t>
                      </a:r>
                      <a:endParaRPr lang="es-CL" sz="1000" dirty="0">
                        <a:latin typeface="Arial"/>
                        <a:ea typeface="Calibri"/>
                        <a:cs typeface="Times New Roman"/>
                      </a:endParaRPr>
                    </a:p>
                  </a:txBody>
                  <a:tcPr marL="68580" marR="68580" marT="0" marB="0" anchor="ctr"/>
                </a:tc>
              </a:tr>
              <a:tr h="359609">
                <a:tc vMerge="1">
                  <a:txBody>
                    <a:bodyPr/>
                    <a:lstStyle/>
                    <a:p>
                      <a:pPr algn="l">
                        <a:lnSpc>
                          <a:spcPct val="115000"/>
                        </a:lnSpc>
                        <a:spcAft>
                          <a:spcPts val="0"/>
                        </a:spcAft>
                      </a:pPr>
                      <a:endParaRPr lang="es-CL" sz="1000" dirty="0">
                        <a:latin typeface="Varela Round" pitchFamily="2" charset="0"/>
                        <a:ea typeface="Calibri"/>
                        <a:cs typeface="Times New Roman"/>
                      </a:endParaRPr>
                    </a:p>
                  </a:txBody>
                  <a:tcPr marL="68580" marR="68580" marT="0" marB="0" anchor="ctr"/>
                </a:tc>
                <a:tc>
                  <a:txBody>
                    <a:bodyPr/>
                    <a:lstStyle/>
                    <a:p>
                      <a:pPr algn="l">
                        <a:lnSpc>
                          <a:spcPct val="115000"/>
                        </a:lnSpc>
                        <a:spcAft>
                          <a:spcPts val="0"/>
                        </a:spcAft>
                      </a:pPr>
                      <a:r>
                        <a:rPr lang="es-ES" sz="1000" dirty="0">
                          <a:latin typeface="Arial"/>
                          <a:ea typeface="Calibri"/>
                          <a:cs typeface="Calibri"/>
                        </a:rPr>
                        <a:t>Salas de esterilización</a:t>
                      </a:r>
                      <a:endParaRPr lang="es-CL" sz="10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Calibri"/>
                          <a:cs typeface="Calibri"/>
                        </a:rPr>
                        <a:t>300</a:t>
                      </a:r>
                      <a:endParaRPr lang="es-CL" sz="1000" dirty="0">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1664"/>
            <a:ext cx="7018448" cy="5698823"/>
          </a:xfrm>
        </p:spPr>
        <p:txBody>
          <a:bodyPr/>
          <a:lstStyle/>
          <a:p>
            <a:pPr algn="just">
              <a:spcAft>
                <a:spcPts val="600"/>
              </a:spcAft>
            </a:pPr>
            <a:r>
              <a:rPr lang="es-ES" sz="1600" b="1" dirty="0" smtClean="0">
                <a:solidFill>
                  <a:srgbClr val="000000"/>
                </a:solidFill>
                <a:latin typeface="Arial"/>
              </a:rPr>
              <a:t>2.2	Sistema de Calefacción</a:t>
            </a:r>
          </a:p>
          <a:p>
            <a:pPr algn="just">
              <a:spcAft>
                <a:spcPts val="600"/>
              </a:spcAft>
            </a:pPr>
            <a:r>
              <a:rPr lang="es-ES" sz="1600" dirty="0" smtClean="0">
                <a:solidFill>
                  <a:srgbClr val="000000"/>
                </a:solidFill>
                <a:latin typeface="Arial"/>
              </a:rPr>
              <a:t>Otra forma de usar la energía es convirtiéndola en energía térmica, por ejemplo mediante un proceso de combustión para el caso de los combustibles, o utilizando una resistencia eléctrica para calentar el agua (fenómeno similar al  que ocurre en los hervidores eléctricos). </a:t>
            </a:r>
          </a:p>
          <a:p>
            <a:pPr algn="just">
              <a:spcAft>
                <a:spcPts val="600"/>
              </a:spcAft>
            </a:pPr>
            <a:endParaRPr lang="es-ES" sz="1600" dirty="0" smtClean="0">
              <a:solidFill>
                <a:srgbClr val="000000"/>
              </a:solidFill>
              <a:latin typeface="Arial"/>
            </a:endParaRPr>
          </a:p>
          <a:p>
            <a:pPr algn="just">
              <a:spcBef>
                <a:spcPts val="400"/>
              </a:spcBef>
              <a:spcAft>
                <a:spcPts val="600"/>
              </a:spcAft>
            </a:pPr>
            <a:r>
              <a:rPr lang="es-ES" sz="1600" dirty="0" smtClean="0">
                <a:solidFill>
                  <a:srgbClr val="000000"/>
                </a:solidFill>
                <a:latin typeface="Arial"/>
              </a:rPr>
              <a:t>Para esto, las instalaciones requieren de ciertas condiciones de temperatura y humedad para que los usuarios puedan sentirse cómodos (o en situación de confort), ya que las construcciones no son 100% herméticas y siempre existe una fuga de calor (o energía), hacia el exterior (en invierno), por lo que se requieren de estos sistemas para mantener los ambientes confortables.</a:t>
            </a:r>
          </a:p>
          <a:p>
            <a:pPr algn="just">
              <a:spcBef>
                <a:spcPts val="400"/>
              </a:spcBef>
              <a:spcAft>
                <a:spcPts val="600"/>
              </a:spcAft>
            </a:pPr>
            <a:endParaRPr lang="es-CL" sz="1600" dirty="0" smtClean="0">
              <a:solidFill>
                <a:srgbClr val="000000"/>
              </a:solidFill>
              <a:latin typeface="Arial"/>
            </a:endParaRPr>
          </a:p>
          <a:p>
            <a:pPr algn="just">
              <a:spcBef>
                <a:spcPts val="400"/>
              </a:spcBef>
              <a:spcAft>
                <a:spcPts val="600"/>
              </a:spcAft>
            </a:pPr>
            <a:r>
              <a:rPr lang="es-ES" sz="1600" b="1" dirty="0" smtClean="0">
                <a:solidFill>
                  <a:srgbClr val="000000"/>
                </a:solidFill>
                <a:latin typeface="Arial"/>
              </a:rPr>
              <a:t>En general  existen dos tipos de sistemas de calefacción: </a:t>
            </a:r>
            <a:r>
              <a:rPr lang="es-ES" sz="1600" dirty="0" smtClean="0">
                <a:solidFill>
                  <a:srgbClr val="000000"/>
                </a:solidFill>
                <a:latin typeface="Arial"/>
              </a:rPr>
              <a:t>el primero es un sistema centralizado y el segundo corresponde a soluciones puntuales. </a:t>
            </a:r>
          </a:p>
          <a:p>
            <a:pPr algn="just">
              <a:spcBef>
                <a:spcPts val="400"/>
              </a:spcBef>
            </a:pPr>
            <a:r>
              <a:rPr lang="es-ES" sz="1600" dirty="0" smtClean="0">
                <a:solidFill>
                  <a:srgbClr val="000000"/>
                </a:solidFill>
                <a:latin typeface="Arial"/>
              </a:rPr>
              <a:t>Respecto de los primeros, están compuestos por un sistema de generación de agua caliente y otro sistema de distribución. </a:t>
            </a:r>
            <a:endParaRPr lang="es-ES" dirty="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97402"/>
            <a:ext cx="4122848" cy="5541485"/>
          </a:xfrm>
        </p:spPr>
        <p:txBody>
          <a:bodyPr/>
          <a:lstStyle/>
          <a:p>
            <a:pPr algn="just"/>
            <a:r>
              <a:rPr lang="es-ES" sz="1600" b="1" dirty="0" smtClean="0">
                <a:solidFill>
                  <a:srgbClr val="000000"/>
                </a:solidFill>
                <a:latin typeface="Arial"/>
              </a:rPr>
              <a:t>Calentadores a combustible:</a:t>
            </a:r>
            <a:r>
              <a:rPr lang="es-ES" sz="1600" dirty="0" smtClean="0">
                <a:solidFill>
                  <a:srgbClr val="000000"/>
                </a:solidFill>
                <a:latin typeface="Arial"/>
              </a:rPr>
              <a:t> Son dispositivos o aparatos encargados de calentar agua a través del calor generado por la combustión de un combustible como el gas, el petróleo o leña. Dentro de esta categoría se encuentras las calderas y los calefones.</a:t>
            </a:r>
          </a:p>
          <a:p>
            <a:pPr algn="just"/>
            <a:endParaRPr lang="es-ES" sz="1400" dirty="0" smtClean="0">
              <a:solidFill>
                <a:srgbClr val="000000"/>
              </a:solidFill>
            </a:endParaRPr>
          </a:p>
          <a:p>
            <a:pPr algn="just"/>
            <a:endParaRPr lang="es-ES" sz="1400" dirty="0" smtClean="0">
              <a:solidFill>
                <a:srgbClr val="000000"/>
              </a:solidFill>
            </a:endParaRPr>
          </a:p>
          <a:p>
            <a:pPr algn="just"/>
            <a:endParaRPr lang="es-ES" sz="1400" dirty="0" smtClean="0">
              <a:solidFill>
                <a:srgbClr val="000000"/>
              </a:solidFill>
            </a:endParaRPr>
          </a:p>
          <a:p>
            <a:pPr lvl="0" algn="just"/>
            <a:r>
              <a:rPr lang="es-ES" sz="1600" b="1" dirty="0" smtClean="0">
                <a:solidFill>
                  <a:srgbClr val="000000"/>
                </a:solidFill>
                <a:latin typeface="Arial"/>
              </a:rPr>
              <a:t>Termos eléctricos: </a:t>
            </a:r>
            <a:r>
              <a:rPr lang="es-ES" sz="1600" dirty="0" smtClean="0">
                <a:solidFill>
                  <a:srgbClr val="000000"/>
                </a:solidFill>
                <a:latin typeface="Arial"/>
              </a:rPr>
              <a:t>Son estanques donde se almacena y calienta el agua mediante resistencias eléctrica. Estos son capaces de contener un volumen de agua que varía usualmente entre los 15 y los 1.000 litros.</a:t>
            </a:r>
            <a:endParaRPr lang="es-CL" sz="1600" dirty="0" smtClean="0">
              <a:solidFill>
                <a:srgbClr val="000000"/>
              </a:solidFill>
              <a:latin typeface="Arial"/>
            </a:endParaRPr>
          </a:p>
          <a:p>
            <a:pPr algn="just"/>
            <a:endParaRPr lang="es-ES" sz="1400" dirty="0" smtClean="0">
              <a:solidFill>
                <a:srgbClr val="000000"/>
              </a:solidFill>
            </a:endParaRPr>
          </a:p>
          <a:p>
            <a:pPr algn="just"/>
            <a:endParaRPr lang="es-ES"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8" name="Imagen 18" descr="ANd9GcRhykQxBdWZZc6GFgiSnWVKw1g51DZgYazM5WJPNMAssymuhtUJlQ"/>
          <p:cNvPicPr/>
          <p:nvPr/>
        </p:nvPicPr>
        <p:blipFill>
          <a:blip r:embed="rId2">
            <a:extLst>
              <a:ext uri="{28A0092B-C50C-407E-A947-70E740481C1C}">
                <a14:useLocalDpi xmlns:a14="http://schemas.microsoft.com/office/drawing/2010/main" xmlns="" val="0"/>
              </a:ext>
            </a:extLst>
          </a:blip>
          <a:srcRect t="14931" b="16533"/>
          <a:stretch>
            <a:fillRect/>
          </a:stretch>
        </p:blipFill>
        <p:spPr bwMode="auto">
          <a:xfrm>
            <a:off x="6438900" y="1220470"/>
            <a:ext cx="2133600" cy="1330960"/>
          </a:xfrm>
          <a:prstGeom prst="rect">
            <a:avLst/>
          </a:prstGeom>
          <a:noFill/>
        </p:spPr>
      </p:pic>
      <p:pic>
        <p:nvPicPr>
          <p:cNvPr id="9" name="Imagen 6" descr="http://t1.gstatic.com/images?q=tbn:ANd9GcSjYQz9dzg7w260545orCLGv_og-dUo3jpHbeCQWDPmygRGbXhD"/>
          <p:cNvPicPr/>
          <p:nvPr/>
        </p:nvPicPr>
        <p:blipFill>
          <a:blip r:embed="rId3">
            <a:extLst>
              <a:ext uri="{28A0092B-C50C-407E-A947-70E740481C1C}">
                <a14:useLocalDpi xmlns:a14="http://schemas.microsoft.com/office/drawing/2010/main" xmlns="" val="0"/>
              </a:ext>
            </a:extLst>
          </a:blip>
          <a:srcRect/>
          <a:stretch>
            <a:fillRect/>
          </a:stretch>
        </p:blipFill>
        <p:spPr bwMode="auto">
          <a:xfrm>
            <a:off x="6945517" y="3676650"/>
            <a:ext cx="1082650" cy="1572768"/>
          </a:xfrm>
          <a:prstGeom prst="rect">
            <a:avLst/>
          </a:prstGeom>
          <a:noFill/>
          <a:ln>
            <a:noFill/>
          </a:ln>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17552" y="1338703"/>
            <a:ext cx="4732448" cy="2039498"/>
          </a:xfrm>
        </p:spPr>
        <p:txBody>
          <a:bodyPr/>
          <a:lstStyle/>
          <a:p>
            <a:pPr lvl="0" algn="just">
              <a:spcBef>
                <a:spcPts val="400"/>
              </a:spcBef>
              <a:spcAft>
                <a:spcPts val="600"/>
              </a:spcAft>
            </a:pPr>
            <a:r>
              <a:rPr lang="es-ES" sz="1400" b="1" dirty="0" smtClean="0">
                <a:solidFill>
                  <a:srgbClr val="000000"/>
                </a:solidFill>
                <a:latin typeface="Arial"/>
              </a:rPr>
              <a:t>Paneles solares térmicos:</a:t>
            </a:r>
            <a:r>
              <a:rPr lang="es-ES" sz="1400" dirty="0" smtClean="0">
                <a:solidFill>
                  <a:srgbClr val="000000"/>
                </a:solidFill>
                <a:latin typeface="Arial"/>
              </a:rPr>
              <a:t> Son equipos que utilizan la radiación solar para calentar el agua, la cual es posteriormente almacenada en contenedores. Estos equipos necesitan de un sistema de respaldo, ya que dependen de la radiación disponible para el calentamiento de agua. Suelen utilizarse también como sistemas de precalentamiento o calentadores en paralelo a una caldera.</a:t>
            </a:r>
          </a:p>
          <a:p>
            <a:pPr lvl="0" algn="just">
              <a:spcBef>
                <a:spcPts val="400"/>
              </a:spcBef>
              <a:spcAft>
                <a:spcPts val="600"/>
              </a:spcAft>
            </a:pPr>
            <a:endParaRPr lang="es-ES" sz="1400" dirty="0" smtClean="0">
              <a:solidFill>
                <a:srgbClr val="000000"/>
              </a:solidFill>
              <a:latin typeface="Arial"/>
            </a:endParaRPr>
          </a:p>
          <a:p>
            <a:pPr algn="just">
              <a:spcAft>
                <a:spcPts val="600"/>
              </a:spcAft>
            </a:pPr>
            <a:r>
              <a:rPr lang="es-ES" sz="1400" dirty="0" smtClean="0">
                <a:solidFill>
                  <a:srgbClr val="000000"/>
                </a:solidFill>
                <a:latin typeface="Arial"/>
              </a:rPr>
              <a:t>Una vez generada el agua caliente, es necesario distribuirla hasta los puntos donde se entregará la calefacción. La distribución se realiza por cañerías, las cuales llevan el agua caliente y retornan el agua fría hacia el estanque.</a:t>
            </a:r>
          </a:p>
          <a:p>
            <a:pPr algn="just">
              <a:spcAft>
                <a:spcPts val="600"/>
              </a:spcAft>
            </a:pPr>
            <a:endParaRPr lang="es-CL" sz="1400" dirty="0" smtClean="0">
              <a:solidFill>
                <a:srgbClr val="000000"/>
              </a:solidFill>
              <a:latin typeface="Arial"/>
            </a:endParaRPr>
          </a:p>
          <a:p>
            <a:pPr algn="just">
              <a:spcBef>
                <a:spcPts val="400"/>
              </a:spcBef>
            </a:pPr>
            <a:r>
              <a:rPr lang="es-ES" sz="1400" dirty="0" smtClean="0">
                <a:solidFill>
                  <a:srgbClr val="000000"/>
                </a:solidFill>
                <a:latin typeface="Arial"/>
              </a:rPr>
              <a:t>Para los sistemas de distribución es importante conocer el estado y presencia de aislación térmica, los cuales son materiales utilizados para evitar las pérdidas de calor (por ejemplo lana mineral, lana de vidrio, poliuretano, etc.).</a:t>
            </a:r>
          </a:p>
          <a:p>
            <a:endParaRPr lang="es-CL" sz="1400" dirty="0" smtClean="0">
              <a:solidFill>
                <a:srgbClr val="000000"/>
              </a:solidFill>
            </a:endParaRPr>
          </a:p>
          <a:p>
            <a:pPr lvl="0"/>
            <a:endParaRPr lang="es-CL" sz="1400" dirty="0" smtClean="0">
              <a:solidFill>
                <a:srgbClr val="000000"/>
              </a:solidFill>
            </a:endParaRPr>
          </a:p>
          <a:p>
            <a:endParaRPr lang="es-ES"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4" name="Imagen 7" descr="http://t2.gstatic.com/images?q=tbn:ANd9GcRVM0DLMo7BEU69tfjk1GDoMZlXWDwm0DkxExalCkpkrtwbEfyczw"/>
          <p:cNvPicPr/>
          <p:nvPr/>
        </p:nvPicPr>
        <p:blipFill>
          <a:blip r:embed="rId2">
            <a:extLst>
              <a:ext uri="{28A0092B-C50C-407E-A947-70E740481C1C}">
                <a14:useLocalDpi xmlns:a14="http://schemas.microsoft.com/office/drawing/2010/main" xmlns="" val="0"/>
              </a:ext>
            </a:extLst>
          </a:blip>
          <a:srcRect/>
          <a:stretch>
            <a:fillRect/>
          </a:stretch>
        </p:blipFill>
        <p:spPr bwMode="auto">
          <a:xfrm>
            <a:off x="6953250" y="1453002"/>
            <a:ext cx="1631290" cy="1682496"/>
          </a:xfrm>
          <a:prstGeom prst="rect">
            <a:avLst/>
          </a:prstGeom>
          <a:noFill/>
          <a:ln>
            <a:noFill/>
          </a:ln>
        </p:spPr>
      </p:pic>
      <p:pic>
        <p:nvPicPr>
          <p:cNvPr id="7" name="Imagen 8" descr="http://t0.gstatic.com/images?q=tbn:ANd9GcRd4o1hOzDDwIw-zZwTgoXpawYTcYsu0Jjk0oi0fgbS9ST79CG3"/>
          <p:cNvPicPr/>
          <p:nvPr/>
        </p:nvPicPr>
        <p:blipFill>
          <a:blip r:embed="rId3">
            <a:extLst>
              <a:ext uri="{28A0092B-C50C-407E-A947-70E740481C1C}">
                <a14:useLocalDpi xmlns:a14="http://schemas.microsoft.com/office/drawing/2010/main" xmlns="" val="0"/>
              </a:ext>
            </a:extLst>
          </a:blip>
          <a:srcRect/>
          <a:stretch>
            <a:fillRect/>
          </a:stretch>
        </p:blipFill>
        <p:spPr bwMode="auto">
          <a:xfrm>
            <a:off x="6991350" y="3659378"/>
            <a:ext cx="1528445" cy="1890395"/>
          </a:xfrm>
          <a:prstGeom prst="rect">
            <a:avLst/>
          </a:prstGeom>
          <a:noFill/>
          <a:ln>
            <a:noFill/>
          </a:ln>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50925"/>
            <a:ext cx="7018448" cy="5549862"/>
          </a:xfrm>
        </p:spPr>
        <p:txBody>
          <a:bodyPr/>
          <a:lstStyle/>
          <a:p>
            <a:pPr algn="just">
              <a:spcAft>
                <a:spcPts val="600"/>
              </a:spcAft>
            </a:pPr>
            <a:r>
              <a:rPr lang="es-ES" sz="1400" dirty="0" smtClean="0">
                <a:solidFill>
                  <a:srgbClr val="000000"/>
                </a:solidFill>
                <a:latin typeface="Arial"/>
              </a:rPr>
              <a:t>Finalmente, para entregar la energía térmica a los ambientes se utilizan diversos mecanismos, uno de ellos son los radiadores, los cuales son dispositivos que dado su diseño entregan la energía del agua caliente que reciben, al aire circundante. Estos equipos suelen tener una válvula termostática que regula la cantidad de agua que entra al radiador, y por ende la cantidad de energía que éste entrega al ambiente.</a:t>
            </a:r>
          </a:p>
          <a:p>
            <a:pPr algn="just">
              <a:spcAft>
                <a:spcPts val="600"/>
              </a:spcAft>
            </a:pPr>
            <a:endParaRPr lang="es-CL" sz="1400" dirty="0" smtClean="0">
              <a:solidFill>
                <a:srgbClr val="000000"/>
              </a:solidFill>
              <a:latin typeface="Arial"/>
            </a:endParaRPr>
          </a:p>
          <a:p>
            <a:pPr algn="just"/>
            <a:r>
              <a:rPr lang="es-ES" sz="1400" dirty="0" smtClean="0">
                <a:solidFill>
                  <a:srgbClr val="000000"/>
                </a:solidFill>
                <a:latin typeface="Arial"/>
              </a:rPr>
              <a:t>En edificios residenciales, otra forma de distribuir el calor a los recintos es la losa radiante, en este caso, los pisos de los departamentos tienen circuitos por donde el agua caliente circula, proveniente de la caldera, entregando la energía primero a la losa y luego al ambiente. Las losas radiantes son sistemas que deberán utilizarse cuando se requiera mantener la temperatura constante de un ambiente durante una largo tiempo. Lo anterior debido a que requiere de largos tiempos (y energía) para levantar la temperatura de la losa. Sin embargo, los radiadores son ideales para subir la temperatura de un recinto de manera rápida (similar a las estufas).</a:t>
            </a:r>
            <a:endParaRPr lang="es-CL" sz="1400" dirty="0" smtClean="0">
              <a:solidFill>
                <a:srgbClr val="000000"/>
              </a:solidFill>
              <a:latin typeface="Arial"/>
            </a:endParaRPr>
          </a:p>
          <a:p>
            <a:pPr algn="just"/>
            <a:endParaRPr lang="es-CL" sz="1400" dirty="0" smtClean="0"/>
          </a:p>
          <a:p>
            <a:pPr lvl="0" algn="just"/>
            <a:endParaRPr lang="es-CL" sz="1400" dirty="0" smtClean="0"/>
          </a:p>
          <a:p>
            <a:r>
              <a:rPr lang="es-ES" sz="1400" dirty="0" smtClean="0"/>
              <a:t> </a:t>
            </a:r>
            <a:endParaRPr lang="es-CL" sz="1400" dirty="0" smtClean="0"/>
          </a:p>
          <a:p>
            <a:pPr lvl="0"/>
            <a:endParaRPr lang="es-CL" sz="1400" dirty="0" smtClean="0"/>
          </a:p>
          <a:p>
            <a:endParaRPr lang="es-ES" sz="1400"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4" name="Imagen 9" descr="http://t3.gstatic.com/images?q=tbn:ANd9GcRHtGppv4S6T2qongUTTd9aJYCXLWSPapraURfSBXxYCJsZuoi3sg"/>
          <p:cNvPicPr/>
          <p:nvPr/>
        </p:nvPicPr>
        <p:blipFill>
          <a:blip r:embed="rId2">
            <a:extLst>
              <a:ext uri="{28A0092B-C50C-407E-A947-70E740481C1C}">
                <a14:useLocalDpi xmlns:a14="http://schemas.microsoft.com/office/drawing/2010/main" xmlns="" val="0"/>
              </a:ext>
            </a:extLst>
          </a:blip>
          <a:srcRect b="50606"/>
          <a:stretch>
            <a:fillRect/>
          </a:stretch>
        </p:blipFill>
        <p:spPr bwMode="auto">
          <a:xfrm>
            <a:off x="1779205" y="4787900"/>
            <a:ext cx="3363659" cy="1279525"/>
          </a:xfrm>
          <a:prstGeom prst="rect">
            <a:avLst/>
          </a:prstGeom>
          <a:noFill/>
          <a:ln>
            <a:noFill/>
          </a:ln>
        </p:spPr>
      </p:pic>
      <p:pic>
        <p:nvPicPr>
          <p:cNvPr id="7" name="Imagen 9" descr="http://t3.gstatic.com/images?q=tbn:ANd9GcRHtGppv4S6T2qongUTTd9aJYCXLWSPapraURfSBXxYCJsZuoi3sg"/>
          <p:cNvPicPr/>
          <p:nvPr/>
        </p:nvPicPr>
        <p:blipFill>
          <a:blip r:embed="rId2">
            <a:extLst>
              <a:ext uri="{28A0092B-C50C-407E-A947-70E740481C1C}">
                <a14:useLocalDpi xmlns:a14="http://schemas.microsoft.com/office/drawing/2010/main" xmlns="" val="0"/>
              </a:ext>
            </a:extLst>
          </a:blip>
          <a:srcRect t="49394"/>
          <a:stretch>
            <a:fillRect/>
          </a:stretch>
        </p:blipFill>
        <p:spPr bwMode="auto">
          <a:xfrm>
            <a:off x="5234240" y="4751420"/>
            <a:ext cx="3363659" cy="1310924"/>
          </a:xfrm>
          <a:prstGeom prst="rect">
            <a:avLst/>
          </a:prstGeom>
          <a:noFill/>
          <a:ln>
            <a:noFill/>
          </a:ln>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20873"/>
          </a:xfrm>
        </p:spPr>
        <p:txBody>
          <a:bodyPr/>
          <a:lstStyle/>
          <a:p>
            <a:pPr algn="just"/>
            <a:r>
              <a:rPr lang="es-ES" sz="1600" dirty="0" smtClean="0">
                <a:solidFill>
                  <a:srgbClr val="000000"/>
                </a:solidFill>
                <a:latin typeface="Arial"/>
              </a:rPr>
              <a:t>Otra forma de entregar la energía al ambiente, es mediante equipos Split. Estos equipos reciben el agua caliente, en su interior cuentan con un radiador a través del cual impulsan una corriente de aire, de esta forma aumentan la cantidad de energía que retiran del agua y que aportan al ambiente.</a:t>
            </a:r>
          </a:p>
          <a:p>
            <a:pPr algn="just"/>
            <a:endParaRPr lang="es-ES" sz="1600" dirty="0" smtClean="0">
              <a:solidFill>
                <a:srgbClr val="000000"/>
              </a:solidFill>
              <a:latin typeface="Arial"/>
            </a:endParaRPr>
          </a:p>
          <a:p>
            <a:pPr algn="just"/>
            <a:r>
              <a:rPr lang="es-ES" sz="1600" b="1" dirty="0" smtClean="0">
                <a:solidFill>
                  <a:srgbClr val="000000"/>
                </a:solidFill>
                <a:latin typeface="Arial"/>
              </a:rPr>
              <a:t>Estufas:</a:t>
            </a:r>
            <a:r>
              <a:rPr lang="es-ES" sz="1600" dirty="0" smtClean="0">
                <a:solidFill>
                  <a:srgbClr val="000000"/>
                </a:solidFill>
                <a:latin typeface="Arial"/>
              </a:rPr>
              <a:t> Finalmente, los equipos de calefacción más conocidos y ampliamente usados son las estufas, éstas son dispositivos encargados de producir y emitir calor, para lo que realizan la combustión directa de algún combustible (gas, petróleo, kerosén, leña, etc.) o el uso de resistencias eléctricas. Las estufas pueden ser móviles o fijas.</a:t>
            </a:r>
          </a:p>
          <a:p>
            <a:pPr algn="just"/>
            <a:endParaRPr lang="es-CL" sz="1600" dirty="0" smtClean="0">
              <a:solidFill>
                <a:srgbClr val="000000"/>
              </a:solidFill>
            </a:endParaRPr>
          </a:p>
          <a:p>
            <a:pPr algn="just"/>
            <a:endParaRPr lang="es-CL" sz="1600" dirty="0" smtClean="0">
              <a:solidFill>
                <a:srgbClr val="000000"/>
              </a:solidFill>
            </a:endParaRPr>
          </a:p>
          <a:p>
            <a:pPr algn="just"/>
            <a:endParaRPr lang="es-CL" sz="1600" dirty="0" smtClean="0">
              <a:solidFill>
                <a:srgbClr val="000000"/>
              </a:solidFill>
            </a:endParaRPr>
          </a:p>
          <a:p>
            <a:pPr lvl="0" algn="just"/>
            <a:endParaRPr lang="es-CL" sz="1600" dirty="0" smtClean="0">
              <a:solidFill>
                <a:srgbClr val="000000"/>
              </a:solidFill>
            </a:endParaRPr>
          </a:p>
          <a:p>
            <a:r>
              <a:rPr lang="es-ES" sz="1600" dirty="0" smtClean="0">
                <a:solidFill>
                  <a:srgbClr val="000000"/>
                </a:solidFill>
              </a:rPr>
              <a:t> </a:t>
            </a:r>
            <a:endParaRPr lang="es-CL" sz="1600" dirty="0" smtClean="0">
              <a:solidFill>
                <a:srgbClr val="000000"/>
              </a:solidFill>
            </a:endParaRPr>
          </a:p>
          <a:p>
            <a:pPr lvl="0"/>
            <a:endParaRPr lang="es-CL" sz="1600" dirty="0" smtClean="0">
              <a:solidFill>
                <a:srgbClr val="000000"/>
              </a:solidFill>
            </a:endParaRPr>
          </a:p>
          <a:p>
            <a:endParaRPr lang="es-ES"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4" name="Imagen 28"/>
          <p:cNvPicPr/>
          <p:nvPr/>
        </p:nvPicPr>
        <p:blipFill>
          <a:blip r:embed="rId2">
            <a:extLst>
              <a:ext uri="{28A0092B-C50C-407E-A947-70E740481C1C}">
                <a14:useLocalDpi xmlns:a14="http://schemas.microsoft.com/office/drawing/2010/main" xmlns="" val="0"/>
              </a:ext>
            </a:extLst>
          </a:blip>
          <a:srcRect/>
          <a:stretch>
            <a:fillRect/>
          </a:stretch>
        </p:blipFill>
        <p:spPr bwMode="auto">
          <a:xfrm>
            <a:off x="3914612" y="4155719"/>
            <a:ext cx="1843430" cy="1689811"/>
          </a:xfrm>
          <a:prstGeom prst="rect">
            <a:avLst/>
          </a:prstGeom>
          <a:noFill/>
          <a:ln>
            <a:noFill/>
          </a:ln>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463675"/>
            <a:ext cx="3945048" cy="1910975"/>
          </a:xfrm>
        </p:spPr>
        <p:txBody>
          <a:bodyPr/>
          <a:lstStyle/>
          <a:p>
            <a:pPr algn="just">
              <a:spcAft>
                <a:spcPts val="600"/>
              </a:spcAft>
            </a:pPr>
            <a:r>
              <a:rPr lang="es-ES" sz="1600" dirty="0" smtClean="0">
                <a:solidFill>
                  <a:srgbClr val="000000"/>
                </a:solidFill>
                <a:latin typeface="Arial"/>
              </a:rPr>
              <a:t>Muy ligado a la calefacción tenemos la generación de agua caliente sanitaria. En la mayoría de los casos se utiliza el mismo dispositivo generador de agua caliente para entregar la energía necesaria al agua proveniente de la red.</a:t>
            </a:r>
          </a:p>
          <a:p>
            <a:pPr algn="just">
              <a:spcAft>
                <a:spcPts val="600"/>
              </a:spcAft>
            </a:pPr>
            <a:endParaRPr lang="es-ES" sz="1600" dirty="0" smtClean="0">
              <a:solidFill>
                <a:srgbClr val="000000"/>
              </a:solidFill>
              <a:latin typeface="Arial"/>
            </a:endParaRPr>
          </a:p>
          <a:p>
            <a:r>
              <a:rPr lang="es-ES" sz="1600" dirty="0" smtClean="0">
                <a:solidFill>
                  <a:srgbClr val="000000"/>
                </a:solidFill>
              </a:rPr>
              <a:t> </a:t>
            </a:r>
            <a:endParaRPr lang="es-CL" sz="1600" dirty="0" smtClean="0">
              <a:solidFill>
                <a:srgbClr val="000000"/>
              </a:solidFill>
            </a:endParaRPr>
          </a:p>
          <a:p>
            <a:pPr algn="just"/>
            <a:endParaRPr lang="es-CL" sz="1600" dirty="0" smtClean="0"/>
          </a:p>
          <a:p>
            <a:pPr algn="just"/>
            <a:endParaRPr lang="es-CL" sz="1600" dirty="0" smtClean="0"/>
          </a:p>
          <a:p>
            <a:pPr algn="just"/>
            <a:endParaRPr lang="es-CL" sz="1600" dirty="0" smtClean="0"/>
          </a:p>
          <a:p>
            <a:pPr lvl="0" algn="just"/>
            <a:endParaRPr lang="es-CL" sz="1600" dirty="0" smtClean="0"/>
          </a:p>
          <a:p>
            <a:r>
              <a:rPr lang="es-ES" sz="1600" dirty="0" smtClean="0"/>
              <a:t> </a:t>
            </a:r>
            <a:endParaRPr lang="es-CL" sz="1600" dirty="0" smtClean="0"/>
          </a:p>
          <a:p>
            <a:pPr lvl="0"/>
            <a:endParaRPr lang="es-CL" sz="1600" dirty="0" smtClean="0"/>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2" name="Picture 1" descr="agua-caliente-sanitaria.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14478" y="1381501"/>
            <a:ext cx="2150645" cy="1828049"/>
          </a:xfrm>
          <a:prstGeom prst="rect">
            <a:avLst/>
          </a:prstGeom>
        </p:spPr>
      </p:pic>
      <p:sp>
        <p:nvSpPr>
          <p:cNvPr id="3" name="Rectangle 2"/>
          <p:cNvSpPr/>
          <p:nvPr/>
        </p:nvSpPr>
        <p:spPr>
          <a:xfrm>
            <a:off x="1668352" y="3755241"/>
            <a:ext cx="6904148" cy="2062103"/>
          </a:xfrm>
          <a:prstGeom prst="rect">
            <a:avLst/>
          </a:prstGeom>
        </p:spPr>
        <p:txBody>
          <a:bodyPr wrap="square">
            <a:spAutoFit/>
          </a:bodyPr>
          <a:lstStyle/>
          <a:p>
            <a:pPr algn="just"/>
            <a:r>
              <a:rPr lang="es-ES" sz="1600" dirty="0">
                <a:solidFill>
                  <a:srgbClr val="000000"/>
                </a:solidFill>
                <a:latin typeface="Arial"/>
              </a:rPr>
              <a:t>Las principales diferencias entre los sistemas de ACS y calefacción se refieren a que en el segundo, el agua utilizada se maneja en un circuito cerrado y además suele utilizarse agua tratada (blanda), mientras que en el caso del ACS, los circuitos son abiertos (hay una fracción del consumo que no regresa a los estanques). Otra diferencia importante se refiere a las temperaturas en las cuales operan cada sistema, para la calefacción la temperatura del agua suele ser de al menos 60ºC, mientras que para el ACS una temperatura de 45ºC es la adecuada.</a:t>
            </a:r>
            <a:endParaRPr lang="es-CL" sz="1600" dirty="0">
              <a:solidFill>
                <a:srgbClr val="000000"/>
              </a:solidFill>
              <a:latin typeface="Arial"/>
            </a:endParaRPr>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20873"/>
          </a:xfrm>
        </p:spPr>
        <p:txBody>
          <a:bodyPr/>
          <a:lstStyle/>
          <a:p>
            <a:pPr algn="just">
              <a:spcAft>
                <a:spcPts val="600"/>
              </a:spcAft>
            </a:pPr>
            <a:r>
              <a:rPr lang="es-ES" sz="1600" b="1" dirty="0" smtClean="0">
                <a:solidFill>
                  <a:srgbClr val="000000"/>
                </a:solidFill>
                <a:latin typeface="Arial"/>
              </a:rPr>
              <a:t>2.3	Sistema de Refrigeración</a:t>
            </a:r>
          </a:p>
          <a:p>
            <a:pPr algn="just"/>
            <a:r>
              <a:rPr lang="es-ES" sz="1400" dirty="0" smtClean="0">
                <a:solidFill>
                  <a:srgbClr val="000000"/>
                </a:solidFill>
                <a:latin typeface="Arial"/>
              </a:rPr>
              <a:t>En el caso de los sistemas de refrigeración, prácticamente todos los equipos operan bajo un ciclo de compresión de gas (refrigerante). En la zona que se desea enfriar se instala el “evaporador”, denominado de esta manera porque le quita al ambiente la energía necesaria para evaporar el refrigerante que circula dentro del ciclo. </a:t>
            </a:r>
          </a:p>
          <a:p>
            <a:pPr algn="just"/>
            <a:endParaRPr lang="es-ES" sz="1400" dirty="0" smtClean="0">
              <a:solidFill>
                <a:srgbClr val="000000"/>
              </a:solidFill>
              <a:latin typeface="Arial"/>
            </a:endParaRPr>
          </a:p>
          <a:p>
            <a:pPr algn="just"/>
            <a:r>
              <a:rPr lang="es-ES" sz="1400" dirty="0" smtClean="0">
                <a:solidFill>
                  <a:srgbClr val="000000"/>
                </a:solidFill>
                <a:latin typeface="Arial"/>
              </a:rPr>
              <a:t>Posteriormente ese refrigerante, en estado gaseoso, es tomado por un compresor, el cual eleva su presión y temperatura, para luego pasar a la unidad de condensación (es esta unidad la que solemos ver en los techos de los recintos), donde el refrigerante cede su energía al ambiente, volviendo al estado líquido. </a:t>
            </a:r>
          </a:p>
          <a:p>
            <a:pPr algn="just"/>
            <a:endParaRPr lang="es-ES" sz="1400" dirty="0" smtClean="0">
              <a:solidFill>
                <a:srgbClr val="000000"/>
              </a:solidFill>
              <a:latin typeface="Arial"/>
            </a:endParaRPr>
          </a:p>
          <a:p>
            <a:pPr algn="just"/>
            <a:r>
              <a:rPr lang="es-ES" sz="1400" dirty="0" smtClean="0">
                <a:solidFill>
                  <a:srgbClr val="000000"/>
                </a:solidFill>
                <a:latin typeface="Arial"/>
              </a:rPr>
              <a:t>Antes de que el refrigerante ingrese nuevamente al evaporador, es sometido a una rápida y drástica reducción de presión en la válvula de expansión, con lo que baja rápidamente su temperatura y continúa el ciclo. </a:t>
            </a:r>
          </a:p>
          <a:p>
            <a:pPr algn="just"/>
            <a:endParaRPr lang="es-ES" sz="1400" dirty="0" smtClean="0">
              <a:solidFill>
                <a:srgbClr val="000000"/>
              </a:solidFill>
              <a:latin typeface="Arial"/>
            </a:endParaRPr>
          </a:p>
          <a:p>
            <a:pPr algn="just"/>
            <a:r>
              <a:rPr lang="es-ES" sz="1400" dirty="0" smtClean="0">
                <a:solidFill>
                  <a:srgbClr val="000000"/>
                </a:solidFill>
                <a:latin typeface="Arial"/>
              </a:rPr>
              <a:t>Una variación al ciclo de refrigeración descrito anteriormente corresponde al remplazo de la unidad de compresión, por un sistema de absorción, reduciendo con esto la cantidad de energía eléctrica que el ciclo necesita para operar, a costa del requerimiento de una fuente de calor. El ciclo de absorción aprovecha la condición de solubilidad del refrigerante en la otra sustancia o absorbente. </a:t>
            </a:r>
            <a:endParaRPr lang="es-ES" sz="1400" dirty="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84703"/>
            <a:ext cx="7018448" cy="2014098"/>
          </a:xfrm>
        </p:spPr>
        <p:txBody>
          <a:bodyPr/>
          <a:lstStyle/>
          <a:p>
            <a:pPr algn="just"/>
            <a:r>
              <a:rPr lang="es-ES" sz="1400" dirty="0" smtClean="0">
                <a:solidFill>
                  <a:srgbClr val="000000"/>
                </a:solidFill>
                <a:latin typeface="Arial"/>
              </a:rPr>
              <a:t>Cuando el refrigerante abandona el evaporador (como gas), es mezclado con el absorbente y el gas se combina con el líquido, mezcla que ahora puede ser bombeada hasta la presión necesaria en el generador (lo que requiere mucha menos energía que la compresión). Luego, para separar nuevamente el absorbente del refrigerante, a la mezcla a alta presión se le debe aplicar calor. Con esto, debido a las diferentes propiedades termodinámicas de las sustancias, el refrigerante se evapora y el refrigerante se dirige al condensador para continuar el ciclo.</a:t>
            </a:r>
          </a:p>
          <a:p>
            <a:pPr algn="just"/>
            <a:endParaRPr lang="es-CL" sz="1600" dirty="0" smtClean="0"/>
          </a:p>
          <a:p>
            <a:pPr lvl="0"/>
            <a:endParaRPr lang="es-CL" sz="1600" dirty="0" smtClean="0"/>
          </a:p>
          <a:p>
            <a:endParaRPr lang="es-ES" sz="1600" dirty="0" smtClean="0"/>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4" name="Imagen 10" descr="http://upload.wikimedia.org/wikipedia/commons/thumb/e/e0/Ciclo_refrigeracion_por_absorcion.png/420px-Ciclo_refrigeracion_por_absorcion.png"/>
          <p:cNvPicPr/>
          <p:nvPr/>
        </p:nvPicPr>
        <p:blipFill>
          <a:blip r:embed="rId2">
            <a:extLst>
              <a:ext uri="{28A0092B-C50C-407E-A947-70E740481C1C}">
                <a14:useLocalDpi xmlns:a14="http://schemas.microsoft.com/office/drawing/2010/main" xmlns="" val="0"/>
              </a:ext>
            </a:extLst>
          </a:blip>
          <a:srcRect t="5618" b="4999"/>
          <a:stretch>
            <a:fillRect/>
          </a:stretch>
        </p:blipFill>
        <p:spPr bwMode="auto">
          <a:xfrm>
            <a:off x="1668352" y="3147409"/>
            <a:ext cx="4049146" cy="2504091"/>
          </a:xfrm>
          <a:prstGeom prst="rect">
            <a:avLst/>
          </a:prstGeom>
          <a:noFill/>
          <a:ln>
            <a:noFill/>
          </a:ln>
        </p:spPr>
      </p:pic>
      <p:sp>
        <p:nvSpPr>
          <p:cNvPr id="2" name="TextBox 1"/>
          <p:cNvSpPr txBox="1"/>
          <p:nvPr/>
        </p:nvSpPr>
        <p:spPr>
          <a:xfrm>
            <a:off x="5867400" y="3124201"/>
            <a:ext cx="2819400" cy="2893100"/>
          </a:xfrm>
          <a:prstGeom prst="rect">
            <a:avLst/>
          </a:prstGeom>
          <a:noFill/>
        </p:spPr>
        <p:txBody>
          <a:bodyPr wrap="square" rtlCol="0">
            <a:spAutoFit/>
          </a:bodyPr>
          <a:lstStyle/>
          <a:p>
            <a:pPr algn="just"/>
            <a:r>
              <a:rPr lang="es-ES" sz="1400" dirty="0">
                <a:latin typeface="Arial"/>
              </a:rPr>
              <a:t>Existen equipos (</a:t>
            </a:r>
            <a:r>
              <a:rPr lang="es-ES" sz="1400" dirty="0" err="1">
                <a:latin typeface="Arial"/>
              </a:rPr>
              <a:t>chillers</a:t>
            </a:r>
            <a:r>
              <a:rPr lang="es-ES" sz="1400" dirty="0">
                <a:latin typeface="Arial"/>
              </a:rPr>
              <a:t>) que utilizan la combustión de un combustible como fuente de calor, mientras que en otras ocasiones, cuando existen fuentes de calor de desecho, éstas pueden ser aprovechadas para realizar la separación de los líquidos, disminuyendo considerablemente el costo por concepto de energía que requiere el ciclo.</a:t>
            </a:r>
            <a:endParaRPr lang="es-CL" sz="1400" dirty="0">
              <a:latin typeface="Arial"/>
            </a:endParaRPr>
          </a:p>
          <a:p>
            <a:pPr algn="just"/>
            <a:endParaRPr lang="en-US" sz="1400"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11348"/>
          </a:xfrm>
        </p:spPr>
        <p:txBody>
          <a:bodyPr/>
          <a:lstStyle/>
          <a:p>
            <a:pPr>
              <a:spcAft>
                <a:spcPts val="600"/>
              </a:spcAft>
            </a:pPr>
            <a:r>
              <a:rPr lang="es-CL" sz="1400" b="1" dirty="0" smtClean="0">
                <a:solidFill>
                  <a:srgbClr val="000000"/>
                </a:solidFill>
                <a:latin typeface="Arial"/>
              </a:rPr>
              <a:t>Módulo 2: Auto Diagnóstico Energético </a:t>
            </a:r>
            <a:r>
              <a:rPr lang="es-ES" sz="1400" b="1" dirty="0" smtClean="0">
                <a:solidFill>
                  <a:srgbClr val="000000"/>
                </a:solidFill>
                <a:latin typeface="Arial"/>
              </a:rPr>
              <a:t>en Instituciones de Educación Superior</a:t>
            </a:r>
          </a:p>
          <a:p>
            <a:pPr>
              <a:spcAft>
                <a:spcPts val="600"/>
              </a:spcAft>
            </a:pPr>
            <a:endParaRPr lang="es-ES" sz="1400" b="1" dirty="0" smtClean="0">
              <a:solidFill>
                <a:srgbClr val="000000"/>
              </a:solidFill>
              <a:latin typeface="Arial"/>
            </a:endParaRPr>
          </a:p>
          <a:p>
            <a:pPr marL="800100" lvl="1" indent="-342900" algn="just">
              <a:spcAft>
                <a:spcPts val="600"/>
              </a:spcAft>
              <a:buNone/>
            </a:pPr>
            <a:r>
              <a:rPr lang="es-CL" sz="1300" b="1" dirty="0" smtClean="0">
                <a:solidFill>
                  <a:srgbClr val="000000"/>
                </a:solidFill>
                <a:latin typeface="Arial"/>
              </a:rPr>
              <a:t>1.	Recopilación de informaciones energéticas</a:t>
            </a:r>
          </a:p>
          <a:p>
            <a:pPr marL="800100" lvl="1" indent="-342900" algn="just">
              <a:spcAft>
                <a:spcPts val="600"/>
              </a:spcAft>
              <a:buNone/>
            </a:pPr>
            <a:r>
              <a:rPr lang="es-ES" sz="1300" dirty="0" smtClean="0">
                <a:solidFill>
                  <a:srgbClr val="000000"/>
                </a:solidFill>
                <a:latin typeface="Arial"/>
              </a:rPr>
              <a:t>	1.1	Facturas asociadas al consumo energético</a:t>
            </a:r>
            <a:endParaRPr lang="es-CL" sz="1300" dirty="0" smtClean="0">
              <a:solidFill>
                <a:srgbClr val="000000"/>
              </a:solidFill>
              <a:latin typeface="Arial"/>
            </a:endParaRPr>
          </a:p>
          <a:p>
            <a:pPr marL="800100" lvl="1" indent="-342900" algn="just">
              <a:spcAft>
                <a:spcPts val="600"/>
              </a:spcAft>
              <a:buNone/>
            </a:pPr>
            <a:r>
              <a:rPr lang="es-CL" sz="1300" b="1" dirty="0" smtClean="0">
                <a:solidFill>
                  <a:srgbClr val="000000"/>
                </a:solidFill>
                <a:latin typeface="Arial"/>
              </a:rPr>
              <a:t>2.	Recopilaciones de sistemas consumidores</a:t>
            </a:r>
          </a:p>
          <a:p>
            <a:pPr lvl="1" algn="just">
              <a:buNone/>
            </a:pPr>
            <a:r>
              <a:rPr lang="es-ES" sz="1300" dirty="0" smtClean="0">
                <a:solidFill>
                  <a:srgbClr val="000000"/>
                </a:solidFill>
                <a:latin typeface="Arial"/>
              </a:rPr>
              <a:t>	2.1	Sistemas de iluminación</a:t>
            </a:r>
          </a:p>
          <a:p>
            <a:pPr lvl="1" algn="just">
              <a:buNone/>
            </a:pPr>
            <a:r>
              <a:rPr lang="es-ES" sz="1300" dirty="0" smtClean="0">
                <a:solidFill>
                  <a:srgbClr val="000000"/>
                </a:solidFill>
                <a:latin typeface="Arial"/>
              </a:rPr>
              <a:t> 	2.2	Sistemas de calefacción</a:t>
            </a:r>
          </a:p>
          <a:p>
            <a:pPr lvl="1" algn="just">
              <a:buNone/>
            </a:pPr>
            <a:r>
              <a:rPr lang="es-ES" sz="1300" dirty="0" smtClean="0">
                <a:solidFill>
                  <a:srgbClr val="000000"/>
                </a:solidFill>
                <a:latin typeface="Arial"/>
              </a:rPr>
              <a:t> 	2.3	Sistemas de refrigeración</a:t>
            </a:r>
          </a:p>
          <a:p>
            <a:pPr lvl="1" algn="just">
              <a:spcAft>
                <a:spcPts val="600"/>
              </a:spcAft>
              <a:buNone/>
            </a:pPr>
            <a:r>
              <a:rPr lang="es-ES" sz="1300" dirty="0" smtClean="0">
                <a:solidFill>
                  <a:srgbClr val="000000"/>
                </a:solidFill>
                <a:latin typeface="Arial"/>
              </a:rPr>
              <a:t> 	2.4	Otros sistemas</a:t>
            </a:r>
            <a:endParaRPr lang="es-CL" sz="1300" dirty="0" smtClean="0">
              <a:solidFill>
                <a:srgbClr val="000000"/>
              </a:solidFill>
              <a:latin typeface="Arial"/>
            </a:endParaRPr>
          </a:p>
          <a:p>
            <a:pPr marL="800100" lvl="1" indent="-342900" algn="just">
              <a:spcAft>
                <a:spcPts val="600"/>
              </a:spcAft>
              <a:buAutoNum type="arabicPeriod" startAt="3"/>
            </a:pPr>
            <a:r>
              <a:rPr lang="es-CL" sz="1300" b="1" dirty="0" smtClean="0">
                <a:solidFill>
                  <a:srgbClr val="000000"/>
                </a:solidFill>
                <a:latin typeface="Arial"/>
              </a:rPr>
              <a:t>Construcción de indicadores de consumo</a:t>
            </a:r>
          </a:p>
          <a:p>
            <a:pPr lvl="1" algn="just">
              <a:spcAft>
                <a:spcPts val="600"/>
              </a:spcAft>
              <a:buNone/>
            </a:pPr>
            <a:r>
              <a:rPr lang="es-ES" sz="1300" dirty="0" smtClean="0">
                <a:solidFill>
                  <a:srgbClr val="000000"/>
                </a:solidFill>
                <a:latin typeface="Arial"/>
              </a:rPr>
              <a:t>	3.1	Indicadores para electricidad</a:t>
            </a:r>
          </a:p>
          <a:p>
            <a:pPr lvl="1" algn="just">
              <a:spcAft>
                <a:spcPts val="600"/>
              </a:spcAft>
              <a:buNone/>
            </a:pPr>
            <a:r>
              <a:rPr lang="es-ES" sz="1300" dirty="0" smtClean="0">
                <a:solidFill>
                  <a:srgbClr val="000000"/>
                </a:solidFill>
                <a:latin typeface="Arial"/>
              </a:rPr>
              <a:t>	3.2	Indicadores para combustibles</a:t>
            </a:r>
          </a:p>
          <a:p>
            <a:pPr lvl="1" algn="just">
              <a:spcAft>
                <a:spcPts val="600"/>
              </a:spcAft>
              <a:buNone/>
            </a:pPr>
            <a:r>
              <a:rPr lang="es-ES" sz="1300" dirty="0" smtClean="0">
                <a:solidFill>
                  <a:srgbClr val="000000"/>
                </a:solidFill>
                <a:latin typeface="Arial"/>
              </a:rPr>
              <a:t>	3.3	Indicadores monetarios</a:t>
            </a:r>
          </a:p>
          <a:p>
            <a:pPr lvl="1" algn="just">
              <a:spcAft>
                <a:spcPts val="600"/>
              </a:spcAft>
              <a:buNone/>
            </a:pPr>
            <a:r>
              <a:rPr lang="es-ES" sz="1300" dirty="0" smtClean="0">
                <a:solidFill>
                  <a:srgbClr val="000000"/>
                </a:solidFill>
                <a:latin typeface="Arial"/>
              </a:rPr>
              <a:t>	3.4	Indicadores para iluminación</a:t>
            </a:r>
          </a:p>
          <a:p>
            <a:pPr lvl="1" algn="just">
              <a:spcAft>
                <a:spcPts val="600"/>
              </a:spcAft>
              <a:buNone/>
            </a:pPr>
            <a:r>
              <a:rPr lang="es-CL" sz="1300" dirty="0" smtClean="0">
                <a:solidFill>
                  <a:srgbClr val="000000"/>
                </a:solidFill>
                <a:latin typeface="Arial"/>
              </a:rPr>
              <a:t>	3.5	Indicadores para climatización</a:t>
            </a:r>
          </a:p>
          <a:p>
            <a:pPr lvl="1" algn="just">
              <a:spcAft>
                <a:spcPts val="600"/>
              </a:spcAft>
              <a:buNone/>
            </a:pPr>
            <a:r>
              <a:rPr lang="es-ES" sz="1300" dirty="0" smtClean="0">
                <a:solidFill>
                  <a:srgbClr val="000000"/>
                </a:solidFill>
                <a:latin typeface="Arial"/>
              </a:rPr>
              <a:t>	3.6	Indicadores de consumo de agua</a:t>
            </a:r>
          </a:p>
          <a:p>
            <a:pPr marL="800100" lvl="1" indent="-342900" algn="just">
              <a:spcAft>
                <a:spcPts val="600"/>
              </a:spcAft>
              <a:buNone/>
            </a:pPr>
            <a:r>
              <a:rPr lang="es-CL" sz="1300" b="1" dirty="0">
                <a:solidFill>
                  <a:srgbClr val="000000"/>
                </a:solidFill>
                <a:latin typeface="Arial"/>
              </a:rPr>
              <a:t>4.	Autodiagnóstico</a:t>
            </a:r>
          </a:p>
          <a:p>
            <a:pPr marL="800100" lvl="1" indent="-342900" algn="just">
              <a:spcAft>
                <a:spcPts val="600"/>
              </a:spcAft>
              <a:buNone/>
            </a:pPr>
            <a:r>
              <a:rPr lang="es-CL" sz="1300" b="1" dirty="0">
                <a:solidFill>
                  <a:srgbClr val="000000"/>
                </a:solidFill>
                <a:latin typeface="Arial"/>
              </a:rPr>
              <a:t>5.	Benchmarking de Indicadores de Consumo para IES</a:t>
            </a:r>
          </a:p>
          <a:p>
            <a:pPr lvl="1" algn="just">
              <a:spcAft>
                <a:spcPts val="600"/>
              </a:spcAft>
              <a:buNone/>
            </a:pPr>
            <a:endParaRPr lang="es-ES" sz="1400" dirty="0" smtClean="0">
              <a:latin typeface="Arial"/>
            </a:endParaRPr>
          </a:p>
          <a:p>
            <a:pPr lvl="1" algn="just">
              <a:spcAft>
                <a:spcPts val="600"/>
              </a:spcAft>
              <a:buNone/>
            </a:pPr>
            <a:endParaRPr lang="es-ES" sz="1400" dirty="0" smtClean="0">
              <a:latin typeface="Arial"/>
            </a:endParaRPr>
          </a:p>
          <a:p>
            <a:pPr lvl="1" algn="just">
              <a:spcAft>
                <a:spcPts val="600"/>
              </a:spcAft>
              <a:buNone/>
            </a:pPr>
            <a:endParaRPr lang="es-ES" sz="1400" dirty="0" smtClean="0">
              <a:latin typeface="Arial"/>
            </a:endParaRPr>
          </a:p>
          <a:p>
            <a:pPr lvl="1" algn="just">
              <a:spcAft>
                <a:spcPts val="600"/>
              </a:spcAft>
              <a:buNone/>
            </a:pPr>
            <a:endParaRPr lang="es-ES" sz="1400" dirty="0" smtClean="0">
              <a:latin typeface="Arial"/>
            </a:endParaRPr>
          </a:p>
          <a:p>
            <a:pPr marL="800100" lvl="1" indent="-342900" algn="just">
              <a:spcAft>
                <a:spcPts val="600"/>
              </a:spcAft>
              <a:buAutoNum type="arabicPeriod" startAt="3"/>
            </a:pPr>
            <a:endParaRPr lang="es-CL" sz="1400" dirty="0" smtClean="0">
              <a:latin typeface="Arial"/>
            </a:endParaRPr>
          </a:p>
          <a:p>
            <a:pPr marL="800100" lvl="1" indent="-342900" algn="just">
              <a:spcAft>
                <a:spcPts val="600"/>
              </a:spcAft>
              <a:buAutoNum type="arabicPeriod" startAt="6"/>
            </a:pPr>
            <a:endParaRPr lang="es-ES" sz="1400" dirty="0">
              <a:latin typeface="Arial"/>
            </a:endParaRPr>
          </a:p>
        </p:txBody>
      </p:sp>
      <p:sp>
        <p:nvSpPr>
          <p:cNvPr id="5" name="Título 4"/>
          <p:cNvSpPr>
            <a:spLocks noGrp="1"/>
          </p:cNvSpPr>
          <p:nvPr>
            <p:ph type="title"/>
          </p:nvPr>
        </p:nvSpPr>
        <p:spPr>
          <a:xfrm>
            <a:off x="1668352" y="454113"/>
            <a:ext cx="6575715" cy="409751"/>
          </a:xfrm>
          <a:prstGeom prst="rect">
            <a:avLst/>
          </a:prstGeom>
        </p:spPr>
        <p:txBody>
          <a:bodyPr/>
          <a:lstStyle/>
          <a:p>
            <a:r>
              <a:rPr lang="es-CL" sz="2400" dirty="0" smtClean="0">
                <a:latin typeface="Arial"/>
              </a:rPr>
              <a:t>Índice de Contenidos</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28964"/>
            <a:ext cx="7018448" cy="1396736"/>
          </a:xfrm>
        </p:spPr>
        <p:txBody>
          <a:bodyPr/>
          <a:lstStyle/>
          <a:p>
            <a:pPr algn="just">
              <a:spcAft>
                <a:spcPts val="600"/>
              </a:spcAft>
            </a:pPr>
            <a:r>
              <a:rPr lang="es-ES" sz="1600" b="1" dirty="0" smtClean="0">
                <a:solidFill>
                  <a:srgbClr val="000000"/>
                </a:solidFill>
                <a:latin typeface="Arial"/>
              </a:rPr>
              <a:t>2.4	Otros sistemas</a:t>
            </a:r>
          </a:p>
          <a:p>
            <a:pPr algn="just">
              <a:spcAft>
                <a:spcPts val="600"/>
              </a:spcAft>
            </a:pPr>
            <a:r>
              <a:rPr lang="es-ES" sz="1600" dirty="0" smtClean="0">
                <a:solidFill>
                  <a:srgbClr val="000000"/>
                </a:solidFill>
                <a:latin typeface="Arial"/>
              </a:rPr>
              <a:t>Dentro de las instalaciones también existen diversos equipos, muchas veces auxiliares en el funcionamiento de los equipos anteriormente indicados, los más usuales se abordan a continuación:</a:t>
            </a:r>
          </a:p>
          <a:p>
            <a:pPr lvl="0" algn="just"/>
            <a:endParaRPr lang="es-ES" sz="1400" dirty="0" smtClean="0">
              <a:solidFill>
                <a:srgbClr val="000000"/>
              </a:solidFill>
              <a:latin typeface="Arial"/>
            </a:endParaRPr>
          </a:p>
          <a:p>
            <a:pPr lvl="0" algn="just"/>
            <a:endParaRPr lang="es-ES" sz="1400" dirty="0" smtClean="0">
              <a:solidFill>
                <a:srgbClr val="000000"/>
              </a:solidFill>
              <a:latin typeface="Arial"/>
            </a:endParaRPr>
          </a:p>
          <a:p>
            <a:pPr lvl="0" algn="just"/>
            <a:endParaRPr lang="es-ES" sz="1600" dirty="0" smtClean="0">
              <a:solidFill>
                <a:srgbClr val="000000"/>
              </a:solidFill>
            </a:endParaRPr>
          </a:p>
          <a:p>
            <a:pPr algn="just"/>
            <a:endParaRPr lang="es-CL" sz="1600" dirty="0" smtClean="0">
              <a:solidFill>
                <a:srgbClr val="000000"/>
              </a:solidFill>
            </a:endParaRPr>
          </a:p>
          <a:p>
            <a:pPr lvl="0" algn="just"/>
            <a:endParaRPr lang="es-CL" sz="1600" dirty="0" smtClean="0">
              <a:solidFill>
                <a:srgbClr val="000000"/>
              </a:solidFill>
            </a:endParaRPr>
          </a:p>
          <a:p>
            <a:r>
              <a:rPr lang="es-ES" sz="1600" dirty="0" smtClean="0">
                <a:solidFill>
                  <a:srgbClr val="000000"/>
                </a:solidFill>
              </a:rPr>
              <a:t> </a:t>
            </a:r>
            <a:endParaRPr lang="es-CL" sz="1600" dirty="0" smtClean="0">
              <a:solidFill>
                <a:srgbClr val="000000"/>
              </a:solidFill>
            </a:endParaRPr>
          </a:p>
          <a:p>
            <a:pPr lvl="0"/>
            <a:endParaRPr lang="es-CL" sz="1600" dirty="0" smtClean="0">
              <a:solidFill>
                <a:srgbClr val="000000"/>
              </a:solidFill>
            </a:endParaRPr>
          </a:p>
          <a:p>
            <a:endParaRPr lang="es-ES"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sp>
        <p:nvSpPr>
          <p:cNvPr id="2" name="TextBox 1"/>
          <p:cNvSpPr txBox="1"/>
          <p:nvPr/>
        </p:nvSpPr>
        <p:spPr>
          <a:xfrm>
            <a:off x="1676400" y="2159000"/>
            <a:ext cx="4978400" cy="4416594"/>
          </a:xfrm>
          <a:prstGeom prst="rect">
            <a:avLst/>
          </a:prstGeom>
          <a:noFill/>
        </p:spPr>
        <p:txBody>
          <a:bodyPr wrap="square" rtlCol="0">
            <a:spAutoFit/>
          </a:bodyPr>
          <a:lstStyle/>
          <a:p>
            <a:pPr algn="just">
              <a:spcAft>
                <a:spcPts val="600"/>
              </a:spcAft>
            </a:pPr>
            <a:endParaRPr lang="es-ES" sz="1400" dirty="0">
              <a:solidFill>
                <a:srgbClr val="000000"/>
              </a:solidFill>
              <a:latin typeface="Arial"/>
            </a:endParaRPr>
          </a:p>
          <a:p>
            <a:pPr algn="just">
              <a:spcAft>
                <a:spcPts val="600"/>
              </a:spcAft>
            </a:pPr>
            <a:r>
              <a:rPr lang="es-ES" sz="1400" b="1" dirty="0">
                <a:solidFill>
                  <a:srgbClr val="000000"/>
                </a:solidFill>
                <a:latin typeface="Arial"/>
              </a:rPr>
              <a:t>Motores eléctricos:</a:t>
            </a:r>
            <a:r>
              <a:rPr lang="es-ES" sz="1400" dirty="0">
                <a:solidFill>
                  <a:srgbClr val="000000"/>
                </a:solidFill>
                <a:latin typeface="Arial"/>
              </a:rPr>
              <a:t> Estos equipos están presentes en diversos procesos tales como escaleras mecánicas, ascensores, accionamiento de equipos de ventilación y bombeo. Estos dispositivos consumen energía eléctrica y la transforman en movimiento mecánico de rotación</a:t>
            </a:r>
            <a:r>
              <a:rPr lang="es-ES" sz="1400" dirty="0" smtClean="0">
                <a:solidFill>
                  <a:srgbClr val="000000"/>
                </a:solidFill>
                <a:latin typeface="Arial"/>
              </a:rPr>
              <a:t>.</a:t>
            </a:r>
          </a:p>
          <a:p>
            <a:pPr algn="just">
              <a:spcAft>
                <a:spcPts val="600"/>
              </a:spcAft>
            </a:pPr>
            <a:endParaRPr lang="es-ES" sz="1400" dirty="0">
              <a:solidFill>
                <a:srgbClr val="000000"/>
              </a:solidFill>
              <a:latin typeface="Arial"/>
            </a:endParaRPr>
          </a:p>
          <a:p>
            <a:pPr lvl="0" algn="just"/>
            <a:r>
              <a:rPr lang="es-ES" sz="1400" b="1" dirty="0">
                <a:solidFill>
                  <a:srgbClr val="000000"/>
                </a:solidFill>
                <a:latin typeface="Arial"/>
              </a:rPr>
              <a:t>Bombas:</a:t>
            </a:r>
            <a:r>
              <a:rPr lang="es-ES" sz="1400" dirty="0">
                <a:solidFill>
                  <a:srgbClr val="000000"/>
                </a:solidFill>
                <a:latin typeface="Arial"/>
              </a:rPr>
              <a:t> Son equipos para la impulsión de líquidos, propulsados normalmente por un motor eléctrico. Entregan al fluido energía que se traduce en un aumento de la presión de éste. Con las bombas se distribuye el agua a las diversas zonas de consumo (por ejemplo a cada uno de los departamentos en un edificio residencial, o el agua caliente para calefacción a las diferentes zonas climatizadas). Existen diversos tipos de bombas, ya sean centrífugas o de desplazamiento positivo, y la elección de cada una de ellas dependerá de las condiciones particulares del sistema o proceso.</a:t>
            </a:r>
          </a:p>
          <a:p>
            <a:endParaRPr lang="en-US" sz="1400" dirty="0"/>
          </a:p>
        </p:txBody>
      </p:sp>
      <p:pic>
        <p:nvPicPr>
          <p:cNvPr id="7" name="Imagen 11" descr="http://vertigo2040.files.wordpress.com/2011/07/motor.jpg"/>
          <p:cNvPicPr/>
          <p:nvPr/>
        </p:nvPicPr>
        <p:blipFill>
          <a:blip r:embed="rId2">
            <a:extLst>
              <a:ext uri="{28A0092B-C50C-407E-A947-70E740481C1C}">
                <a14:useLocalDpi xmlns:a14="http://schemas.microsoft.com/office/drawing/2010/main" xmlns="" val="0"/>
              </a:ext>
            </a:extLst>
          </a:blip>
          <a:srcRect l="490" t="11015" r="2744" b="10921"/>
          <a:stretch>
            <a:fillRect/>
          </a:stretch>
        </p:blipFill>
        <p:spPr bwMode="auto">
          <a:xfrm>
            <a:off x="6769100" y="2441717"/>
            <a:ext cx="1872690" cy="1163117"/>
          </a:xfrm>
          <a:prstGeom prst="rect">
            <a:avLst/>
          </a:prstGeom>
          <a:noFill/>
          <a:ln>
            <a:noFill/>
          </a:ln>
        </p:spPr>
      </p:pic>
      <p:pic>
        <p:nvPicPr>
          <p:cNvPr id="8" name="Imagen 12" descr="http://www.thomasnet.com/articles/image/centrifugal-pump.jpg"/>
          <p:cNvPicPr/>
          <p:nvPr/>
        </p:nvPicPr>
        <p:blipFill>
          <a:blip r:embed="rId3">
            <a:extLst>
              <a:ext uri="{28A0092B-C50C-407E-A947-70E740481C1C}">
                <a14:useLocalDpi xmlns:a14="http://schemas.microsoft.com/office/drawing/2010/main" xmlns="" val="0"/>
              </a:ext>
            </a:extLst>
          </a:blip>
          <a:srcRect l="2538" t="8333" r="3612" b="10556"/>
          <a:stretch>
            <a:fillRect/>
          </a:stretch>
        </p:blipFill>
        <p:spPr bwMode="auto">
          <a:xfrm>
            <a:off x="7077964" y="4275293"/>
            <a:ext cx="1719072" cy="1602028"/>
          </a:xfrm>
          <a:prstGeom prst="rect">
            <a:avLst/>
          </a:prstGeom>
          <a:noFill/>
          <a:ln>
            <a:noFill/>
          </a:ln>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9" name="Imagen 13" descr="http://t2.gstatic.com/images?q=tbn:ANd9GcQhPeq1-mrBTueDCWYnTltEYf1Fz3Y8tD2MF3C923MReBhPU85O8Q"/>
          <p:cNvPicPr/>
          <p:nvPr/>
        </p:nvPicPr>
        <p:blipFill>
          <a:blip r:embed="rId2">
            <a:extLst>
              <a:ext uri="{28A0092B-C50C-407E-A947-70E740481C1C}">
                <a14:useLocalDpi xmlns:a14="http://schemas.microsoft.com/office/drawing/2010/main" xmlns="" val="0"/>
              </a:ext>
            </a:extLst>
          </a:blip>
          <a:srcRect/>
          <a:stretch>
            <a:fillRect/>
          </a:stretch>
        </p:blipFill>
        <p:spPr bwMode="auto">
          <a:xfrm>
            <a:off x="7467599" y="1503207"/>
            <a:ext cx="1236269" cy="1197286"/>
          </a:xfrm>
          <a:prstGeom prst="rect">
            <a:avLst/>
          </a:prstGeom>
          <a:noFill/>
          <a:ln>
            <a:noFill/>
          </a:ln>
        </p:spPr>
      </p:pic>
      <p:sp>
        <p:nvSpPr>
          <p:cNvPr id="3" name="Content Placeholder 2"/>
          <p:cNvSpPr>
            <a:spLocks noGrp="1"/>
          </p:cNvSpPr>
          <p:nvPr>
            <p:ph idx="1"/>
          </p:nvPr>
        </p:nvSpPr>
        <p:spPr>
          <a:xfrm>
            <a:off x="1668352" y="1398041"/>
            <a:ext cx="5409612" cy="4329659"/>
          </a:xfrm>
        </p:spPr>
        <p:txBody>
          <a:bodyPr/>
          <a:lstStyle/>
          <a:p>
            <a:pPr lvl="0" algn="just"/>
            <a:r>
              <a:rPr lang="es-ES" sz="1400" b="1" dirty="0">
                <a:solidFill>
                  <a:srgbClr val="000000"/>
                </a:solidFill>
                <a:latin typeface="Arial"/>
              </a:rPr>
              <a:t>Ventiladores:</a:t>
            </a:r>
            <a:r>
              <a:rPr lang="es-ES" sz="1400" dirty="0">
                <a:solidFill>
                  <a:srgbClr val="000000"/>
                </a:solidFill>
                <a:latin typeface="Arial"/>
              </a:rPr>
              <a:t> Son equipos similares a las bombas, pero para la impulsión de gases. La finalidad de éstos y el modo de accionamiento es el mismo que el indicado para las bombas. Nuevamente existen diversos tipos de ventiladores, el óptimo para un requerimiento específico deberá ser evaluado por un especialista. </a:t>
            </a:r>
            <a:endParaRPr lang="es-CL" sz="1400" dirty="0">
              <a:solidFill>
                <a:srgbClr val="000000"/>
              </a:solidFill>
              <a:latin typeface="Arial"/>
            </a:endParaRPr>
          </a:p>
        </p:txBody>
      </p:sp>
    </p:spTree>
    <p:extLst>
      <p:ext uri="{BB962C8B-B14F-4D97-AF65-F5344CB8AC3E}">
        <p14:creationId xmlns:p14="http://schemas.microsoft.com/office/powerpoint/2010/main" xmlns="" val="422321107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1663"/>
            <a:ext cx="6485048" cy="1879337"/>
          </a:xfrm>
        </p:spPr>
        <p:txBody>
          <a:bodyPr/>
          <a:lstStyle/>
          <a:p>
            <a:pPr lvl="0" algn="just"/>
            <a:r>
              <a:rPr lang="es-ES" sz="1550" b="1" dirty="0" smtClean="0">
                <a:solidFill>
                  <a:schemeClr val="tx1"/>
                </a:solidFill>
                <a:latin typeface="Arial"/>
              </a:rPr>
              <a:t>Equipos computacionales</a:t>
            </a:r>
          </a:p>
          <a:p>
            <a:pPr lvl="0" algn="just"/>
            <a:endParaRPr lang="es-ES" sz="1550" b="1" dirty="0" smtClean="0">
              <a:solidFill>
                <a:schemeClr val="tx1"/>
              </a:solidFill>
              <a:latin typeface="Arial"/>
            </a:endParaRPr>
          </a:p>
          <a:p>
            <a:pPr algn="just"/>
            <a:r>
              <a:rPr lang="es-ES" sz="1550" dirty="0" smtClean="0">
                <a:solidFill>
                  <a:schemeClr val="tx1"/>
                </a:solidFill>
                <a:latin typeface="Arial"/>
              </a:rPr>
              <a:t>Otra categoría de equipos consumidores de energía usualmente presentes en todas las instalaciones son los equipos computacionales. Definamos algunos conceptos básicos:</a:t>
            </a:r>
          </a:p>
          <a:p>
            <a:pPr lvl="0" algn="just"/>
            <a:endParaRPr lang="es-CL" sz="1600" dirty="0" smtClean="0"/>
          </a:p>
          <a:p>
            <a:r>
              <a:rPr lang="es-ES" sz="1600" dirty="0" smtClean="0"/>
              <a:t> </a:t>
            </a:r>
            <a:endParaRPr lang="es-CL" sz="1600" dirty="0" smtClean="0"/>
          </a:p>
          <a:p>
            <a:pPr lvl="0"/>
            <a:endParaRPr lang="es-CL" sz="1600" dirty="0" smtClean="0"/>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sp>
        <p:nvSpPr>
          <p:cNvPr id="2" name="Rectangle 1"/>
          <p:cNvSpPr/>
          <p:nvPr/>
        </p:nvSpPr>
        <p:spPr>
          <a:xfrm>
            <a:off x="1668352" y="2666643"/>
            <a:ext cx="4440348" cy="3323987"/>
          </a:xfrm>
          <a:prstGeom prst="rect">
            <a:avLst/>
          </a:prstGeom>
        </p:spPr>
        <p:txBody>
          <a:bodyPr wrap="square">
            <a:spAutoFit/>
          </a:bodyPr>
          <a:lstStyle/>
          <a:p>
            <a:pPr algn="just"/>
            <a:endParaRPr lang="es-CL" sz="1400" dirty="0">
              <a:latin typeface="Arial"/>
            </a:endParaRPr>
          </a:p>
          <a:p>
            <a:pPr lvl="0" algn="just"/>
            <a:r>
              <a:rPr lang="es-ES" sz="1400" b="1" dirty="0">
                <a:latin typeface="Arial"/>
              </a:rPr>
              <a:t>Monitor:</a:t>
            </a:r>
            <a:r>
              <a:rPr lang="es-ES" sz="1400" dirty="0">
                <a:latin typeface="Arial"/>
              </a:rPr>
              <a:t> Es la parte del computador en donde se proyectan las imágenes y nos permite interactuar con el computador. Existen tres tipos de monitores, los tradicionales de tubos de rayos catódicos (CRT), las pantallas de cristal líquido convencionales (LCD) y las pantallas de cristal líquido con retroiluminación LED</a:t>
            </a:r>
            <a:r>
              <a:rPr lang="es-ES" sz="1400" dirty="0" smtClean="0">
                <a:latin typeface="Arial"/>
              </a:rPr>
              <a:t>.</a:t>
            </a:r>
          </a:p>
          <a:p>
            <a:pPr lvl="0" algn="just"/>
            <a:endParaRPr lang="es-ES" sz="1400" dirty="0">
              <a:latin typeface="Arial"/>
            </a:endParaRPr>
          </a:p>
          <a:p>
            <a:pPr lvl="0" algn="just"/>
            <a:endParaRPr lang="es-CL" sz="1400" dirty="0">
              <a:latin typeface="Arial"/>
            </a:endParaRPr>
          </a:p>
          <a:p>
            <a:pPr lvl="0" algn="just"/>
            <a:r>
              <a:rPr lang="es-ES" sz="1400" b="1" dirty="0">
                <a:latin typeface="Arial"/>
              </a:rPr>
              <a:t>Unidad de proceso central (CPU):</a:t>
            </a:r>
            <a:r>
              <a:rPr lang="es-ES" sz="1400" dirty="0">
                <a:latin typeface="Arial"/>
              </a:rPr>
              <a:t> Corresponde a la parte principal del computador, donde se almacena y procesa la información</a:t>
            </a:r>
            <a:r>
              <a:rPr lang="es-ES" sz="1400" dirty="0" smtClean="0">
                <a:latin typeface="Arial"/>
              </a:rPr>
              <a:t>.</a:t>
            </a:r>
          </a:p>
          <a:p>
            <a:pPr lvl="0" algn="just"/>
            <a:endParaRPr lang="es-ES" sz="1400" dirty="0">
              <a:latin typeface="Arial"/>
            </a:endParaRPr>
          </a:p>
          <a:p>
            <a:pPr algn="just"/>
            <a:r>
              <a:rPr lang="es-ES" sz="1400" dirty="0">
                <a:latin typeface="Arial"/>
              </a:rPr>
              <a:t>Para los dispositivos completos, se presentan estimaciones del consumo de energía eléctrica:</a:t>
            </a:r>
            <a:endParaRPr lang="es-CL" sz="1400" dirty="0"/>
          </a:p>
        </p:txBody>
      </p:sp>
      <p:pic>
        <p:nvPicPr>
          <p:cNvPr id="3" name="Picture 2" descr="Monitor.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00895" y="2696323"/>
            <a:ext cx="2136611" cy="1602459"/>
          </a:xfrm>
          <a:prstGeom prst="rect">
            <a:avLst/>
          </a:prstGeom>
        </p:spPr>
      </p:pic>
      <p:pic>
        <p:nvPicPr>
          <p:cNvPr id="4" name="Picture 3" descr="682823_0_original.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89867" y="4551348"/>
            <a:ext cx="2057777" cy="1642311"/>
          </a:xfrm>
          <a:prstGeom prst="rect">
            <a:avLst/>
          </a:prstGeom>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327550741_307379956_1-Fotos-de--COMPUTADOR-Core-i5-4GB-1TB-MONITOR-AOC-LED-215-FULL-H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2716" y="2844800"/>
            <a:ext cx="1839368" cy="1839368"/>
          </a:xfrm>
          <a:prstGeom prst="rect">
            <a:avLst/>
          </a:prstGeom>
        </p:spPr>
      </p:pic>
      <p:sp>
        <p:nvSpPr>
          <p:cNvPr id="6" name="Marcador de contenido 5"/>
          <p:cNvSpPr>
            <a:spLocks noGrp="1"/>
          </p:cNvSpPr>
          <p:nvPr>
            <p:ph idx="1"/>
          </p:nvPr>
        </p:nvSpPr>
        <p:spPr>
          <a:xfrm>
            <a:off x="1668352" y="1041663"/>
            <a:ext cx="4872148" cy="5448037"/>
          </a:xfrm>
        </p:spPr>
        <p:txBody>
          <a:bodyPr/>
          <a:lstStyle/>
          <a:p>
            <a:pPr algn="just"/>
            <a:r>
              <a:rPr lang="es-ES" sz="1600" dirty="0" smtClean="0">
                <a:solidFill>
                  <a:srgbClr val="000000"/>
                </a:solidFill>
                <a:latin typeface="Arial"/>
              </a:rPr>
              <a:t>Para los dispositivos completos, se presentan estimaciones del consumo de energía eléctrica:</a:t>
            </a:r>
          </a:p>
          <a:p>
            <a:pPr algn="just"/>
            <a:endParaRPr lang="es-CL" sz="1400" dirty="0" smtClean="0">
              <a:solidFill>
                <a:srgbClr val="000000"/>
              </a:solidFill>
              <a:latin typeface="Arial"/>
            </a:endParaRPr>
          </a:p>
          <a:p>
            <a:pPr lvl="0" algn="just"/>
            <a:r>
              <a:rPr lang="es-ES" sz="1400" b="1" dirty="0" smtClean="0">
                <a:solidFill>
                  <a:srgbClr val="000000"/>
                </a:solidFill>
                <a:latin typeface="Arial"/>
              </a:rPr>
              <a:t>Computador con pantalla CRT: </a:t>
            </a:r>
            <a:r>
              <a:rPr lang="es-ES" sz="1400" dirty="0" smtClean="0">
                <a:solidFill>
                  <a:srgbClr val="000000"/>
                </a:solidFill>
                <a:latin typeface="Arial"/>
              </a:rPr>
              <a:t>Éste es el monitor convencional de tubo de rayos catódicos, consumo total de 140 W (la pantalla es responsable de entre 60 a 90 W del consumo).</a:t>
            </a:r>
          </a:p>
          <a:p>
            <a:pPr lvl="0" algn="just"/>
            <a:endParaRPr lang="es-ES" sz="1400" dirty="0" smtClean="0">
              <a:solidFill>
                <a:srgbClr val="000000"/>
              </a:solidFill>
              <a:latin typeface="Arial"/>
            </a:endParaRPr>
          </a:p>
          <a:p>
            <a:pPr algn="just"/>
            <a:r>
              <a:rPr lang="es-ES" sz="1400" b="1" dirty="0" smtClean="0">
                <a:solidFill>
                  <a:srgbClr val="000000"/>
                </a:solidFill>
                <a:latin typeface="Arial"/>
              </a:rPr>
              <a:t>Computador con pantalla LCD:</a:t>
            </a:r>
            <a:r>
              <a:rPr lang="es-ES" sz="1400" dirty="0" smtClean="0">
                <a:solidFill>
                  <a:srgbClr val="000000"/>
                </a:solidFill>
                <a:latin typeface="Arial"/>
              </a:rPr>
              <a:t> Consumo total </a:t>
            </a:r>
            <a:r>
              <a:rPr lang="es-ES" sz="1400" i="1" dirty="0" smtClean="0">
                <a:solidFill>
                  <a:srgbClr val="000000"/>
                </a:solidFill>
                <a:latin typeface="Arial"/>
              </a:rPr>
              <a:t>de</a:t>
            </a:r>
            <a:r>
              <a:rPr lang="es-ES" sz="1400" dirty="0" smtClean="0">
                <a:solidFill>
                  <a:srgbClr val="000000"/>
                </a:solidFill>
                <a:latin typeface="Arial"/>
              </a:rPr>
              <a:t> 105 W (la pantalla es responsable de entre 15 a 60 W del consumo).</a:t>
            </a:r>
          </a:p>
          <a:p>
            <a:pPr algn="just"/>
            <a:endParaRPr lang="es-ES" sz="1400" dirty="0" smtClean="0">
              <a:solidFill>
                <a:srgbClr val="000000"/>
              </a:solidFill>
              <a:latin typeface="Arial"/>
            </a:endParaRPr>
          </a:p>
          <a:p>
            <a:pPr lvl="0" algn="just"/>
            <a:r>
              <a:rPr lang="es-ES" sz="1400" b="1" dirty="0" smtClean="0">
                <a:solidFill>
                  <a:srgbClr val="000000"/>
                </a:solidFill>
                <a:latin typeface="Arial"/>
              </a:rPr>
              <a:t>Computador con pantalla LED:</a:t>
            </a:r>
            <a:r>
              <a:rPr lang="es-ES" sz="1400" dirty="0" smtClean="0">
                <a:solidFill>
                  <a:srgbClr val="000000"/>
                </a:solidFill>
                <a:latin typeface="Arial"/>
              </a:rPr>
              <a:t> Consumo total de 105 W, (la pantalla es responsable de entre 15 a 60 W del consumo).</a:t>
            </a:r>
          </a:p>
          <a:p>
            <a:pPr lvl="0" algn="just"/>
            <a:endParaRPr lang="es-ES" sz="1400" dirty="0" smtClean="0">
              <a:solidFill>
                <a:srgbClr val="000000"/>
              </a:solidFill>
              <a:latin typeface="Arial"/>
            </a:endParaRPr>
          </a:p>
          <a:p>
            <a:pPr algn="just"/>
            <a:r>
              <a:rPr lang="es-ES" sz="1400" b="1" dirty="0" err="1" smtClean="0">
                <a:solidFill>
                  <a:srgbClr val="000000"/>
                </a:solidFill>
                <a:latin typeface="Arial"/>
              </a:rPr>
              <a:t>Notebook</a:t>
            </a:r>
            <a:r>
              <a:rPr lang="es-ES" sz="1400" b="1" dirty="0" smtClean="0">
                <a:solidFill>
                  <a:srgbClr val="000000"/>
                </a:solidFill>
                <a:latin typeface="Arial"/>
              </a:rPr>
              <a:t> o laptop:</a:t>
            </a:r>
            <a:r>
              <a:rPr lang="es-ES" sz="1400" dirty="0" smtClean="0">
                <a:solidFill>
                  <a:srgbClr val="000000"/>
                </a:solidFill>
                <a:latin typeface="Arial"/>
              </a:rPr>
              <a:t> tienen ambas instancias en un solo dispositivo, el consumo total de energía es de alrededor de 20 W.</a:t>
            </a:r>
            <a:endParaRPr lang="es-CL" sz="1400" dirty="0" smtClean="0">
              <a:solidFill>
                <a:srgbClr val="000000"/>
              </a:solidFill>
              <a:latin typeface="Arial"/>
            </a:endParaRPr>
          </a:p>
          <a:p>
            <a:pPr lvl="0" algn="just"/>
            <a:endParaRPr lang="es-CL" sz="1400" dirty="0" smtClean="0">
              <a:solidFill>
                <a:srgbClr val="000000"/>
              </a:solidFill>
            </a:endParaRPr>
          </a:p>
          <a:p>
            <a:endParaRPr lang="es-CL" sz="1400" dirty="0" smtClean="0">
              <a:solidFill>
                <a:srgbClr val="000000"/>
              </a:solidFill>
            </a:endParaRPr>
          </a:p>
          <a:p>
            <a:pPr lvl="0"/>
            <a:endParaRPr lang="es-CL" sz="1400" dirty="0" smtClean="0">
              <a:solidFill>
                <a:srgbClr val="000000"/>
              </a:solidFill>
            </a:endParaRPr>
          </a:p>
          <a:p>
            <a:pPr lvl="0"/>
            <a:endParaRPr lang="es-CL" sz="1400" dirty="0" smtClean="0">
              <a:solidFill>
                <a:srgbClr val="000000"/>
              </a:solidFill>
            </a:endParaRPr>
          </a:p>
          <a:p>
            <a:pPr lvl="0" algn="just"/>
            <a:endParaRPr lang="es-CL" sz="1400" dirty="0" smtClean="0">
              <a:solidFill>
                <a:srgbClr val="000000"/>
              </a:solidFill>
            </a:endParaRPr>
          </a:p>
          <a:p>
            <a:pPr algn="just"/>
            <a:endParaRPr lang="es-CL" sz="1400" dirty="0" smtClean="0">
              <a:solidFill>
                <a:srgbClr val="000000"/>
              </a:solidFill>
            </a:endParaRPr>
          </a:p>
          <a:p>
            <a:pPr algn="just"/>
            <a:endParaRPr lang="es-CL" sz="1400" dirty="0" smtClean="0">
              <a:solidFill>
                <a:srgbClr val="000000"/>
              </a:solidFill>
            </a:endParaRPr>
          </a:p>
          <a:p>
            <a:pPr lvl="0" algn="just"/>
            <a:endParaRPr lang="es-CL" sz="1400" dirty="0" smtClean="0">
              <a:solidFill>
                <a:srgbClr val="000000"/>
              </a:solidFill>
            </a:endParaRPr>
          </a:p>
          <a:p>
            <a:r>
              <a:rPr lang="es-ES" sz="1400" dirty="0" smtClean="0">
                <a:solidFill>
                  <a:srgbClr val="000000"/>
                </a:solidFill>
              </a:rPr>
              <a:t> </a:t>
            </a:r>
            <a:endParaRPr lang="es-CL" sz="1400" dirty="0" smtClean="0">
              <a:solidFill>
                <a:srgbClr val="000000"/>
              </a:solidFill>
            </a:endParaRPr>
          </a:p>
          <a:p>
            <a:pPr lvl="0"/>
            <a:endParaRPr lang="es-CL" sz="1400" dirty="0" smtClean="0">
              <a:solidFill>
                <a:srgbClr val="000000"/>
              </a:solidFill>
            </a:endParaRPr>
          </a:p>
          <a:p>
            <a:endParaRPr lang="es-ES"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2" name="Picture 1" descr="Notebook-CX-Nice-B800-15.6p.-2G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86586" y="4981446"/>
            <a:ext cx="1644629" cy="1104251"/>
          </a:xfrm>
          <a:prstGeom prst="rect">
            <a:avLst/>
          </a:prstGeom>
        </p:spPr>
      </p:pic>
      <p:pic>
        <p:nvPicPr>
          <p:cNvPr id="3" name="Picture 2" descr="pc.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27836" y="1426985"/>
            <a:ext cx="1216112" cy="1210030"/>
          </a:xfrm>
          <a:prstGeom prst="rect">
            <a:avLst/>
          </a:prstGeom>
        </p:spPr>
      </p:pic>
    </p:spTree>
    <p:extLst>
      <p:ext uri="{BB962C8B-B14F-4D97-AF65-F5344CB8AC3E}">
        <p14:creationId xmlns:p14="http://schemas.microsoft.com/office/powerpoint/2010/main" xmlns="" val="337287744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7877" y="2581275"/>
            <a:ext cx="7080250" cy="2206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arcador de contenido 5"/>
          <p:cNvSpPr>
            <a:spLocks noGrp="1"/>
          </p:cNvSpPr>
          <p:nvPr>
            <p:ph idx="1"/>
          </p:nvPr>
        </p:nvSpPr>
        <p:spPr>
          <a:xfrm>
            <a:off x="1744552" y="1079764"/>
            <a:ext cx="6916848" cy="5236899"/>
          </a:xfrm>
        </p:spPr>
        <p:txBody>
          <a:bodyPr/>
          <a:lstStyle/>
          <a:p>
            <a:pPr algn="just">
              <a:spcAft>
                <a:spcPts val="600"/>
              </a:spcAft>
            </a:pPr>
            <a:endParaRPr lang="es-CL" sz="1400" dirty="0" smtClean="0">
              <a:solidFill>
                <a:srgbClr val="000000"/>
              </a:solidFill>
              <a:latin typeface="Arial"/>
            </a:endParaRPr>
          </a:p>
          <a:p>
            <a:pPr algn="just">
              <a:spcAft>
                <a:spcPts val="600"/>
              </a:spcAft>
            </a:pPr>
            <a:endParaRPr lang="es-CL" sz="1400" dirty="0" smtClean="0">
              <a:solidFill>
                <a:srgbClr val="000000"/>
              </a:solidFill>
              <a:latin typeface="Arial"/>
            </a:endParaRPr>
          </a:p>
          <a:p>
            <a:pPr algn="just">
              <a:spcAft>
                <a:spcPts val="600"/>
              </a:spcAft>
            </a:pPr>
            <a:endParaRPr lang="es-CL" sz="1400" dirty="0" smtClean="0">
              <a:solidFill>
                <a:srgbClr val="000000"/>
              </a:solidFill>
              <a:latin typeface="Arial"/>
            </a:endParaRPr>
          </a:p>
          <a:p>
            <a:pPr algn="just">
              <a:spcAft>
                <a:spcPts val="600"/>
              </a:spcAft>
            </a:pPr>
            <a:endParaRPr lang="es-CL" sz="1400" dirty="0" smtClean="0">
              <a:solidFill>
                <a:srgbClr val="000000"/>
              </a:solidFill>
              <a:latin typeface="Arial"/>
            </a:endParaRPr>
          </a:p>
          <a:p>
            <a:pPr algn="just">
              <a:spcAft>
                <a:spcPts val="600"/>
              </a:spcAft>
            </a:pPr>
            <a:endParaRPr lang="es-CL" sz="1400" dirty="0" smtClean="0">
              <a:solidFill>
                <a:srgbClr val="000000"/>
              </a:solidFill>
              <a:latin typeface="Arial"/>
            </a:endParaRPr>
          </a:p>
          <a:p>
            <a:pPr algn="just">
              <a:spcAft>
                <a:spcPts val="600"/>
              </a:spcAft>
            </a:pPr>
            <a:r>
              <a:rPr lang="es-CL" sz="1600" dirty="0" smtClean="0">
                <a:solidFill>
                  <a:schemeClr val="bg1"/>
                </a:solidFill>
                <a:latin typeface="Arial"/>
              </a:rPr>
              <a:t>El </a:t>
            </a:r>
            <a:r>
              <a:rPr lang="es-CL" sz="1600" dirty="0" smtClean="0">
                <a:solidFill>
                  <a:schemeClr val="bg1"/>
                </a:solidFill>
                <a:latin typeface="Arial"/>
              </a:rPr>
              <a:t>capítulo 2 </a:t>
            </a:r>
            <a:r>
              <a:rPr lang="es-ES" sz="1600" dirty="0" smtClean="0">
                <a:solidFill>
                  <a:schemeClr val="bg1"/>
                </a:solidFill>
                <a:latin typeface="Arial"/>
              </a:rPr>
              <a:t> </a:t>
            </a:r>
            <a:r>
              <a:rPr lang="es-ES" sz="1600" dirty="0" smtClean="0">
                <a:solidFill>
                  <a:schemeClr val="bg1"/>
                </a:solidFill>
                <a:latin typeface="Arial"/>
              </a:rPr>
              <a:t>se presentó  </a:t>
            </a:r>
            <a:r>
              <a:rPr lang="es-ES" sz="1600" dirty="0" smtClean="0">
                <a:solidFill>
                  <a:schemeClr val="bg1"/>
                </a:solidFill>
                <a:latin typeface="Arial"/>
              </a:rPr>
              <a:t>los </a:t>
            </a:r>
            <a:r>
              <a:rPr lang="es-ES" sz="1600" dirty="0" smtClean="0">
                <a:solidFill>
                  <a:schemeClr val="bg1"/>
                </a:solidFill>
                <a:latin typeface="Arial"/>
              </a:rPr>
              <a:t>diferentes sistemas </a:t>
            </a:r>
            <a:r>
              <a:rPr lang="es-ES" sz="1600" dirty="0" smtClean="0">
                <a:solidFill>
                  <a:schemeClr val="bg1"/>
                </a:solidFill>
                <a:latin typeface="Arial"/>
              </a:rPr>
              <a:t>(iluminación, calefacción, refrigeración y otros) y sus respectivos equipos </a:t>
            </a:r>
            <a:r>
              <a:rPr lang="es-ES" sz="1600" dirty="0" smtClean="0">
                <a:solidFill>
                  <a:schemeClr val="bg1"/>
                </a:solidFill>
                <a:latin typeface="Arial"/>
              </a:rPr>
              <a:t>consumidores de los </a:t>
            </a:r>
            <a:r>
              <a:rPr lang="es-ES" sz="1600" dirty="0" smtClean="0">
                <a:solidFill>
                  <a:schemeClr val="bg1"/>
                </a:solidFill>
                <a:latin typeface="Arial"/>
              </a:rPr>
              <a:t>principales energéticos utilizados en las </a:t>
            </a:r>
            <a:r>
              <a:rPr lang="es-ES" sz="1600" dirty="0" smtClean="0">
                <a:solidFill>
                  <a:schemeClr val="bg1"/>
                </a:solidFill>
                <a:latin typeface="Arial"/>
              </a:rPr>
              <a:t>instalaciones: </a:t>
            </a:r>
            <a:r>
              <a:rPr lang="es-ES" sz="1600" dirty="0" smtClean="0">
                <a:solidFill>
                  <a:schemeClr val="bg1"/>
                </a:solidFill>
                <a:latin typeface="Arial"/>
              </a:rPr>
              <a:t>energía eléctrica y combustible.</a:t>
            </a:r>
            <a:endParaRPr lang="es-ES" sz="1600" dirty="0" smtClean="0">
              <a:solidFill>
                <a:schemeClr val="bg1"/>
              </a:solidFill>
              <a:latin typeface="Arial"/>
            </a:endParaRPr>
          </a:p>
          <a:p>
            <a:pPr marL="0" lvl="1" indent="0" algn="just">
              <a:spcAft>
                <a:spcPts val="600"/>
              </a:spcAft>
              <a:buNone/>
            </a:pPr>
            <a:r>
              <a:rPr lang="es-ES" sz="1600" dirty="0" smtClean="0">
                <a:solidFill>
                  <a:schemeClr val="bg1"/>
                </a:solidFill>
                <a:latin typeface="Arial"/>
              </a:rPr>
              <a:t>A </a:t>
            </a:r>
            <a:r>
              <a:rPr lang="es-ES" sz="1600" dirty="0" smtClean="0">
                <a:solidFill>
                  <a:schemeClr val="bg1"/>
                </a:solidFill>
                <a:latin typeface="Arial"/>
              </a:rPr>
              <a:t>la continuación, en el capítulo 3 se presentará los demás contenidos del módulo </a:t>
            </a:r>
            <a:r>
              <a:rPr lang="es-ES" sz="1600" dirty="0" smtClean="0">
                <a:solidFill>
                  <a:schemeClr val="bg1"/>
                </a:solidFill>
                <a:latin typeface="Arial"/>
              </a:rPr>
              <a:t>3: </a:t>
            </a:r>
            <a:r>
              <a:rPr lang="es-CL" sz="1600" dirty="0" smtClean="0">
                <a:solidFill>
                  <a:schemeClr val="bg1"/>
                </a:solidFill>
                <a:latin typeface="Arial"/>
              </a:rPr>
              <a:t>construcción </a:t>
            </a:r>
            <a:r>
              <a:rPr lang="es-CL" sz="1600" dirty="0" smtClean="0">
                <a:solidFill>
                  <a:schemeClr val="bg1"/>
                </a:solidFill>
                <a:latin typeface="Arial"/>
              </a:rPr>
              <a:t>de indicadores de consumo, autodiagnóstico y </a:t>
            </a:r>
            <a:r>
              <a:rPr lang="es-CL" sz="1600" dirty="0" smtClean="0">
                <a:solidFill>
                  <a:schemeClr val="bg1"/>
                </a:solidFill>
                <a:latin typeface="Arial"/>
              </a:rPr>
              <a:t>benchmarking </a:t>
            </a:r>
            <a:r>
              <a:rPr lang="es-CL" sz="1600" dirty="0" smtClean="0">
                <a:solidFill>
                  <a:schemeClr val="bg1"/>
                </a:solidFill>
                <a:latin typeface="Arial"/>
              </a:rPr>
              <a:t>de </a:t>
            </a:r>
            <a:r>
              <a:rPr lang="es-CL" sz="1600" dirty="0" smtClean="0">
                <a:solidFill>
                  <a:schemeClr val="bg1"/>
                </a:solidFill>
                <a:latin typeface="Arial"/>
              </a:rPr>
              <a:t>indicadores </a:t>
            </a:r>
            <a:r>
              <a:rPr lang="es-CL" sz="1600" dirty="0" smtClean="0">
                <a:solidFill>
                  <a:schemeClr val="bg1"/>
                </a:solidFill>
                <a:latin typeface="Arial"/>
              </a:rPr>
              <a:t>de </a:t>
            </a:r>
            <a:r>
              <a:rPr lang="es-CL" sz="1600" dirty="0" smtClean="0">
                <a:solidFill>
                  <a:schemeClr val="bg1"/>
                </a:solidFill>
                <a:latin typeface="Arial"/>
              </a:rPr>
              <a:t>consumo </a:t>
            </a:r>
            <a:r>
              <a:rPr lang="es-CL" sz="1600" dirty="0" smtClean="0">
                <a:solidFill>
                  <a:schemeClr val="bg1"/>
                </a:solidFill>
                <a:latin typeface="Arial"/>
              </a:rPr>
              <a:t>para </a:t>
            </a:r>
            <a:r>
              <a:rPr lang="es-CL" sz="1600" dirty="0" smtClean="0">
                <a:solidFill>
                  <a:schemeClr val="bg1"/>
                </a:solidFill>
                <a:latin typeface="Arial"/>
              </a:rPr>
              <a:t>IES.</a:t>
            </a:r>
            <a:endParaRPr lang="es-CL" sz="1600" dirty="0" smtClean="0">
              <a:solidFill>
                <a:schemeClr val="bg1"/>
              </a:solidFill>
              <a:latin typeface="Arial"/>
            </a:endParaRPr>
          </a:p>
          <a:p>
            <a:pPr algn="just">
              <a:spcAft>
                <a:spcPts val="600"/>
              </a:spcAft>
            </a:pPr>
            <a:endParaRPr lang="es-ES" sz="1400" dirty="0" smtClean="0">
              <a:solidFill>
                <a:srgbClr val="000000"/>
              </a:solidFill>
              <a:latin typeface="Arial"/>
            </a:endParaRPr>
          </a:p>
          <a:p>
            <a:pPr algn="just">
              <a:spcAft>
                <a:spcPts val="600"/>
              </a:spcAft>
            </a:pPr>
            <a:endParaRPr lang="es-CL" sz="1400" dirty="0" smtClean="0">
              <a:solidFill>
                <a:srgbClr val="000000"/>
              </a:solidFill>
              <a:latin typeface="Arial"/>
            </a:endParaRPr>
          </a:p>
          <a:p>
            <a:pPr algn="just">
              <a:spcAft>
                <a:spcPts val="600"/>
              </a:spcAft>
            </a:pPr>
            <a:endParaRPr lang="es-CL" sz="1400" dirty="0" smtClean="0">
              <a:solidFill>
                <a:srgbClr val="000000"/>
              </a:solidFill>
              <a:latin typeface="Arial"/>
            </a:endParaRPr>
          </a:p>
          <a:p>
            <a:pPr marL="0" lvl="1" indent="0" algn="just">
              <a:spcAft>
                <a:spcPts val="600"/>
              </a:spcAft>
              <a:buNone/>
            </a:pPr>
            <a:endParaRPr lang="es-CL" sz="1400" dirty="0" smtClean="0">
              <a:solidFill>
                <a:srgbClr val="000000"/>
              </a:solidFill>
              <a:latin typeface="Arial"/>
            </a:endParaRPr>
          </a:p>
          <a:p>
            <a:pPr marL="0" lvl="1" indent="0" algn="just">
              <a:spcAft>
                <a:spcPts val="600"/>
              </a:spcAft>
              <a:buNone/>
            </a:pPr>
            <a:endParaRPr lang="es-CL" sz="1400" dirty="0" smtClean="0">
              <a:solidFill>
                <a:srgbClr val="000000"/>
              </a:solidFill>
              <a:latin typeface="Arial"/>
            </a:endParaRPr>
          </a:p>
        </p:txBody>
      </p:sp>
      <p:sp>
        <p:nvSpPr>
          <p:cNvPr id="8"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Resumen</a:t>
            </a:r>
            <a:endParaRPr lang="es-ES"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3"/>
            <a:ext cx="7018448" cy="5692511"/>
          </a:xfrm>
        </p:spPr>
        <p:txBody>
          <a:bodyPr/>
          <a:lstStyle/>
          <a:p>
            <a:endParaRPr lang="es-CL" sz="1600" dirty="0" smtClean="0"/>
          </a:p>
          <a:p>
            <a:pPr lvl="0"/>
            <a:endParaRPr lang="es-CL" sz="1600" dirty="0" smtClean="0"/>
          </a:p>
          <a:p>
            <a:pPr lvl="0"/>
            <a:endParaRPr lang="es-CL" sz="1600" dirty="0" smtClean="0"/>
          </a:p>
          <a:p>
            <a:pPr algn="just"/>
            <a:endParaRPr lang="es-CL" sz="1600" dirty="0" smtClean="0"/>
          </a:p>
          <a:p>
            <a:pPr algn="just"/>
            <a:endParaRPr lang="es-CL" sz="1600" dirty="0" smtClean="0"/>
          </a:p>
          <a:p>
            <a:pPr lvl="0" algn="just"/>
            <a:endParaRPr lang="es-CL" sz="1600" dirty="0" smtClean="0"/>
          </a:p>
          <a:p>
            <a:r>
              <a:rPr lang="es-ES" sz="1600" dirty="0" smtClean="0"/>
              <a:t> </a:t>
            </a:r>
            <a:endParaRPr lang="es-CL" sz="1600" dirty="0" smtClean="0"/>
          </a:p>
          <a:p>
            <a:pPr lvl="0"/>
            <a:endParaRPr lang="es-CL" sz="1600" dirty="0" smtClean="0"/>
          </a:p>
          <a:p>
            <a:endParaRPr lang="es-ES" dirty="0"/>
          </a:p>
        </p:txBody>
      </p:sp>
      <p:sp>
        <p:nvSpPr>
          <p:cNvPr id="3" name="Título 4"/>
          <p:cNvSpPr txBox="1">
            <a:spLocks/>
          </p:cNvSpPr>
          <p:nvPr/>
        </p:nvSpPr>
        <p:spPr>
          <a:xfrm>
            <a:off x="1535002" y="3038035"/>
            <a:ext cx="7351823" cy="409751"/>
          </a:xfrm>
          <a:prstGeom prst="rect">
            <a:avLst/>
          </a:prstGeom>
        </p:spPr>
        <p:txBody>
          <a:bodyPr vert="horz"/>
          <a:lstStyle/>
          <a:p>
            <a:pPr lvl="0" algn="ctr">
              <a:spcBef>
                <a:spcPct val="0"/>
              </a:spcBef>
            </a:pPr>
            <a:r>
              <a:rPr lang="es-CL" sz="2200" b="1" dirty="0" smtClean="0">
                <a:solidFill>
                  <a:srgbClr val="E46C0A"/>
                </a:solidFill>
                <a:latin typeface="Arial"/>
                <a:ea typeface="+mj-ea"/>
                <a:cs typeface="Helvetica"/>
              </a:rPr>
              <a:t>Capítulo 2: </a:t>
            </a:r>
          </a:p>
          <a:p>
            <a:pPr lvl="0" algn="ctr">
              <a:spcBef>
                <a:spcPct val="0"/>
              </a:spcBef>
            </a:pPr>
            <a:r>
              <a:rPr lang="es-CL" sz="2200" b="1" dirty="0" smtClean="0">
                <a:solidFill>
                  <a:srgbClr val="E46C0A"/>
                </a:solidFill>
                <a:latin typeface="Arial"/>
                <a:ea typeface="+mj-ea"/>
                <a:cs typeface="Helvetica"/>
              </a:rPr>
              <a:t>Recopilaciones de sistemas consumidores</a:t>
            </a:r>
            <a:endParaRPr lang="es-ES" sz="2200" b="1" dirty="0" smtClean="0">
              <a:solidFill>
                <a:srgbClr val="E46C0A"/>
              </a:solidFill>
              <a:latin typeface="Arial"/>
              <a:ea typeface="+mj-ea"/>
              <a:cs typeface="Helvetica"/>
            </a:endParaRPr>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59303"/>
            <a:ext cx="7018448" cy="1137798"/>
          </a:xfrm>
        </p:spPr>
        <p:txBody>
          <a:bodyPr/>
          <a:lstStyle/>
          <a:p>
            <a:pPr algn="just">
              <a:spcAft>
                <a:spcPts val="600"/>
              </a:spcAft>
            </a:pPr>
            <a:r>
              <a:rPr lang="es-ES" sz="1600" dirty="0" smtClean="0">
                <a:solidFill>
                  <a:srgbClr val="000000"/>
                </a:solidFill>
                <a:latin typeface="Arial"/>
              </a:rPr>
              <a:t>Los principales energéticos utilizados en las instalaciones son la energía eléctrica y los combustibles. A la continuación se presentará una distribución de los diferentes sistemas involucrados y los equipos que usualmente los componen.</a:t>
            </a: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sp>
        <p:nvSpPr>
          <p:cNvPr id="2" name="Rectangle 1"/>
          <p:cNvSpPr/>
          <p:nvPr/>
        </p:nvSpPr>
        <p:spPr>
          <a:xfrm>
            <a:off x="1757252" y="3894358"/>
            <a:ext cx="2984500" cy="307777"/>
          </a:xfrm>
          <a:prstGeom prst="rect">
            <a:avLst/>
          </a:prstGeom>
        </p:spPr>
        <p:txBody>
          <a:bodyPr wrap="square">
            <a:spAutoFit/>
          </a:bodyPr>
          <a:lstStyle/>
          <a:p>
            <a:pPr lvl="1" algn="just"/>
            <a:r>
              <a:rPr lang="es-ES" sz="1400" dirty="0" smtClean="0">
                <a:solidFill>
                  <a:srgbClr val="000000"/>
                </a:solidFill>
                <a:latin typeface="Arial"/>
              </a:rPr>
              <a:t> </a:t>
            </a:r>
            <a:r>
              <a:rPr lang="es-ES" sz="1400" dirty="0">
                <a:solidFill>
                  <a:srgbClr val="000000"/>
                </a:solidFill>
                <a:latin typeface="Arial"/>
              </a:rPr>
              <a:t>Sistemas de </a:t>
            </a:r>
            <a:r>
              <a:rPr lang="es-ES" sz="1400" dirty="0" smtClean="0">
                <a:solidFill>
                  <a:srgbClr val="000000"/>
                </a:solidFill>
                <a:latin typeface="Arial"/>
              </a:rPr>
              <a:t>iluminación</a:t>
            </a:r>
            <a:endParaRPr lang="es-ES" sz="1400" dirty="0">
              <a:solidFill>
                <a:srgbClr val="000000"/>
              </a:solidFill>
              <a:latin typeface="Arial"/>
            </a:endParaRPr>
          </a:p>
        </p:txBody>
      </p:sp>
      <p:pic>
        <p:nvPicPr>
          <p:cNvPr id="3" name="Picture 2" descr="light63.png"/>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2695974" y="2555616"/>
            <a:ext cx="1132089" cy="1132089"/>
          </a:xfrm>
          <a:prstGeom prst="rect">
            <a:avLst/>
          </a:prstGeom>
        </p:spPr>
      </p:pic>
      <p:pic>
        <p:nvPicPr>
          <p:cNvPr id="4" name="Picture 3" descr="mercury1.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6043327" y="2482332"/>
            <a:ext cx="1369828" cy="1369828"/>
          </a:xfrm>
          <a:prstGeom prst="rect">
            <a:avLst/>
          </a:prstGeom>
        </p:spPr>
      </p:pic>
      <p:pic>
        <p:nvPicPr>
          <p:cNvPr id="7" name="Picture 6" descr="christmas144.png"/>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2746774" y="4606779"/>
            <a:ext cx="1029172" cy="1029172"/>
          </a:xfrm>
          <a:prstGeom prst="rect">
            <a:avLst/>
          </a:prstGeom>
        </p:spPr>
      </p:pic>
      <p:pic>
        <p:nvPicPr>
          <p:cNvPr id="8" name="Picture 7" descr="engine.png"/>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5934546" y="4316435"/>
            <a:ext cx="1516709" cy="1516709"/>
          </a:xfrm>
          <a:prstGeom prst="rect">
            <a:avLst/>
          </a:prstGeom>
        </p:spPr>
      </p:pic>
      <p:sp>
        <p:nvSpPr>
          <p:cNvPr id="9" name="Rectangle 8"/>
          <p:cNvSpPr/>
          <p:nvPr/>
        </p:nvSpPr>
        <p:spPr>
          <a:xfrm>
            <a:off x="5245100" y="3896726"/>
            <a:ext cx="2984500" cy="307777"/>
          </a:xfrm>
          <a:prstGeom prst="rect">
            <a:avLst/>
          </a:prstGeom>
        </p:spPr>
        <p:txBody>
          <a:bodyPr wrap="square">
            <a:spAutoFit/>
          </a:bodyPr>
          <a:lstStyle/>
          <a:p>
            <a:pPr lvl="1" algn="just"/>
            <a:r>
              <a:rPr lang="es-ES" sz="1400" dirty="0" smtClean="0">
                <a:solidFill>
                  <a:srgbClr val="000000"/>
                </a:solidFill>
                <a:latin typeface="Arial"/>
              </a:rPr>
              <a:t>Sistemas </a:t>
            </a:r>
            <a:r>
              <a:rPr lang="es-ES" sz="1400" dirty="0">
                <a:solidFill>
                  <a:srgbClr val="000000"/>
                </a:solidFill>
                <a:latin typeface="Arial"/>
              </a:rPr>
              <a:t>de </a:t>
            </a:r>
            <a:r>
              <a:rPr lang="es-ES" sz="1400" dirty="0" smtClean="0">
                <a:solidFill>
                  <a:srgbClr val="000000"/>
                </a:solidFill>
                <a:latin typeface="Arial"/>
              </a:rPr>
              <a:t>calefacción</a:t>
            </a:r>
            <a:endParaRPr lang="es-ES" sz="1400" dirty="0">
              <a:solidFill>
                <a:srgbClr val="000000"/>
              </a:solidFill>
              <a:latin typeface="Arial"/>
            </a:endParaRPr>
          </a:p>
        </p:txBody>
      </p:sp>
      <p:sp>
        <p:nvSpPr>
          <p:cNvPr id="10" name="Rectangle 9"/>
          <p:cNvSpPr/>
          <p:nvPr/>
        </p:nvSpPr>
        <p:spPr>
          <a:xfrm>
            <a:off x="1757252" y="5720310"/>
            <a:ext cx="2984500" cy="307777"/>
          </a:xfrm>
          <a:prstGeom prst="rect">
            <a:avLst/>
          </a:prstGeom>
        </p:spPr>
        <p:txBody>
          <a:bodyPr wrap="square">
            <a:spAutoFit/>
          </a:bodyPr>
          <a:lstStyle/>
          <a:p>
            <a:pPr algn="ctr">
              <a:spcAft>
                <a:spcPts val="600"/>
              </a:spcAft>
            </a:pPr>
            <a:r>
              <a:rPr lang="es-ES" sz="1400" dirty="0" smtClean="0">
                <a:solidFill>
                  <a:srgbClr val="000000"/>
                </a:solidFill>
                <a:latin typeface="Arial"/>
              </a:rPr>
              <a:t>Sistemas </a:t>
            </a:r>
            <a:r>
              <a:rPr lang="es-ES" sz="1400" dirty="0">
                <a:solidFill>
                  <a:srgbClr val="000000"/>
                </a:solidFill>
                <a:latin typeface="Arial"/>
              </a:rPr>
              <a:t>de </a:t>
            </a:r>
            <a:r>
              <a:rPr lang="es-ES" sz="1400" dirty="0" smtClean="0">
                <a:solidFill>
                  <a:srgbClr val="000000"/>
                </a:solidFill>
                <a:latin typeface="Arial"/>
              </a:rPr>
              <a:t>refrigeración</a:t>
            </a:r>
            <a:endParaRPr lang="es-ES" sz="1400" dirty="0">
              <a:solidFill>
                <a:srgbClr val="000000"/>
              </a:solidFill>
              <a:latin typeface="Arial"/>
            </a:endParaRPr>
          </a:p>
        </p:txBody>
      </p:sp>
      <p:sp>
        <p:nvSpPr>
          <p:cNvPr id="11" name="Rectangle 10"/>
          <p:cNvSpPr/>
          <p:nvPr/>
        </p:nvSpPr>
        <p:spPr>
          <a:xfrm>
            <a:off x="6023446" y="5750078"/>
            <a:ext cx="1431690" cy="307777"/>
          </a:xfrm>
          <a:prstGeom prst="rect">
            <a:avLst/>
          </a:prstGeom>
        </p:spPr>
        <p:txBody>
          <a:bodyPr wrap="none">
            <a:spAutoFit/>
          </a:bodyPr>
          <a:lstStyle/>
          <a:p>
            <a:r>
              <a:rPr lang="es-ES" sz="1400" dirty="0">
                <a:solidFill>
                  <a:srgbClr val="000000"/>
                </a:solidFill>
                <a:latin typeface="Arial"/>
              </a:rPr>
              <a:t> Otros sistemas</a:t>
            </a:r>
            <a:endParaRPr lang="en-US" sz="1400" dirty="0"/>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67064"/>
            <a:ext cx="7018448" cy="5236899"/>
          </a:xfrm>
        </p:spPr>
        <p:txBody>
          <a:bodyPr/>
          <a:lstStyle/>
          <a:p>
            <a:pPr algn="just">
              <a:spcAft>
                <a:spcPts val="600"/>
              </a:spcAft>
            </a:pPr>
            <a:r>
              <a:rPr lang="es-ES" sz="1600" b="1" dirty="0" smtClean="0">
                <a:solidFill>
                  <a:srgbClr val="000000"/>
                </a:solidFill>
                <a:latin typeface="Arial"/>
              </a:rPr>
              <a:t>2.1	Sistema de Iluminación</a:t>
            </a:r>
          </a:p>
          <a:p>
            <a:pPr algn="just"/>
            <a:r>
              <a:rPr lang="es-ES" sz="1400" dirty="0" smtClean="0">
                <a:solidFill>
                  <a:srgbClr val="000000"/>
                </a:solidFill>
                <a:latin typeface="Arial"/>
              </a:rPr>
              <a:t>Antes de analizar los equipos que componen un sistema de iluminación, es necesario definir algunos conceptos:</a:t>
            </a:r>
          </a:p>
          <a:p>
            <a:pPr algn="just"/>
            <a:endParaRPr lang="es-ES" sz="1400" dirty="0" smtClean="0">
              <a:solidFill>
                <a:srgbClr val="000000"/>
              </a:solidFill>
              <a:latin typeface="Arial"/>
            </a:endParaRPr>
          </a:p>
          <a:p>
            <a:pPr algn="just"/>
            <a:endParaRPr lang="es-CL" sz="1400" dirty="0" smtClean="0">
              <a:solidFill>
                <a:srgbClr val="000000"/>
              </a:solidFill>
              <a:latin typeface="Arial"/>
            </a:endParaRPr>
          </a:p>
          <a:p>
            <a:pPr lvl="0" algn="just"/>
            <a:r>
              <a:rPr lang="es-ES" sz="1400" b="1" dirty="0" smtClean="0">
                <a:solidFill>
                  <a:srgbClr val="000000"/>
                </a:solidFill>
                <a:latin typeface="Arial"/>
              </a:rPr>
              <a:t>Lámpara:</a:t>
            </a:r>
            <a:r>
              <a:rPr lang="es-ES" sz="1400" dirty="0" smtClean="0">
                <a:solidFill>
                  <a:srgbClr val="000000"/>
                </a:solidFill>
                <a:latin typeface="Arial"/>
              </a:rPr>
              <a:t> Corresponde al equipo emisor de luz,</a:t>
            </a:r>
          </a:p>
          <a:p>
            <a:pPr lvl="0" algn="just"/>
            <a:r>
              <a:rPr lang="es-ES" sz="1400" dirty="0" smtClean="0">
                <a:solidFill>
                  <a:srgbClr val="000000"/>
                </a:solidFill>
                <a:latin typeface="Arial"/>
              </a:rPr>
              <a:t>como son las ampolletas incandescentes o los</a:t>
            </a:r>
          </a:p>
          <a:p>
            <a:pPr lvl="0" algn="just"/>
            <a:r>
              <a:rPr lang="es-ES" sz="1400" dirty="0" smtClean="0">
                <a:solidFill>
                  <a:srgbClr val="000000"/>
                </a:solidFill>
                <a:latin typeface="Arial"/>
              </a:rPr>
              <a:t>tubos fluorescentes.</a:t>
            </a:r>
          </a:p>
          <a:p>
            <a:pPr lvl="0" algn="just"/>
            <a:endParaRPr lang="es-CL" sz="1400" dirty="0" smtClean="0">
              <a:solidFill>
                <a:srgbClr val="000000"/>
              </a:solidFill>
              <a:latin typeface="Arial"/>
            </a:endParaRPr>
          </a:p>
          <a:p>
            <a:pPr lvl="0" algn="just"/>
            <a:endParaRPr lang="es-CL" sz="1400" dirty="0" smtClean="0">
              <a:solidFill>
                <a:srgbClr val="000000"/>
              </a:solidFill>
              <a:latin typeface="Arial"/>
            </a:endParaRPr>
          </a:p>
          <a:p>
            <a:pPr lvl="0" algn="just"/>
            <a:r>
              <a:rPr lang="es-ES" sz="1400" b="1" dirty="0" smtClean="0">
                <a:solidFill>
                  <a:srgbClr val="000000"/>
                </a:solidFill>
                <a:latin typeface="Arial"/>
              </a:rPr>
              <a:t>Luminaria:</a:t>
            </a:r>
            <a:r>
              <a:rPr lang="es-ES" sz="1400" dirty="0" smtClean="0">
                <a:solidFill>
                  <a:srgbClr val="000000"/>
                </a:solidFill>
                <a:latin typeface="Arial"/>
              </a:rPr>
              <a:t> Se refiere a la estructura que sostiene</a:t>
            </a:r>
          </a:p>
          <a:p>
            <a:pPr lvl="0" algn="just"/>
            <a:r>
              <a:rPr lang="es-ES" sz="1400" dirty="0" smtClean="0">
                <a:solidFill>
                  <a:srgbClr val="000000"/>
                </a:solidFill>
                <a:latin typeface="Arial"/>
              </a:rPr>
              <a:t>la lámpara. </a:t>
            </a:r>
          </a:p>
          <a:p>
            <a:pPr lvl="0" algn="just"/>
            <a:endParaRPr lang="es-ES" sz="1400" dirty="0" smtClean="0">
              <a:solidFill>
                <a:srgbClr val="000000"/>
              </a:solidFill>
              <a:latin typeface="Arial"/>
            </a:endParaRPr>
          </a:p>
          <a:p>
            <a:pPr lvl="0" algn="just"/>
            <a:endParaRPr lang="es-ES" sz="1400" dirty="0" smtClean="0">
              <a:solidFill>
                <a:srgbClr val="000000"/>
              </a:solidFill>
              <a:latin typeface="Arial"/>
            </a:endParaRPr>
          </a:p>
          <a:p>
            <a:pPr lvl="0" algn="just"/>
            <a:r>
              <a:rPr lang="es-ES" sz="1400" b="1" dirty="0" smtClean="0">
                <a:solidFill>
                  <a:srgbClr val="000000"/>
                </a:solidFill>
                <a:latin typeface="Arial"/>
              </a:rPr>
              <a:t>Lumen (lm):</a:t>
            </a:r>
            <a:r>
              <a:rPr lang="es-ES" sz="1400" dirty="0" smtClean="0">
                <a:solidFill>
                  <a:srgbClr val="000000"/>
                </a:solidFill>
                <a:latin typeface="Arial"/>
              </a:rPr>
              <a:t> Es la cantidad de luz que es capaz de emitir una lámpara bajo condiciones determinadas, además es la unidad propia del flujo luminoso.</a:t>
            </a:r>
          </a:p>
          <a:p>
            <a:pPr lvl="0" algn="just"/>
            <a:endParaRPr lang="es-CL" sz="1400" dirty="0" smtClean="0">
              <a:solidFill>
                <a:srgbClr val="000000"/>
              </a:solidFill>
            </a:endParaRPr>
          </a:p>
          <a:p>
            <a:r>
              <a:rPr lang="es-ES" sz="1400" dirty="0" smtClean="0">
                <a:solidFill>
                  <a:srgbClr val="000000"/>
                </a:solidFill>
              </a:rPr>
              <a:t> </a:t>
            </a:r>
            <a:endParaRPr lang="es-CL" sz="1400" dirty="0" smtClean="0">
              <a:solidFill>
                <a:srgbClr val="000000"/>
              </a:solidFill>
            </a:endParaRPr>
          </a:p>
          <a:p>
            <a:pPr lvl="0"/>
            <a:endParaRPr lang="es-CL" sz="1600" dirty="0" smtClean="0">
              <a:solidFill>
                <a:srgbClr val="000000"/>
              </a:solidFill>
            </a:endParaRPr>
          </a:p>
          <a:p>
            <a:endParaRPr lang="es-ES"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4" name="Imagen 6" descr="ANd9GcQi6DsXX03T30SVyZ_RXVL5dR9IjB0HILxIhjjb8Sx1R1Ys83L_SQ"/>
          <p:cNvPicPr/>
          <p:nvPr/>
        </p:nvPicPr>
        <p:blipFill>
          <a:blip r:embed="rId2">
            <a:extLst>
              <a:ext uri="{28A0092B-C50C-407E-A947-70E740481C1C}">
                <a14:useLocalDpi xmlns:a14="http://schemas.microsoft.com/office/drawing/2010/main" xmlns="" val="0"/>
              </a:ext>
            </a:extLst>
          </a:blip>
          <a:srcRect t="21487" b="18390"/>
          <a:stretch>
            <a:fillRect/>
          </a:stretch>
        </p:blipFill>
        <p:spPr bwMode="auto">
          <a:xfrm>
            <a:off x="6620397" y="2371441"/>
            <a:ext cx="1419149" cy="509524"/>
          </a:xfrm>
          <a:prstGeom prst="rect">
            <a:avLst/>
          </a:prstGeom>
          <a:noFill/>
        </p:spPr>
      </p:pic>
      <p:pic>
        <p:nvPicPr>
          <p:cNvPr id="7" name="Imagen 7" descr="D242_Luminaria_vial_serie_Avenue"/>
          <p:cNvPicPr/>
          <p:nvPr/>
        </p:nvPicPr>
        <p:blipFill>
          <a:blip r:embed="rId3">
            <a:extLst>
              <a:ext uri="{28A0092B-C50C-407E-A947-70E740481C1C}">
                <a14:useLocalDpi xmlns:a14="http://schemas.microsoft.com/office/drawing/2010/main" xmlns="" val="0"/>
              </a:ext>
            </a:extLst>
          </a:blip>
          <a:srcRect/>
          <a:stretch>
            <a:fillRect/>
          </a:stretch>
        </p:blipFill>
        <p:spPr bwMode="auto">
          <a:xfrm>
            <a:off x="6947346" y="3465165"/>
            <a:ext cx="790041" cy="790041"/>
          </a:xfrm>
          <a:prstGeom prst="rect">
            <a:avLst/>
          </a:prstGeom>
          <a:noFill/>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160902"/>
            <a:ext cx="4681648" cy="5541485"/>
          </a:xfrm>
        </p:spPr>
        <p:txBody>
          <a:bodyPr/>
          <a:lstStyle/>
          <a:p>
            <a:pPr algn="just"/>
            <a:r>
              <a:rPr lang="es-ES" sz="1400" b="1" dirty="0" smtClean="0">
                <a:solidFill>
                  <a:srgbClr val="000000"/>
                </a:solidFill>
                <a:latin typeface="Arial"/>
              </a:rPr>
              <a:t>Balasto:</a:t>
            </a:r>
            <a:r>
              <a:rPr lang="es-ES" sz="1400" dirty="0" smtClean="0">
                <a:solidFill>
                  <a:srgbClr val="000000"/>
                </a:solidFill>
                <a:latin typeface="Arial"/>
              </a:rPr>
              <a:t> Dispositivo auxiliar necesario para el funcionamiento de ciertos tipos de lámparas (por ejemplo, los tubos fluorescentes). Hay dos tipos de balastos, los magnéticos, que corresponden a una tecnología antigua, que suele requerir de accesorios adicionales para su correcto funcionamiento (como el </a:t>
            </a:r>
            <a:r>
              <a:rPr lang="es-ES" sz="1400" dirty="0" err="1" smtClean="0">
                <a:solidFill>
                  <a:srgbClr val="000000"/>
                </a:solidFill>
                <a:latin typeface="Arial"/>
              </a:rPr>
              <a:t>ignitor</a:t>
            </a:r>
            <a:r>
              <a:rPr lang="es-ES" sz="1400" dirty="0" smtClean="0">
                <a:solidFill>
                  <a:srgbClr val="000000"/>
                </a:solidFill>
                <a:latin typeface="Arial"/>
              </a:rPr>
              <a:t>) y generalmente degradan con relativa rapidez la cantidad de luz que emite la lámpara, y los balastos electrónicos, los cuales son más eficientes que los anteriores, e incorporan todos los elementos necesarios para su correcto funcionamiento, además de prolongar la vida útil de las lámparas en comparación a los balastos magnéticos.</a:t>
            </a: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8" name="Imagen 8" descr="ANd9GcRZLHvyw-MrGpOuW0gIjXA2CxoQ6QSrlT658NqcYLb_j-_vXQHb"/>
          <p:cNvPicPr/>
          <p:nvPr/>
        </p:nvPicPr>
        <p:blipFill>
          <a:blip r:embed="rId2">
            <a:extLst>
              <a:ext uri="{28A0092B-C50C-407E-A947-70E740481C1C}">
                <a14:useLocalDpi xmlns:a14="http://schemas.microsoft.com/office/drawing/2010/main" xmlns="" val="0"/>
              </a:ext>
            </a:extLst>
          </a:blip>
          <a:srcRect t="5609" b="17447"/>
          <a:stretch>
            <a:fillRect/>
          </a:stretch>
        </p:blipFill>
        <p:spPr bwMode="auto">
          <a:xfrm>
            <a:off x="6633664" y="1633403"/>
            <a:ext cx="1938836" cy="1490797"/>
          </a:xfrm>
          <a:prstGeom prst="rect">
            <a:avLst/>
          </a:prstGeom>
          <a:noFill/>
        </p:spPr>
      </p:pic>
      <p:sp>
        <p:nvSpPr>
          <p:cNvPr id="7" name="Marcador de contenido 5"/>
          <p:cNvSpPr txBox="1">
            <a:spLocks/>
          </p:cNvSpPr>
          <p:nvPr/>
        </p:nvSpPr>
        <p:spPr>
          <a:xfrm>
            <a:off x="1655652" y="4348602"/>
            <a:ext cx="7018448" cy="5541485"/>
          </a:xfrm>
          <a:prstGeom prst="rect">
            <a:avLst/>
          </a:prstGeom>
        </p:spPr>
        <p:txBody>
          <a:bodyPr/>
          <a:lstStyle>
            <a:lvl1pPr marL="0" indent="0" algn="l" defTabSz="457200" rtl="0" eaLnBrk="1" latinLnBrk="0" hangingPunct="1">
              <a:spcBef>
                <a:spcPct val="20000"/>
              </a:spcBef>
              <a:buFont typeface="Wingdings" charset="2"/>
              <a:buNone/>
              <a:defRPr sz="1800" kern="1200" baseline="0">
                <a:solidFill>
                  <a:schemeClr val="tx1">
                    <a:lumMod val="50000"/>
                    <a:lumOff val="50000"/>
                  </a:schemeClr>
                </a:solidFill>
                <a:latin typeface="Helvetica"/>
                <a:ea typeface="+mn-ea"/>
                <a:cs typeface="Helvetica"/>
              </a:defRPr>
            </a:lvl1pPr>
            <a:lvl2pPr marL="742950" indent="-285750" algn="l" defTabSz="457200" rtl="0" eaLnBrk="1" latinLnBrk="0" hangingPunct="1">
              <a:spcBef>
                <a:spcPct val="20000"/>
              </a:spcBef>
              <a:buFont typeface="Wingdings" charset="2"/>
              <a:buChar char="ü"/>
              <a:defRPr sz="1800" kern="1200">
                <a:solidFill>
                  <a:schemeClr val="tx1">
                    <a:lumMod val="50000"/>
                    <a:lumOff val="50000"/>
                  </a:schemeClr>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800" kern="1200">
                <a:solidFill>
                  <a:schemeClr val="tx1">
                    <a:lumMod val="50000"/>
                    <a:lumOff val="50000"/>
                  </a:schemeClr>
                </a:solidFill>
                <a:latin typeface="Helvetica"/>
                <a:ea typeface="+mn-ea"/>
                <a:cs typeface="Helvetica"/>
              </a:defRPr>
            </a:lvl3pPr>
            <a:lvl4pPr marL="1600200" indent="-228600" algn="l" defTabSz="457200" rtl="0" eaLnBrk="1" latinLnBrk="0" hangingPunct="1">
              <a:spcBef>
                <a:spcPct val="20000"/>
              </a:spcBef>
              <a:buFont typeface="Courier New"/>
              <a:buChar char="o"/>
              <a:defRPr sz="1800" kern="1200">
                <a:solidFill>
                  <a:schemeClr val="tx1">
                    <a:lumMod val="50000"/>
                    <a:lumOff val="50000"/>
                  </a:schemeClr>
                </a:solidFill>
                <a:latin typeface="Helvetica"/>
                <a:ea typeface="+mn-ea"/>
                <a:cs typeface="Helvetica"/>
              </a:defRPr>
            </a:lvl4pPr>
            <a:lvl5pPr marL="2057400" indent="-228600" algn="l" defTabSz="457200" rtl="0" eaLnBrk="1" latinLnBrk="0" hangingPunct="1">
              <a:spcBef>
                <a:spcPct val="20000"/>
              </a:spcBef>
              <a:buFont typeface="Wingdings" charset="2"/>
              <a:buChar char="Ø"/>
              <a:defRPr sz="1800" kern="1200">
                <a:solidFill>
                  <a:schemeClr val="tx1">
                    <a:lumMod val="50000"/>
                    <a:lumOff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s-ES" sz="1400" b="1" dirty="0" smtClean="0">
                <a:solidFill>
                  <a:srgbClr val="000000"/>
                </a:solidFill>
                <a:latin typeface="Arial"/>
              </a:rPr>
              <a:t>Rendimiento luminoso:</a:t>
            </a:r>
            <a:r>
              <a:rPr lang="es-ES" sz="1400" dirty="0" smtClean="0">
                <a:solidFill>
                  <a:srgbClr val="000000"/>
                </a:solidFill>
                <a:latin typeface="Arial"/>
              </a:rPr>
              <a:t> Representa la cantidad de luz que una lámpara es capaz de entregar por cada unidad de energía consumida., se mide en lm/Watt.</a:t>
            </a:r>
          </a:p>
          <a:p>
            <a:pPr>
              <a:spcAft>
                <a:spcPts val="600"/>
              </a:spcAft>
            </a:pPr>
            <a:endParaRPr lang="es-ES" sz="1400" dirty="0" smtClean="0">
              <a:solidFill>
                <a:srgbClr val="000000"/>
              </a:solidFill>
              <a:latin typeface="Arial"/>
            </a:endParaRPr>
          </a:p>
          <a:p>
            <a:r>
              <a:rPr lang="es-ES" sz="1400" b="1" dirty="0" smtClean="0">
                <a:solidFill>
                  <a:srgbClr val="000000"/>
                </a:solidFill>
                <a:latin typeface="Arial"/>
              </a:rPr>
              <a:t>Lux:</a:t>
            </a:r>
            <a:r>
              <a:rPr lang="es-ES" sz="1400" dirty="0" smtClean="0">
                <a:solidFill>
                  <a:srgbClr val="000000"/>
                </a:solidFill>
                <a:latin typeface="Arial"/>
              </a:rPr>
              <a:t> Es la medida de la iluminancia o el nivel de iluminación en un sitio. Este valor es importante ya que existen niveles de referencia para cada tipo de actividad que se desarrolla. Este valor se mide sobre el plano de trabajo (usualmente 0,8 metros) y se utiliza un instrumento luxómetro para determinarlo.</a:t>
            </a:r>
            <a:endParaRPr lang="es-CL" sz="1400" dirty="0" smtClean="0">
              <a:solidFill>
                <a:srgbClr val="000000"/>
              </a:solidFill>
              <a:latin typeface="Arial"/>
            </a:endParaRPr>
          </a:p>
          <a:p>
            <a:pPr algn="just"/>
            <a:endParaRPr lang="es-CL" sz="1400" dirty="0" smtClean="0">
              <a:solidFill>
                <a:srgbClr val="000000"/>
              </a:solidFill>
            </a:endParaRPr>
          </a:p>
          <a:p>
            <a:pPr algn="just"/>
            <a:endParaRPr lang="es-CL" sz="1400" dirty="0" smtClean="0">
              <a:solidFill>
                <a:srgbClr val="000000"/>
              </a:solidFill>
            </a:endParaRPr>
          </a:p>
          <a:p>
            <a:r>
              <a:rPr lang="es-ES" sz="1400" dirty="0" smtClean="0">
                <a:solidFill>
                  <a:srgbClr val="000000"/>
                </a:solidFill>
              </a:rPr>
              <a:t> </a:t>
            </a:r>
            <a:endParaRPr lang="es-CL" sz="1400" dirty="0" smtClean="0">
              <a:solidFill>
                <a:srgbClr val="000000"/>
              </a:solidFill>
            </a:endParaRPr>
          </a:p>
          <a:p>
            <a:endParaRPr lang="es-CL" sz="1400" dirty="0" smtClean="0">
              <a:solidFill>
                <a:srgbClr val="000000"/>
              </a:solidFill>
            </a:endParaRPr>
          </a:p>
          <a:p>
            <a:endParaRPr lang="es-ES" sz="1400" dirty="0">
              <a:solidFill>
                <a:srgbClr val="000000"/>
              </a:solidFill>
            </a:endParaRPr>
          </a:p>
        </p:txBody>
      </p:sp>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541485"/>
          </a:xfrm>
        </p:spPr>
        <p:txBody>
          <a:bodyPr/>
          <a:lstStyle/>
          <a:p>
            <a:pPr lvl="0" algn="just"/>
            <a:r>
              <a:rPr lang="es-ES" sz="1600" b="1" dirty="0" smtClean="0">
                <a:solidFill>
                  <a:srgbClr val="000000"/>
                </a:solidFill>
                <a:latin typeface="Arial"/>
              </a:rPr>
              <a:t>CRI o Ra:</a:t>
            </a:r>
            <a:r>
              <a:rPr lang="es-ES" sz="1600" dirty="0" smtClean="0">
                <a:solidFill>
                  <a:srgbClr val="000000"/>
                </a:solidFill>
                <a:latin typeface="Arial"/>
              </a:rPr>
              <a:t> Corresponde al índice de reproducción cromática o rendimiento de color. Dicho de otra forma, indica qué tan real (comparado con la iluminación natural) es la reproducción del color. Este valor es importante en instalaciones donde es necesario destacar los colores (ej.: vitrinas de productos). Un valor de CRI mayor a 80 es suficiente para la mayoría de las aplicaciones, salvo en aquéllas donde sea necesario entregar una clara diferenciación de los colores, en ese caso deberán escogerse lámparas con un mayor nivel de CRI. Por ejemplo, una lámpara incandescente convencional tiene un índice de reproducción cromática muy bueno, que permite identificar claramente los distintos colores y tonalidades, a diferencia de por ejemplo, de una sala de revelado fotográfico, en que todo se aprecia entre tonos rojos y la ausencia de color (monocromático).</a:t>
            </a:r>
            <a:endParaRPr lang="es-CL" sz="1600" dirty="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9" name="Imagen 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9749" y="4535211"/>
            <a:ext cx="4352544" cy="1369438"/>
          </a:xfrm>
          <a:prstGeom prst="rect">
            <a:avLst/>
          </a:prstGeom>
          <a:noFill/>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72002"/>
            <a:ext cx="4592748" cy="5541485"/>
          </a:xfrm>
        </p:spPr>
        <p:txBody>
          <a:bodyPr/>
          <a:lstStyle/>
          <a:p>
            <a:pPr lvl="0" algn="just"/>
            <a:r>
              <a:rPr lang="es-ES" sz="1600" b="1" dirty="0" smtClean="0">
                <a:solidFill>
                  <a:srgbClr val="000000"/>
                </a:solidFill>
                <a:latin typeface="Arial"/>
              </a:rPr>
              <a:t>Reflector:</a:t>
            </a:r>
            <a:r>
              <a:rPr lang="es-ES" sz="1600" dirty="0" smtClean="0">
                <a:solidFill>
                  <a:srgbClr val="000000"/>
                </a:solidFill>
                <a:latin typeface="Arial"/>
              </a:rPr>
              <a:t> Es un elemento usualmente utilizado en las luminarias para focalizar y potenciar el flujo luminoso hacia la zona de utilización, generalmente es recomendable utilizar reflectores de aluminio anodizado de alta pureza, con un espesor de 0.4 milímetros.</a:t>
            </a:r>
          </a:p>
          <a:p>
            <a:pPr lvl="0" algn="just"/>
            <a:endParaRPr lang="es-ES" sz="1600" dirty="0" smtClean="0">
              <a:solidFill>
                <a:srgbClr val="000000"/>
              </a:solidFill>
              <a:latin typeface="Arial"/>
            </a:endParaRPr>
          </a:p>
          <a:p>
            <a:pPr lvl="0" algn="just"/>
            <a:endParaRPr lang="es-ES" sz="1600" dirty="0" smtClean="0">
              <a:solidFill>
                <a:srgbClr val="000000"/>
              </a:solidFill>
              <a:latin typeface="Arial"/>
            </a:endParaRPr>
          </a:p>
          <a:p>
            <a:pPr lvl="0" algn="just"/>
            <a:endParaRPr lang="es-ES" sz="1600" b="1" dirty="0" smtClean="0">
              <a:solidFill>
                <a:srgbClr val="000000"/>
              </a:solidFill>
              <a:latin typeface="Arial"/>
            </a:endParaRPr>
          </a:p>
          <a:p>
            <a:pPr lvl="0" algn="just"/>
            <a:r>
              <a:rPr lang="es-ES" sz="1600" b="1" dirty="0" smtClean="0">
                <a:solidFill>
                  <a:srgbClr val="000000"/>
                </a:solidFill>
                <a:latin typeface="Arial"/>
              </a:rPr>
              <a:t>Difusor:</a:t>
            </a:r>
            <a:r>
              <a:rPr lang="es-ES" sz="1600" dirty="0" smtClean="0">
                <a:solidFill>
                  <a:srgbClr val="000000"/>
                </a:solidFill>
                <a:latin typeface="Arial"/>
              </a:rPr>
              <a:t> Elemento encontrado en algunas luminarias, cuya función es evitar que los rayos de luz incidan directamente sobre los usuarios, evitando de esta forma el encandilamiento y entregando un haz luminoso menos concentrado y más uniforme en su campo de acción. Los difusores suelen estar compuestos por “lamelas”, que son pequeñas láminas instaladas delante de la lámpara.</a:t>
            </a:r>
            <a:endParaRPr lang="es-CL" sz="1600" dirty="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2. Recopilaciones de Sistemas Consumidores</a:t>
            </a:r>
            <a:endParaRPr lang="es-ES" dirty="0"/>
          </a:p>
        </p:txBody>
      </p:sp>
      <p:pic>
        <p:nvPicPr>
          <p:cNvPr id="4" name="Picture 2"/>
          <p:cNvPicPr>
            <a:picLocks noChangeAspect="1" noChangeArrowheads="1"/>
          </p:cNvPicPr>
          <p:nvPr/>
        </p:nvPicPr>
        <p:blipFill>
          <a:blip r:embed="rId2"/>
          <a:srcRect/>
          <a:stretch>
            <a:fillRect/>
          </a:stretch>
        </p:blipFill>
        <p:spPr bwMode="auto">
          <a:xfrm>
            <a:off x="6831142" y="1288303"/>
            <a:ext cx="1374825" cy="1374825"/>
          </a:xfrm>
          <a:prstGeom prst="rect">
            <a:avLst/>
          </a:prstGeom>
          <a:noFill/>
          <a:ln w="9525">
            <a:noFill/>
            <a:miter lim="800000"/>
            <a:headEnd/>
            <a:tailEnd/>
          </a:ln>
          <a:effectLst/>
        </p:spPr>
      </p:pic>
      <p:pic>
        <p:nvPicPr>
          <p:cNvPr id="7" name="Imagen 10" descr="ANd9GcSrNjkGul_wLYk3OFJMYRMfzckTwMPFTRyToBtaCkHopx8Xv7dYTw"/>
          <p:cNvPicPr/>
          <p:nvPr/>
        </p:nvPicPr>
        <p:blipFill>
          <a:blip r:embed="rId3">
            <a:extLst>
              <a:ext uri="{28A0092B-C50C-407E-A947-70E740481C1C}">
                <a14:useLocalDpi xmlns:a14="http://schemas.microsoft.com/office/drawing/2010/main" xmlns="" val="0"/>
              </a:ext>
            </a:extLst>
          </a:blip>
          <a:srcRect t="2466"/>
          <a:stretch>
            <a:fillRect/>
          </a:stretch>
        </p:blipFill>
        <p:spPr bwMode="auto">
          <a:xfrm>
            <a:off x="6756400" y="3834805"/>
            <a:ext cx="1708582" cy="1455724"/>
          </a:xfrm>
          <a:prstGeom prst="rect">
            <a:avLst/>
          </a:prstGeom>
          <a:noFill/>
        </p:spPr>
      </p:pic>
    </p:spTree>
    <p:extLst>
      <p:ext uri="{BB962C8B-B14F-4D97-AF65-F5344CB8AC3E}">
        <p14:creationId xmlns:p14="http://schemas.microsoft.com/office/powerpoint/2010/main" xmlns="" val="30810081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3609</TotalTime>
  <Words>3805</Words>
  <Application>Microsoft Macintosh PowerPoint</Application>
  <PresentationFormat>Presentación en pantalla (4:3)</PresentationFormat>
  <Paragraphs>495</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Módulo 2 (parte 2)</vt:lpstr>
      <vt:lpstr>Descripción del Módulo 2</vt:lpstr>
      <vt:lpstr>Índice de Contenidos</vt:lpstr>
      <vt:lpstr>Diapositiva 4</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2. Recopilaciones de Sistemas Consumidores</vt:lpstr>
      <vt:lpstr>Resumen</vt:lpstr>
    </vt:vector>
  </TitlesOfParts>
  <Company>Agencia Chilena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campus de chile se suman al desafío por la eficiencia energética</dc:title>
  <dc:creator>Agencia Chilena</dc:creator>
  <cp:lastModifiedBy>Roda</cp:lastModifiedBy>
  <cp:revision>346</cp:revision>
  <dcterms:created xsi:type="dcterms:W3CDTF">2013-04-04T21:09:43Z</dcterms:created>
  <dcterms:modified xsi:type="dcterms:W3CDTF">2014-12-09T21:04:50Z</dcterms:modified>
</cp:coreProperties>
</file>