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4"/>
  </p:notesMasterIdLst>
  <p:handoutMasterIdLst>
    <p:handoutMasterId r:id="rId25"/>
  </p:handoutMasterIdLst>
  <p:sldIdLst>
    <p:sldId id="256" r:id="rId2"/>
    <p:sldId id="359" r:id="rId3"/>
    <p:sldId id="360" r:id="rId4"/>
    <p:sldId id="304" r:id="rId5"/>
    <p:sldId id="358" r:id="rId6"/>
    <p:sldId id="327" r:id="rId7"/>
    <p:sldId id="257" r:id="rId8"/>
    <p:sldId id="306" r:id="rId9"/>
    <p:sldId id="307" r:id="rId10"/>
    <p:sldId id="308" r:id="rId11"/>
    <p:sldId id="309" r:id="rId12"/>
    <p:sldId id="310" r:id="rId13"/>
    <p:sldId id="313" r:id="rId14"/>
    <p:sldId id="318" r:id="rId15"/>
    <p:sldId id="319" r:id="rId16"/>
    <p:sldId id="320" r:id="rId17"/>
    <p:sldId id="321" r:id="rId18"/>
    <p:sldId id="322" r:id="rId19"/>
    <p:sldId id="323" r:id="rId20"/>
    <p:sldId id="324" r:id="rId21"/>
    <p:sldId id="325" r:id="rId22"/>
    <p:sldId id="355"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547" autoAdjust="0"/>
    <p:restoredTop sz="94982" autoAdjust="0"/>
  </p:normalViewPr>
  <p:slideViewPr>
    <p:cSldViewPr snapToGrid="0" snapToObjects="1">
      <p:cViewPr>
        <p:scale>
          <a:sx n="100" d="100"/>
          <a:sy n="100" d="100"/>
        </p:scale>
        <p:origin x="-1254" y="90"/>
      </p:cViewPr>
      <p:guideLst>
        <p:guide orient="horz" pos="2160"/>
        <p:guide pos="2880"/>
      </p:guideLst>
    </p:cSldViewPr>
  </p:slideViewPr>
  <p:outlineViewPr>
    <p:cViewPr>
      <p:scale>
        <a:sx n="33" d="100"/>
        <a:sy n="33" d="100"/>
      </p:scale>
      <p:origin x="48" y="47244"/>
    </p:cViewPr>
  </p:outlineViewPr>
  <p:notesTextViewPr>
    <p:cViewPr>
      <p:scale>
        <a:sx n="100" d="100"/>
        <a:sy n="100" d="100"/>
      </p:scale>
      <p:origin x="0" y="0"/>
    </p:cViewPr>
  </p:notesTextViewPr>
  <p:sorterViewPr>
    <p:cViewPr>
      <p:scale>
        <a:sx n="66" d="100"/>
        <a:sy n="66" d="100"/>
      </p:scale>
      <p:origin x="0" y="5848"/>
    </p:cViewPr>
  </p:sorterViewPr>
  <p:notesViewPr>
    <p:cSldViewPr snapToGrid="0" snapToObjects="1">
      <p:cViewPr varScale="1">
        <p:scale>
          <a:sx n="73" d="100"/>
          <a:sy n="73" d="100"/>
        </p:scale>
        <p:origin x="-322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5D80AB-8A70-7A4C-966E-699FEB2ADB77}" type="datetimeFigureOut">
              <a:rPr lang="es-ES" smtClean="0"/>
              <a:pPr/>
              <a:t>09/12/2014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DB1914-5BE9-A143-862C-D94ECE7237C3}" type="slidenum">
              <a:rPr lang="es-ES" smtClean="0"/>
              <a:pPr/>
              <a:t>‹Nº›</a:t>
            </a:fld>
            <a:endParaRPr lang="es-ES"/>
          </a:p>
        </p:txBody>
      </p:sp>
    </p:spTree>
    <p:extLst>
      <p:ext uri="{BB962C8B-B14F-4D97-AF65-F5344CB8AC3E}">
        <p14:creationId xmlns:p14="http://schemas.microsoft.com/office/powerpoint/2010/main" xmlns="" val="20117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33C95-F153-3942-B881-7162ED0E44BD}" type="datetimeFigureOut">
              <a:rPr lang="es-ES" smtClean="0"/>
              <a:pPr/>
              <a:t>09/12/2014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2EF6-DC79-9544-A26D-C44FFB3B4134}" type="slidenum">
              <a:rPr lang="es-ES" smtClean="0"/>
              <a:pPr/>
              <a:t>‹Nº›</a:t>
            </a:fld>
            <a:endParaRPr lang="es-ES"/>
          </a:p>
        </p:txBody>
      </p:sp>
    </p:spTree>
    <p:extLst>
      <p:ext uri="{BB962C8B-B14F-4D97-AF65-F5344CB8AC3E}">
        <p14:creationId xmlns:p14="http://schemas.microsoft.com/office/powerpoint/2010/main" xmlns="" val="432195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rincip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72959" y="3524341"/>
            <a:ext cx="7342255" cy="608682"/>
          </a:xfrm>
          <a:prstGeom prst="rect">
            <a:avLst/>
          </a:prstGeom>
        </p:spPr>
        <p:txBody>
          <a:bodyPr/>
          <a:lstStyle>
            <a:lvl1pPr algn="ctr">
              <a:defRPr sz="3000" b="1" cap="none" spc="0" baseline="0">
                <a:ln w="18415" cmpd="sng">
                  <a:noFill/>
                  <a:prstDash val="solid"/>
                </a:ln>
                <a:solidFill>
                  <a:schemeClr val="accent6">
                    <a:lumMod val="75000"/>
                  </a:schemeClr>
                </a:solidFill>
                <a:effectLst/>
                <a:latin typeface="Helvetica"/>
                <a:cs typeface="Helvetica"/>
              </a:defRPr>
            </a:lvl1pPr>
          </a:lstStyle>
          <a:p>
            <a:r>
              <a:rPr lang="es-ES_tradnl" dirty="0" smtClean="0"/>
              <a:t>Clic para editar título</a:t>
            </a:r>
            <a:endParaRPr lang="es-ES" dirty="0"/>
          </a:p>
        </p:txBody>
      </p:sp>
      <p:sp>
        <p:nvSpPr>
          <p:cNvPr id="3" name="Subtítulo 2"/>
          <p:cNvSpPr>
            <a:spLocks noGrp="1"/>
          </p:cNvSpPr>
          <p:nvPr>
            <p:ph type="subTitle" idx="1" hasCustomPrompt="1"/>
          </p:nvPr>
        </p:nvSpPr>
        <p:spPr>
          <a:xfrm>
            <a:off x="2457437" y="4412221"/>
            <a:ext cx="5207967" cy="389600"/>
          </a:xfrm>
          <a:prstGeom prst="rect">
            <a:avLst/>
          </a:prstGeom>
        </p:spPr>
        <p:txBody>
          <a:bodyPr>
            <a:normAutofit/>
          </a:bodyPr>
          <a:lstStyle>
            <a:lvl1pPr marL="0" indent="0" algn="ctr">
              <a:buNone/>
              <a:defRPr sz="1600" b="1"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Nombre del expositor</a:t>
            </a:r>
          </a:p>
        </p:txBody>
      </p:sp>
    </p:spTree>
    <p:extLst>
      <p:ext uri="{BB962C8B-B14F-4D97-AF65-F5344CB8AC3E}">
        <p14:creationId xmlns:p14="http://schemas.microsoft.com/office/powerpoint/2010/main" xmlns="" val="279592911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título + text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668352" y="2246862"/>
            <a:ext cx="7018448" cy="3879301"/>
          </a:xfrm>
          <a:prstGeom prst="rect">
            <a:avLst/>
          </a:prstGeom>
        </p:spPr>
        <p:txBody>
          <a:bodyPr/>
          <a:lstStyle>
            <a:lvl1pPr marL="0" indent="0">
              <a:buNone/>
              <a:defRPr baseline="0">
                <a:latin typeface="Hevel"/>
                <a:cs typeface="Hevel"/>
              </a:defRPr>
            </a:lvl1pPr>
            <a:lvl2pPr>
              <a:defRPr>
                <a:latin typeface="Hevel"/>
                <a:cs typeface="Hevel"/>
              </a:defRPr>
            </a:lvl2pPr>
            <a:lvl3pPr>
              <a:defRPr>
                <a:latin typeface="Hevel"/>
                <a:cs typeface="Hevel"/>
              </a:defRPr>
            </a:lvl3pPr>
            <a:lvl4pPr>
              <a:defRPr>
                <a:latin typeface="Hevel"/>
                <a:cs typeface="Hevel"/>
              </a:defRPr>
            </a:lvl4pPr>
            <a:lvl5pPr>
              <a:defRPr>
                <a:latin typeface="Hevel"/>
                <a:cs typeface="Hevel"/>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3" name="Marcador de texto 12"/>
          <p:cNvSpPr>
            <a:spLocks noGrp="1"/>
          </p:cNvSpPr>
          <p:nvPr>
            <p:ph type="body" sz="quarter" idx="10" hasCustomPrompt="1"/>
          </p:nvPr>
        </p:nvSpPr>
        <p:spPr>
          <a:xfrm>
            <a:off x="1668352" y="1300163"/>
            <a:ext cx="7018448" cy="443221"/>
          </a:xfrm>
          <a:prstGeom prst="rect">
            <a:avLst/>
          </a:prstGeom>
        </p:spPr>
        <p:txBody>
          <a:bodyPr vert="horz"/>
          <a:lstStyle>
            <a:lvl1pPr marL="0" indent="0">
              <a:buNone/>
              <a:defRPr sz="2000" b="1" baseline="0">
                <a:solidFill>
                  <a:schemeClr val="accent6"/>
                </a:solidFill>
                <a:latin typeface="Helvetica"/>
                <a:cs typeface="Helvetica"/>
              </a:defRPr>
            </a:lvl1pPr>
          </a:lstStyle>
          <a:p>
            <a:pPr lvl="0"/>
            <a:r>
              <a:rPr lang="es-ES_tradnl" dirty="0" smtClean="0"/>
              <a:t>Subtítulo</a:t>
            </a:r>
            <a:endParaRPr lang="es-ES" dirty="0"/>
          </a:p>
        </p:txBody>
      </p:sp>
      <p:sp>
        <p:nvSpPr>
          <p:cNvPr id="1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240555612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 text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668352" y="1585578"/>
            <a:ext cx="7018448" cy="4540585"/>
          </a:xfrm>
          <a:prstGeom prst="rect">
            <a:avLst/>
          </a:prstGeom>
        </p:spPr>
        <p:txBody>
          <a:bodyPr/>
          <a:lstStyle>
            <a:lvl1pPr marL="0" indent="0">
              <a:buNone/>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371891365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 imagen">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1668463" y="3509312"/>
            <a:ext cx="7018337" cy="2486676"/>
          </a:xfrm>
          <a:prstGeom prst="rect">
            <a:avLst/>
          </a:prstGeom>
        </p:spPr>
        <p:txBody>
          <a:bodyPr vert="horz"/>
          <a:lstStyle/>
          <a:p>
            <a:endParaRPr lang="es-ES" dirty="0"/>
          </a:p>
        </p:txBody>
      </p:sp>
      <p:sp>
        <p:nvSpPr>
          <p:cNvPr id="4" name="Marcador de contenido 2"/>
          <p:cNvSpPr>
            <a:spLocks noGrp="1"/>
          </p:cNvSpPr>
          <p:nvPr>
            <p:ph idx="1" hasCustomPrompt="1"/>
          </p:nvPr>
        </p:nvSpPr>
        <p:spPr>
          <a:xfrm>
            <a:off x="1668352" y="1585579"/>
            <a:ext cx="7018448" cy="1773442"/>
          </a:xfrm>
          <a:prstGeom prst="rect">
            <a:avLst/>
          </a:prstGeom>
        </p:spPr>
        <p:txBody>
          <a:bodyPr/>
          <a:lstStyle>
            <a:lvl1pPr>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27552524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 imagen 2">
    <p:spTree>
      <p:nvGrpSpPr>
        <p:cNvPr id="1" name=""/>
        <p:cNvGrpSpPr/>
        <p:nvPr/>
      </p:nvGrpSpPr>
      <p:grpSpPr>
        <a:xfrm>
          <a:off x="0" y="0"/>
          <a:ext cx="0" cy="0"/>
          <a:chOff x="0" y="0"/>
          <a:chExt cx="0" cy="0"/>
        </a:xfrm>
      </p:grpSpPr>
      <p:sp>
        <p:nvSpPr>
          <p:cNvPr id="3" name="Marcador de contenido 2"/>
          <p:cNvSpPr>
            <a:spLocks noGrp="1"/>
          </p:cNvSpPr>
          <p:nvPr>
            <p:ph sz="half" idx="1" hasCustomPrompt="1"/>
          </p:nvPr>
        </p:nvSpPr>
        <p:spPr>
          <a:xfrm>
            <a:off x="1668352" y="1600200"/>
            <a:ext cx="3697430" cy="4525963"/>
          </a:xfrm>
          <a:prstGeom prst="rect">
            <a:avLst/>
          </a:prstGeom>
        </p:spPr>
        <p:txBody>
          <a:bodyPr/>
          <a:lstStyle>
            <a:lvl1pPr marL="0" indent="0">
              <a:buFont typeface="Arial"/>
              <a:buNone/>
              <a:defRPr sz="1800">
                <a:latin typeface="Helvetica"/>
                <a:cs typeface="Helvetica"/>
              </a:defRPr>
            </a:lvl1pPr>
            <a:lvl2pPr marL="742950" indent="-285750">
              <a:buFont typeface="Arial"/>
              <a:buChar char="•"/>
              <a:defRPr sz="1800">
                <a:latin typeface="Helvetica"/>
                <a:cs typeface="Helvetica"/>
              </a:defRPr>
            </a:lvl2pPr>
            <a:lvl3pPr marL="1200150" indent="-285750">
              <a:buFont typeface="Arial"/>
              <a:buChar char="•"/>
              <a:defRPr sz="1800">
                <a:latin typeface="Helvetica"/>
                <a:cs typeface="Helvetica"/>
              </a:defRPr>
            </a:lvl3pPr>
            <a:lvl4pPr marL="1657350" indent="-285750">
              <a:buFont typeface="Arial"/>
              <a:buChar char="•"/>
              <a:defRPr sz="1800">
                <a:latin typeface="Helvetica"/>
                <a:cs typeface="Helvetica"/>
              </a:defRPr>
            </a:lvl4pPr>
            <a:lvl5pPr marL="2114550" indent="-285750">
              <a:buFont typeface="Arial"/>
              <a:buChar char="•"/>
              <a:defRPr sz="1800">
                <a:latin typeface="Helvetica"/>
                <a:cs typeface="Helvetica"/>
              </a:defRPr>
            </a:lvl5pPr>
            <a:lvl6pPr>
              <a:defRPr sz="1800"/>
            </a:lvl6pPr>
            <a:lvl7pPr>
              <a:defRPr sz="1800"/>
            </a:lvl7pPr>
            <a:lvl8pPr>
              <a:defRPr sz="1800"/>
            </a:lvl8pPr>
            <a:lvl9pPr>
              <a:defRPr sz="1800"/>
            </a:lvl9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1" name="Marcador de posición de imagen 10"/>
          <p:cNvSpPr>
            <a:spLocks noGrp="1"/>
          </p:cNvSpPr>
          <p:nvPr>
            <p:ph type="pic" sz="quarter" idx="10"/>
          </p:nvPr>
        </p:nvSpPr>
        <p:spPr>
          <a:xfrm>
            <a:off x="5522913" y="1600200"/>
            <a:ext cx="3163887" cy="4525963"/>
          </a:xfrm>
          <a:prstGeom prst="rect">
            <a:avLst/>
          </a:prstGeom>
        </p:spPr>
        <p:txBody>
          <a:bodyPr vert="horz"/>
          <a:lstStyle/>
          <a:p>
            <a:endParaRPr lang="es-ES"/>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
        <p:nvSpPr>
          <p:cNvPr id="2" name="Rectángulo 1"/>
          <p:cNvSpPr/>
          <p:nvPr userDrawn="1"/>
        </p:nvSpPr>
        <p:spPr>
          <a:xfrm>
            <a:off x="2286000" y="2690336"/>
            <a:ext cx="4572000" cy="1477328"/>
          </a:xfrm>
          <a:prstGeom prst="rect">
            <a:avLst/>
          </a:prstGeom>
        </p:spPr>
        <p:txBody>
          <a:bodyPr>
            <a:spAutoFit/>
          </a:body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xmlns="" val="125638080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ítulo Principal">
    <p:spTree>
      <p:nvGrpSpPr>
        <p:cNvPr id="1" name=""/>
        <p:cNvGrpSpPr/>
        <p:nvPr/>
      </p:nvGrpSpPr>
      <p:grpSpPr>
        <a:xfrm>
          <a:off x="0" y="0"/>
          <a:ext cx="0" cy="0"/>
          <a:chOff x="0" y="0"/>
          <a:chExt cx="0" cy="0"/>
        </a:xfrm>
      </p:grpSpPr>
      <p:sp>
        <p:nvSpPr>
          <p:cNvPr id="6" name="Marcador de texto 12"/>
          <p:cNvSpPr>
            <a:spLocks noGrp="1"/>
          </p:cNvSpPr>
          <p:nvPr>
            <p:ph type="body" sz="quarter" idx="10" hasCustomPrompt="1"/>
          </p:nvPr>
        </p:nvSpPr>
        <p:spPr>
          <a:xfrm>
            <a:off x="1668352" y="2630525"/>
            <a:ext cx="7018448" cy="1727506"/>
          </a:xfrm>
          <a:prstGeom prst="rect">
            <a:avLst/>
          </a:prstGeom>
        </p:spPr>
        <p:txBody>
          <a:bodyPr vert="horz"/>
          <a:lstStyle>
            <a:lvl1pPr marL="0" indent="0">
              <a:buNone/>
              <a:defRPr sz="3000" b="1" baseline="0">
                <a:solidFill>
                  <a:schemeClr val="accent6"/>
                </a:solidFill>
                <a:latin typeface="Helvetica"/>
                <a:cs typeface="Helvetica"/>
              </a:defRPr>
            </a:lvl1pPr>
          </a:lstStyle>
          <a:p>
            <a:pPr lvl="0"/>
            <a:r>
              <a:rPr lang="es-ES_tradnl" dirty="0" smtClean="0"/>
              <a:t>Subtítulo</a:t>
            </a:r>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38644988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 imagen">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1668463" y="1435100"/>
            <a:ext cx="6575425" cy="4560888"/>
          </a:xfrm>
          <a:prstGeom prst="rect">
            <a:avLst/>
          </a:prstGeom>
        </p:spPr>
        <p:txBody>
          <a:bodyPr vert="horz"/>
          <a:lstStyle/>
          <a:p>
            <a:endParaRPr lang="es-ES" dirty="0"/>
          </a:p>
        </p:txBody>
      </p:sp>
      <p:sp>
        <p:nvSpPr>
          <p:cNvPr id="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33572826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áfico + texto">
    <p:spTree>
      <p:nvGrpSpPr>
        <p:cNvPr id="1" name=""/>
        <p:cNvGrpSpPr/>
        <p:nvPr/>
      </p:nvGrpSpPr>
      <p:grpSpPr>
        <a:xfrm>
          <a:off x="0" y="0"/>
          <a:ext cx="0" cy="0"/>
          <a:chOff x="0" y="0"/>
          <a:chExt cx="0" cy="0"/>
        </a:xfrm>
      </p:grpSpPr>
      <p:sp>
        <p:nvSpPr>
          <p:cNvPr id="4" name="Marcador de contenido 2"/>
          <p:cNvSpPr>
            <a:spLocks noGrp="1"/>
          </p:cNvSpPr>
          <p:nvPr>
            <p:ph idx="1" hasCustomPrompt="1"/>
          </p:nvPr>
        </p:nvSpPr>
        <p:spPr>
          <a:xfrm>
            <a:off x="1668352" y="4163083"/>
            <a:ext cx="7018448" cy="1773442"/>
          </a:xfrm>
          <a:prstGeom prst="rect">
            <a:avLst/>
          </a:prstGeom>
        </p:spPr>
        <p:txBody>
          <a:bodyPr/>
          <a:lstStyle>
            <a:lvl1pPr>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 en: 18 pt - Calibri - Gris - Normal - </a:t>
            </a:r>
            <a:r>
              <a:rPr lang="es-ES_tradnl" dirty="0" err="1" smtClean="0"/>
              <a:t>Just</a:t>
            </a:r>
            <a:r>
              <a:rPr lang="es-ES_tradnl" dirty="0" smtClean="0"/>
              <a:t>. izquierda</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3" name="Marcador de gráfico 2"/>
          <p:cNvSpPr>
            <a:spLocks noGrp="1"/>
          </p:cNvSpPr>
          <p:nvPr>
            <p:ph type="chart" sz="quarter" idx="11"/>
          </p:nvPr>
        </p:nvSpPr>
        <p:spPr>
          <a:xfrm>
            <a:off x="1668352" y="1510432"/>
            <a:ext cx="7018337" cy="2502358"/>
          </a:xfrm>
          <a:prstGeom prst="rect">
            <a:avLst/>
          </a:prstGeom>
        </p:spPr>
        <p:txBody>
          <a:bodyPr vert="horz"/>
          <a:lstStyle>
            <a:lvl1pPr>
              <a:defRPr>
                <a:latin typeface="Helvetica"/>
                <a:cs typeface="Helvetica"/>
              </a:defRPr>
            </a:lvl1pPr>
          </a:lstStyle>
          <a:p>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17344565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122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2" r:id="rId5"/>
    <p:sldLayoutId id="2147483655" r:id="rId6"/>
    <p:sldLayoutId id="2147483661" r:id="rId7"/>
    <p:sldLayoutId id="2147483664" r:id="rId8"/>
  </p:sldLayoutIdLst>
  <p:timing>
    <p:tnLst>
      <p:par>
        <p:cTn id="1" dur="indefinite" restart="never" nodeType="tmRoot"/>
      </p:par>
    </p:tnLst>
  </p:timing>
  <p:txStyles>
    <p:titleStyle>
      <a:lvl1pPr algn="l" defTabSz="457200" rtl="0" eaLnBrk="1" latinLnBrk="0" hangingPunct="1">
        <a:spcBef>
          <a:spcPct val="0"/>
        </a:spcBef>
        <a:buNone/>
        <a:defRPr sz="2200" b="1"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Calibri"/>
          <a:ea typeface="+mn-ea"/>
          <a:cs typeface="Calibri"/>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Calibri"/>
          <a:ea typeface="+mn-ea"/>
          <a:cs typeface="Calibri"/>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ACTA%20INICIO%20CONSULTORIA%20RODA_%20Curso%20IES%202014.doc"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2457437" y="3408921"/>
            <a:ext cx="5207967" cy="389600"/>
          </a:xfrm>
        </p:spPr>
        <p:txBody>
          <a:bodyPr>
            <a:noAutofit/>
          </a:bodyPr>
          <a:lstStyle/>
          <a:p>
            <a:r>
              <a:rPr lang="es-CL" sz="2000" dirty="0" smtClean="0">
                <a:latin typeface="Arial"/>
              </a:rPr>
              <a:t>Auto Diagnóstico Energético </a:t>
            </a:r>
            <a:r>
              <a:rPr lang="es-ES" sz="2000" dirty="0" smtClean="0">
                <a:latin typeface="Arial"/>
              </a:rPr>
              <a:t>en Instituciones de Educación Superior</a:t>
            </a:r>
            <a:endParaRPr lang="es-ES" sz="2000" dirty="0">
              <a:latin typeface="Arial"/>
            </a:endParaRPr>
          </a:p>
        </p:txBody>
      </p:sp>
      <p:sp>
        <p:nvSpPr>
          <p:cNvPr id="12" name="Título 11"/>
          <p:cNvSpPr>
            <a:spLocks noGrp="1"/>
          </p:cNvSpPr>
          <p:nvPr>
            <p:ph type="ctrTitle"/>
          </p:nvPr>
        </p:nvSpPr>
        <p:spPr>
          <a:xfrm>
            <a:off x="1472959" y="2800441"/>
            <a:ext cx="7342255" cy="608682"/>
          </a:xfrm>
        </p:spPr>
        <p:txBody>
          <a:bodyPr/>
          <a:lstStyle/>
          <a:p>
            <a:r>
              <a:rPr lang="es-ES" dirty="0" smtClean="0"/>
              <a:t>Módulo </a:t>
            </a:r>
            <a:r>
              <a:rPr lang="es-ES" dirty="0" smtClean="0"/>
              <a:t>2 </a:t>
            </a:r>
            <a:r>
              <a:rPr lang="es-ES" sz="2000" dirty="0" smtClean="0"/>
              <a:t>(parte 1)</a:t>
            </a:r>
            <a:endParaRPr lang="es-ES" sz="2000" dirty="0"/>
          </a:p>
        </p:txBody>
      </p:sp>
      <p:sp>
        <p:nvSpPr>
          <p:cNvPr id="15" name="Subtítulo 2"/>
          <p:cNvSpPr txBox="1">
            <a:spLocks/>
          </p:cNvSpPr>
          <p:nvPr/>
        </p:nvSpPr>
        <p:spPr>
          <a:xfrm>
            <a:off x="2457437" y="4715048"/>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ES_tradnl" b="0" dirty="0" smtClean="0">
              <a:latin typeface="Helvetica"/>
              <a:cs typeface="Helvetica"/>
            </a:endParaRPr>
          </a:p>
        </p:txBody>
      </p:sp>
      <p:sp>
        <p:nvSpPr>
          <p:cNvPr id="16" name="Subtítulo 2"/>
          <p:cNvSpPr txBox="1">
            <a:spLocks/>
          </p:cNvSpPr>
          <p:nvPr/>
        </p:nvSpPr>
        <p:spPr>
          <a:xfrm>
            <a:off x="2457437" y="6237515"/>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_tradnl" dirty="0" smtClean="0">
                <a:solidFill>
                  <a:schemeClr val="bg1"/>
                </a:solidFill>
              </a:rPr>
              <a:t>Fecha</a:t>
            </a:r>
          </a:p>
        </p:txBody>
      </p:sp>
      <p:sp>
        <p:nvSpPr>
          <p:cNvPr id="17" name="Subtítulo 2"/>
          <p:cNvSpPr txBox="1">
            <a:spLocks/>
          </p:cNvSpPr>
          <p:nvPr/>
        </p:nvSpPr>
        <p:spPr>
          <a:xfrm>
            <a:off x="2457437" y="4520248"/>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_tradnl" sz="1400" b="0" dirty="0" smtClean="0">
                <a:latin typeface="Helvetica"/>
                <a:cs typeface="Helvetica"/>
              </a:rPr>
              <a:t>www.acee.cl</a:t>
            </a:r>
          </a:p>
        </p:txBody>
      </p:sp>
      <p:pic>
        <p:nvPicPr>
          <p:cNvPr id="2" name="Picture 1" descr="Ministeri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87438" y="4986048"/>
            <a:ext cx="1706766" cy="1546065"/>
          </a:xfrm>
          <a:prstGeom prst="rect">
            <a:avLst/>
          </a:prstGeom>
        </p:spPr>
      </p:pic>
    </p:spTree>
    <p:extLst>
      <p:ext uri="{BB962C8B-B14F-4D97-AF65-F5344CB8AC3E}">
        <p14:creationId xmlns:p14="http://schemas.microsoft.com/office/powerpoint/2010/main" xmlns="" val="197307078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28964"/>
            <a:ext cx="7018448" cy="5702036"/>
          </a:xfrm>
        </p:spPr>
        <p:txBody>
          <a:bodyPr/>
          <a:lstStyle/>
          <a:p>
            <a:pPr algn="just">
              <a:spcAft>
                <a:spcPts val="600"/>
              </a:spcAft>
            </a:pPr>
            <a:r>
              <a:rPr lang="es-ES" sz="1600" dirty="0" smtClean="0">
                <a:solidFill>
                  <a:srgbClr val="000000"/>
                </a:solidFill>
                <a:latin typeface="Arial"/>
              </a:rPr>
              <a:t>La primera clasificación de las tarifas eléctricas se refiere a la tensión de distribución, teniendo las siguientes opciones:</a:t>
            </a:r>
            <a:endParaRPr lang="es-CL" sz="1600" dirty="0" smtClean="0">
              <a:solidFill>
                <a:srgbClr val="000000"/>
              </a:solidFill>
              <a:latin typeface="Arial"/>
            </a:endParaRPr>
          </a:p>
          <a:p>
            <a:pPr lvl="1" algn="just">
              <a:spcAft>
                <a:spcPts val="600"/>
              </a:spcAft>
            </a:pPr>
            <a:r>
              <a:rPr lang="es-ES" sz="1400" b="1" dirty="0" smtClean="0">
                <a:solidFill>
                  <a:srgbClr val="000000"/>
                </a:solidFill>
                <a:latin typeface="Arial"/>
              </a:rPr>
              <a:t>Baja tensión (BT): </a:t>
            </a:r>
            <a:r>
              <a:rPr lang="es-ES" sz="1400" dirty="0" smtClean="0">
                <a:solidFill>
                  <a:srgbClr val="000000"/>
                </a:solidFill>
                <a:latin typeface="Arial"/>
              </a:rPr>
              <a:t>Cuando la distribución de energía eléctrica se realiza a una tensión menor a 400 V.</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Alta tensión (AT):</a:t>
            </a:r>
            <a:r>
              <a:rPr lang="es-ES" sz="1400" dirty="0" smtClean="0">
                <a:solidFill>
                  <a:srgbClr val="000000"/>
                </a:solidFill>
                <a:latin typeface="Arial"/>
              </a:rPr>
              <a:t> Cuando la distribución de energía eléctrica se realiza a una tensión superior a 400 V. </a:t>
            </a:r>
          </a:p>
          <a:p>
            <a:pPr lvl="1" algn="just">
              <a:spcAft>
                <a:spcPts val="600"/>
              </a:spcAft>
            </a:pPr>
            <a:endParaRPr lang="es-CL" sz="1400" dirty="0" smtClean="0">
              <a:solidFill>
                <a:srgbClr val="000000"/>
              </a:solidFill>
              <a:latin typeface="Arial"/>
            </a:endParaRPr>
          </a:p>
          <a:p>
            <a:pPr algn="just">
              <a:spcAft>
                <a:spcPts val="600"/>
              </a:spcAft>
            </a:pPr>
            <a:r>
              <a:rPr lang="es-ES" sz="1400" dirty="0" smtClean="0">
                <a:solidFill>
                  <a:srgbClr val="000000"/>
                </a:solidFill>
                <a:latin typeface="Arial"/>
              </a:rPr>
              <a:t>Dentro de esta tipificación, existen 4 opciones tarifarias tanto para las tarifas AT como BT, las cuales se presentan a continuación:</a:t>
            </a:r>
            <a:endParaRPr lang="es-CL" sz="1400" dirty="0" smtClean="0">
              <a:solidFill>
                <a:srgbClr val="000000"/>
              </a:solidFill>
              <a:latin typeface="Arial"/>
            </a:endParaRPr>
          </a:p>
          <a:p>
            <a:pPr algn="just">
              <a:spcAft>
                <a:spcPts val="600"/>
              </a:spcAft>
            </a:pPr>
            <a:r>
              <a:rPr lang="es-ES" sz="1400" b="1" dirty="0" smtClean="0">
                <a:solidFill>
                  <a:srgbClr val="000000"/>
                </a:solidFill>
                <a:latin typeface="Arial"/>
              </a:rPr>
              <a:t>BT1: </a:t>
            </a:r>
            <a:r>
              <a:rPr lang="es-ES" sz="1400" dirty="0" smtClean="0">
                <a:solidFill>
                  <a:srgbClr val="000000"/>
                </a:solidFill>
                <a:latin typeface="Arial"/>
              </a:rPr>
              <a:t>Esta opción de tarifa está disponible solo en baja tensión, los clientes que tienen esta tarifa cuentan con un medidor simple de energía. Sólo podrán optar a esta tarifa los clientes en baja tensión con una potencia conectada inferior a 10 </a:t>
            </a:r>
            <a:r>
              <a:rPr lang="es-ES" sz="1400" dirty="0" err="1" smtClean="0">
                <a:solidFill>
                  <a:srgbClr val="000000"/>
                </a:solidFill>
                <a:latin typeface="Arial"/>
              </a:rPr>
              <a:t>kW</a:t>
            </a:r>
            <a:r>
              <a:rPr lang="es-ES" sz="1400" dirty="0" smtClean="0">
                <a:solidFill>
                  <a:srgbClr val="000000"/>
                </a:solidFill>
                <a:latin typeface="Arial"/>
              </a:rPr>
              <a:t>. En esta opción tarifaria el cliente tiene los siguientes cargos:</a:t>
            </a:r>
            <a:endParaRPr lang="es-CL" sz="1400" dirty="0" smtClean="0">
              <a:solidFill>
                <a:srgbClr val="000000"/>
              </a:solidFill>
              <a:latin typeface="Arial"/>
            </a:endParaRPr>
          </a:p>
          <a:p>
            <a:pPr lvl="1" algn="just">
              <a:spcAft>
                <a:spcPts val="600"/>
              </a:spcAft>
            </a:pPr>
            <a:r>
              <a:rPr lang="es-ES" sz="1400" dirty="0" smtClean="0">
                <a:solidFill>
                  <a:srgbClr val="000000"/>
                </a:solidFill>
                <a:latin typeface="Arial"/>
              </a:rPr>
              <a:t>Cargos por la energía consumida (energía activa).</a:t>
            </a:r>
            <a:endParaRPr lang="es-CL" sz="1400" dirty="0" smtClean="0">
              <a:solidFill>
                <a:srgbClr val="000000"/>
              </a:solidFill>
              <a:latin typeface="Arial"/>
            </a:endParaRPr>
          </a:p>
          <a:p>
            <a:pPr lvl="1" algn="just">
              <a:spcAft>
                <a:spcPts val="600"/>
              </a:spcAft>
            </a:pPr>
            <a:r>
              <a:rPr lang="es-ES" sz="1400" dirty="0" smtClean="0">
                <a:solidFill>
                  <a:srgbClr val="000000"/>
                </a:solidFill>
                <a:latin typeface="Arial"/>
              </a:rPr>
              <a:t>Cargo fijo (el cual es independiente al consumo y se aplica incluso si el consumo es nulo).</a:t>
            </a:r>
            <a:endParaRPr lang="es-CL" sz="1400" dirty="0" smtClean="0">
              <a:solidFill>
                <a:srgbClr val="000000"/>
              </a:solidFill>
              <a:latin typeface="Arial"/>
            </a:endParaRPr>
          </a:p>
          <a:p>
            <a:pPr lvl="1" algn="just">
              <a:spcAft>
                <a:spcPts val="600"/>
              </a:spcAft>
            </a:pPr>
            <a:r>
              <a:rPr lang="es-ES" sz="1400" dirty="0" smtClean="0">
                <a:solidFill>
                  <a:srgbClr val="000000"/>
                </a:solidFill>
                <a:latin typeface="Arial"/>
              </a:rPr>
              <a:t>Cargo único (por concepto de uso del sistema troncal, y se determina como una proporción del consumo de energía).</a:t>
            </a:r>
            <a:endParaRPr lang="es-CL" sz="1400" dirty="0" smtClean="0">
              <a:solidFill>
                <a:srgbClr val="000000"/>
              </a:solidFill>
              <a:latin typeface="Arial"/>
            </a:endParaRPr>
          </a:p>
          <a:p>
            <a:pPr lvl="1" algn="just">
              <a:spcAft>
                <a:spcPts val="600"/>
              </a:spcAft>
            </a:pPr>
            <a:r>
              <a:rPr lang="es-ES" sz="1400" dirty="0" smtClean="0">
                <a:solidFill>
                  <a:srgbClr val="000000"/>
                </a:solidFill>
                <a:latin typeface="Arial"/>
              </a:rPr>
              <a:t>Cargo por energía adicional de invierno (límite de invierno).</a:t>
            </a:r>
            <a:endParaRPr lang="es-CL" sz="1400" dirty="0" smtClean="0">
              <a:solidFill>
                <a:srgbClr val="000000"/>
              </a:solidFill>
              <a:latin typeface="Arial"/>
            </a:endParaRPr>
          </a:p>
          <a:p>
            <a:endParaRPr lang="es-ES"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30252" y="1079764"/>
            <a:ext cx="7018448" cy="5028936"/>
          </a:xfrm>
        </p:spPr>
        <p:txBody>
          <a:bodyPr/>
          <a:lstStyle/>
          <a:p>
            <a:pPr lvl="0" algn="just">
              <a:spcAft>
                <a:spcPts val="600"/>
              </a:spcAft>
            </a:pPr>
            <a:r>
              <a:rPr lang="es-ES" sz="1400" b="1" dirty="0" smtClean="0">
                <a:solidFill>
                  <a:srgbClr val="000000"/>
                </a:solidFill>
                <a:latin typeface="Arial"/>
              </a:rPr>
              <a:t>BT2 y AT2: </a:t>
            </a:r>
            <a:r>
              <a:rPr lang="es-ES" sz="1400" dirty="0" smtClean="0">
                <a:solidFill>
                  <a:srgbClr val="000000"/>
                </a:solidFill>
                <a:latin typeface="Arial"/>
              </a:rPr>
              <a:t>Indiferente de la tensión a la cual se suministre la energía, estos clientes pueden contratar libremente una potencia máxima con la distribuidora, la cual regirá por un plazo de 12 meses. En esta opción tarifaria, el cliente tiene los siguientes cargos:</a:t>
            </a:r>
            <a:endParaRPr lang="es-CL" sz="1400" dirty="0" smtClean="0">
              <a:solidFill>
                <a:srgbClr val="000000"/>
              </a:solidFill>
              <a:latin typeface="Arial"/>
            </a:endParaRPr>
          </a:p>
          <a:p>
            <a:pPr lvl="1" algn="just"/>
            <a:r>
              <a:rPr lang="es-ES" sz="1400" dirty="0" smtClean="0">
                <a:solidFill>
                  <a:srgbClr val="000000"/>
                </a:solidFill>
                <a:latin typeface="Arial"/>
              </a:rPr>
              <a:t>Cargos por la energía consumida (energía activa).</a:t>
            </a:r>
            <a:endParaRPr lang="es-CL" sz="1400" dirty="0" smtClean="0">
              <a:solidFill>
                <a:srgbClr val="000000"/>
              </a:solidFill>
              <a:latin typeface="Arial"/>
            </a:endParaRPr>
          </a:p>
          <a:p>
            <a:pPr lvl="1" algn="just"/>
            <a:r>
              <a:rPr lang="es-ES" sz="1400" dirty="0" smtClean="0">
                <a:solidFill>
                  <a:srgbClr val="000000"/>
                </a:solidFill>
                <a:latin typeface="Arial"/>
              </a:rPr>
              <a:t>Cargo fijo (el cual es independiente al consumo y se aplica incluso si el consumo es nulo).</a:t>
            </a:r>
            <a:endParaRPr lang="es-CL" sz="1400" dirty="0" smtClean="0">
              <a:solidFill>
                <a:srgbClr val="000000"/>
              </a:solidFill>
              <a:latin typeface="Arial"/>
            </a:endParaRPr>
          </a:p>
          <a:p>
            <a:pPr lvl="1" algn="just"/>
            <a:r>
              <a:rPr lang="es-ES" sz="1400" dirty="0" smtClean="0">
                <a:solidFill>
                  <a:srgbClr val="000000"/>
                </a:solidFill>
                <a:latin typeface="Arial"/>
              </a:rPr>
              <a:t>Cargo único (por concepto de uso del sistema troncal, y se determina como una proporción del consumo de energía).</a:t>
            </a:r>
            <a:endParaRPr lang="es-CL" sz="1400" dirty="0" smtClean="0">
              <a:solidFill>
                <a:srgbClr val="000000"/>
              </a:solidFill>
              <a:latin typeface="Arial"/>
            </a:endParaRPr>
          </a:p>
          <a:p>
            <a:pPr lvl="1" algn="just">
              <a:spcAft>
                <a:spcPts val="600"/>
              </a:spcAft>
            </a:pPr>
            <a:r>
              <a:rPr lang="es-ES" sz="1400" dirty="0" smtClean="0">
                <a:solidFill>
                  <a:srgbClr val="000000"/>
                </a:solidFill>
                <a:latin typeface="Arial"/>
              </a:rPr>
              <a:t>Cargo por potencia contratada (demanda contratada).</a:t>
            </a:r>
          </a:p>
          <a:p>
            <a:pPr lvl="1" algn="just">
              <a:spcAft>
                <a:spcPts val="600"/>
              </a:spcAft>
            </a:pPr>
            <a:endParaRPr lang="es-ES" sz="1400" dirty="0" smtClean="0">
              <a:solidFill>
                <a:srgbClr val="000000"/>
              </a:solidFill>
              <a:latin typeface="Arial"/>
            </a:endParaRPr>
          </a:p>
          <a:p>
            <a:pPr algn="just">
              <a:spcAft>
                <a:spcPts val="600"/>
              </a:spcAft>
            </a:pPr>
            <a:r>
              <a:rPr lang="es-ES" sz="1400" b="1" dirty="0" smtClean="0">
                <a:solidFill>
                  <a:srgbClr val="000000"/>
                </a:solidFill>
                <a:latin typeface="Arial"/>
              </a:rPr>
              <a:t>BT3 y AT3: </a:t>
            </a:r>
            <a:r>
              <a:rPr lang="es-ES" sz="1400" dirty="0" smtClean="0">
                <a:solidFill>
                  <a:srgbClr val="000000"/>
                </a:solidFill>
                <a:latin typeface="Arial"/>
              </a:rPr>
              <a:t>Esta opción tarifaria, ya sea en alta o baja tensión, involucra la demanda máxima leída, aplicándose los siguientes cobros:</a:t>
            </a:r>
            <a:endParaRPr lang="es-CL" sz="1400" dirty="0" smtClean="0">
              <a:solidFill>
                <a:srgbClr val="000000"/>
              </a:solidFill>
              <a:latin typeface="Arial"/>
            </a:endParaRPr>
          </a:p>
          <a:p>
            <a:pPr lvl="1" algn="just"/>
            <a:r>
              <a:rPr lang="es-ES" sz="1400" dirty="0" smtClean="0">
                <a:solidFill>
                  <a:srgbClr val="000000"/>
                </a:solidFill>
                <a:latin typeface="Arial"/>
              </a:rPr>
              <a:t>Cargos por la energía consumida (energía activa).</a:t>
            </a:r>
            <a:endParaRPr lang="es-CL" sz="1400" dirty="0" smtClean="0">
              <a:solidFill>
                <a:srgbClr val="000000"/>
              </a:solidFill>
              <a:latin typeface="Arial"/>
            </a:endParaRPr>
          </a:p>
          <a:p>
            <a:pPr lvl="1" algn="just"/>
            <a:r>
              <a:rPr lang="es-ES" sz="1400" dirty="0" smtClean="0">
                <a:solidFill>
                  <a:srgbClr val="000000"/>
                </a:solidFill>
                <a:latin typeface="Arial"/>
              </a:rPr>
              <a:t>Cargo fijo (el cual es independiente al consumo y se aplica incluso si el consumo es nulo).</a:t>
            </a:r>
            <a:endParaRPr lang="es-CL" sz="1400" dirty="0" smtClean="0">
              <a:solidFill>
                <a:srgbClr val="000000"/>
              </a:solidFill>
              <a:latin typeface="Arial"/>
            </a:endParaRPr>
          </a:p>
          <a:p>
            <a:pPr lvl="1" algn="just"/>
            <a:r>
              <a:rPr lang="es-ES" sz="1400" dirty="0" smtClean="0">
                <a:solidFill>
                  <a:srgbClr val="000000"/>
                </a:solidFill>
                <a:latin typeface="Arial"/>
              </a:rPr>
              <a:t>Cargo único (por concepto de uso del sistema troncal, y se determina como una proporción del consumo de energía).</a:t>
            </a:r>
            <a:endParaRPr lang="es-CL" sz="1400" dirty="0" smtClean="0">
              <a:solidFill>
                <a:srgbClr val="000000"/>
              </a:solidFill>
              <a:latin typeface="Arial"/>
            </a:endParaRPr>
          </a:p>
          <a:p>
            <a:pPr lvl="1"/>
            <a:endParaRPr lang="es-ES" sz="1400" dirty="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17552" y="1092464"/>
            <a:ext cx="7018448" cy="5702036"/>
          </a:xfrm>
        </p:spPr>
        <p:txBody>
          <a:bodyPr/>
          <a:lstStyle/>
          <a:p>
            <a:pPr lvl="1" algn="just">
              <a:spcAft>
                <a:spcPts val="600"/>
              </a:spcAft>
            </a:pPr>
            <a:r>
              <a:rPr lang="es-ES" sz="1400" dirty="0" smtClean="0">
                <a:solidFill>
                  <a:srgbClr val="000000"/>
                </a:solidFill>
                <a:latin typeface="Arial"/>
              </a:rPr>
              <a:t>Cargo por demanda máxima, correspondiente al valor mayor entre los siguientes casos:</a:t>
            </a:r>
            <a:endParaRPr lang="es-CL" sz="1400" dirty="0" smtClean="0">
              <a:solidFill>
                <a:srgbClr val="000000"/>
              </a:solidFill>
              <a:latin typeface="Arial"/>
            </a:endParaRPr>
          </a:p>
          <a:p>
            <a:pPr lvl="2" algn="just"/>
            <a:r>
              <a:rPr lang="es-ES" sz="1400" dirty="0" smtClean="0">
                <a:solidFill>
                  <a:srgbClr val="000000"/>
                </a:solidFill>
                <a:latin typeface="Arial"/>
              </a:rPr>
              <a:t>La demanda máxima a cobrar corresponderá al valor más alto entre la demanda máxima leída del mes, y el promedio de las dos más altas medidas en los meses que contengan horas punta dentro de los últimos 12 meses.</a:t>
            </a:r>
            <a:endParaRPr lang="es-CL" sz="1400" dirty="0" smtClean="0">
              <a:solidFill>
                <a:srgbClr val="000000"/>
              </a:solidFill>
              <a:latin typeface="Arial"/>
            </a:endParaRPr>
          </a:p>
          <a:p>
            <a:pPr lvl="2" algn="just">
              <a:spcAft>
                <a:spcPts val="600"/>
              </a:spcAft>
            </a:pPr>
            <a:r>
              <a:rPr lang="es-ES" sz="1400" dirty="0" smtClean="0">
                <a:solidFill>
                  <a:srgbClr val="000000"/>
                </a:solidFill>
                <a:latin typeface="Arial"/>
              </a:rPr>
              <a:t>40% del mayor de los cargos por demanda máxima registrado en los últimos 12 meses.</a:t>
            </a:r>
          </a:p>
          <a:p>
            <a:pPr lvl="2" algn="just">
              <a:spcAft>
                <a:spcPts val="600"/>
              </a:spcAft>
            </a:pPr>
            <a:endParaRPr lang="es-ES" sz="1400" dirty="0" smtClean="0">
              <a:solidFill>
                <a:srgbClr val="000000"/>
              </a:solidFill>
              <a:latin typeface="Arial"/>
            </a:endParaRPr>
          </a:p>
          <a:p>
            <a:pPr lvl="0" algn="just">
              <a:spcAft>
                <a:spcPts val="600"/>
              </a:spcAft>
            </a:pPr>
            <a:r>
              <a:rPr lang="es-ES" sz="1400" b="1" dirty="0" smtClean="0">
                <a:solidFill>
                  <a:srgbClr val="000000"/>
                </a:solidFill>
                <a:latin typeface="Arial"/>
              </a:rPr>
              <a:t>BT4 y AT4: </a:t>
            </a:r>
            <a:r>
              <a:rPr lang="es-ES" sz="1400" dirty="0" smtClean="0">
                <a:solidFill>
                  <a:srgbClr val="000000"/>
                </a:solidFill>
                <a:latin typeface="Arial"/>
              </a:rPr>
              <a:t>Esta opción tarifaria se sub divide en 3, las cuales se presentan a continuación:</a:t>
            </a:r>
            <a:endParaRPr lang="es-CL" sz="1400" dirty="0" smtClean="0">
              <a:solidFill>
                <a:srgbClr val="000000"/>
              </a:solidFill>
              <a:latin typeface="Arial"/>
            </a:endParaRPr>
          </a:p>
          <a:p>
            <a:pPr lvl="1" algn="just"/>
            <a:r>
              <a:rPr lang="es-ES" sz="1400" dirty="0" smtClean="0">
                <a:solidFill>
                  <a:srgbClr val="000000"/>
                </a:solidFill>
                <a:latin typeface="Arial"/>
              </a:rPr>
              <a:t>BT4.1 y AT4.1: En esta tarifa se consideran los siguientes cobros:</a:t>
            </a:r>
            <a:endParaRPr lang="es-CL" sz="1400" dirty="0" smtClean="0">
              <a:solidFill>
                <a:srgbClr val="000000"/>
              </a:solidFill>
              <a:latin typeface="Arial"/>
            </a:endParaRPr>
          </a:p>
          <a:p>
            <a:pPr lvl="2" algn="just"/>
            <a:r>
              <a:rPr lang="es-ES" sz="1400" dirty="0" smtClean="0">
                <a:solidFill>
                  <a:srgbClr val="000000"/>
                </a:solidFill>
                <a:latin typeface="Arial"/>
              </a:rPr>
              <a:t>Cargos por la energía consumida (energía activa).</a:t>
            </a:r>
            <a:endParaRPr lang="es-CL" sz="1400" dirty="0" smtClean="0">
              <a:solidFill>
                <a:srgbClr val="000000"/>
              </a:solidFill>
              <a:latin typeface="Arial"/>
            </a:endParaRPr>
          </a:p>
          <a:p>
            <a:pPr lvl="2" algn="just"/>
            <a:r>
              <a:rPr lang="es-ES" sz="1400" dirty="0" smtClean="0">
                <a:solidFill>
                  <a:srgbClr val="000000"/>
                </a:solidFill>
                <a:latin typeface="Arial"/>
              </a:rPr>
              <a:t>Cargo fijo (el cual es independiente al consumo y se aplica incluso si el consumo es nulo). </a:t>
            </a:r>
            <a:endParaRPr lang="es-CL" sz="1400" dirty="0" smtClean="0">
              <a:solidFill>
                <a:srgbClr val="000000"/>
              </a:solidFill>
              <a:latin typeface="Arial"/>
            </a:endParaRPr>
          </a:p>
          <a:p>
            <a:pPr lvl="2" algn="just"/>
            <a:r>
              <a:rPr lang="es-ES" sz="1400" dirty="0" smtClean="0">
                <a:solidFill>
                  <a:srgbClr val="000000"/>
                </a:solidFill>
                <a:latin typeface="Arial"/>
              </a:rPr>
              <a:t>Cargo único (por concepto de uso del sistema troncal, y se determina como una proporción del consumo de energía).</a:t>
            </a:r>
            <a:endParaRPr lang="es-CL" sz="1400" dirty="0" smtClean="0">
              <a:solidFill>
                <a:srgbClr val="000000"/>
              </a:solidFill>
              <a:latin typeface="Arial"/>
            </a:endParaRPr>
          </a:p>
          <a:p>
            <a:pPr lvl="2" algn="just"/>
            <a:r>
              <a:rPr lang="es-ES" sz="1400" dirty="0" smtClean="0">
                <a:solidFill>
                  <a:srgbClr val="000000"/>
                </a:solidFill>
                <a:latin typeface="Arial"/>
              </a:rPr>
              <a:t>Cargo por demanda máxima contratada en horas punta</a:t>
            </a:r>
            <a:r>
              <a:rPr lang="es-ES" sz="1400" dirty="0" smtClean="0">
                <a:solidFill>
                  <a:srgbClr val="000000"/>
                </a:solidFill>
              </a:rPr>
              <a:t>.</a:t>
            </a:r>
            <a:endParaRPr lang="es-CL" sz="1400" dirty="0" smtClean="0">
              <a:solidFill>
                <a:srgbClr val="000000"/>
              </a:solidFill>
            </a:endParaRPr>
          </a:p>
          <a:p>
            <a:pPr lvl="2" algn="just"/>
            <a:r>
              <a:rPr lang="es-ES" sz="1400" dirty="0" smtClean="0">
                <a:solidFill>
                  <a:srgbClr val="000000"/>
                </a:solidFill>
                <a:latin typeface="Arial"/>
              </a:rPr>
              <a:t>Cargo por demanda máxima contratada</a:t>
            </a:r>
            <a:r>
              <a:rPr lang="es-ES" sz="1400" dirty="0" smtClean="0">
                <a:solidFill>
                  <a:srgbClr val="000000"/>
                </a:solidFill>
              </a:rPr>
              <a:t>.</a:t>
            </a:r>
            <a:endParaRPr lang="es-CL" sz="1400" dirty="0" smtClean="0">
              <a:solidFill>
                <a:srgbClr val="000000"/>
              </a:solidFill>
            </a:endParaRPr>
          </a:p>
          <a:p>
            <a:pPr lvl="2" algn="just"/>
            <a:endParaRPr lang="es-CL" sz="1400" dirty="0" smtClean="0">
              <a:solidFill>
                <a:srgbClr val="000000"/>
              </a:solidFill>
              <a:latin typeface="Arial"/>
            </a:endParaRPr>
          </a:p>
          <a:p>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79764"/>
            <a:ext cx="7018448" cy="5702036"/>
          </a:xfrm>
        </p:spPr>
        <p:txBody>
          <a:bodyPr/>
          <a:lstStyle/>
          <a:p>
            <a:pPr lvl="1" algn="just">
              <a:spcAft>
                <a:spcPts val="600"/>
              </a:spcAft>
            </a:pPr>
            <a:r>
              <a:rPr lang="es-ES" sz="1400" b="1" dirty="0" smtClean="0">
                <a:solidFill>
                  <a:srgbClr val="000000"/>
                </a:solidFill>
                <a:latin typeface="Arial"/>
              </a:rPr>
              <a:t>BT4.2 y AT4.2: </a:t>
            </a:r>
            <a:r>
              <a:rPr lang="es-ES" sz="1400" dirty="0" smtClean="0">
                <a:solidFill>
                  <a:srgbClr val="000000"/>
                </a:solidFill>
                <a:latin typeface="Arial"/>
              </a:rPr>
              <a:t>En esta tarifa se consideran los siguientes cobros:</a:t>
            </a:r>
            <a:endParaRPr lang="es-CL" sz="1400" dirty="0" smtClean="0">
              <a:solidFill>
                <a:srgbClr val="000000"/>
              </a:solidFill>
              <a:latin typeface="Arial"/>
            </a:endParaRPr>
          </a:p>
          <a:p>
            <a:pPr lvl="2" algn="just"/>
            <a:r>
              <a:rPr lang="es-ES" sz="1400" dirty="0" smtClean="0">
                <a:solidFill>
                  <a:srgbClr val="000000"/>
                </a:solidFill>
                <a:latin typeface="Arial"/>
              </a:rPr>
              <a:t>Cargos por la energía consumida (energía activa).</a:t>
            </a:r>
            <a:endParaRPr lang="es-CL" sz="1400" dirty="0" smtClean="0">
              <a:solidFill>
                <a:srgbClr val="000000"/>
              </a:solidFill>
              <a:latin typeface="Arial"/>
            </a:endParaRPr>
          </a:p>
          <a:p>
            <a:pPr lvl="2" algn="just"/>
            <a:r>
              <a:rPr lang="es-ES" sz="1400" dirty="0" smtClean="0">
                <a:solidFill>
                  <a:srgbClr val="000000"/>
                </a:solidFill>
                <a:latin typeface="Arial"/>
              </a:rPr>
              <a:t>Cargo fijo (el cual es independiente al consumo y se aplica incluso si el consumo es nulo). </a:t>
            </a:r>
            <a:endParaRPr lang="es-CL" sz="1400" dirty="0" smtClean="0">
              <a:solidFill>
                <a:srgbClr val="000000"/>
              </a:solidFill>
              <a:latin typeface="Arial"/>
            </a:endParaRPr>
          </a:p>
          <a:p>
            <a:pPr lvl="2" algn="just"/>
            <a:r>
              <a:rPr lang="es-ES" sz="1400" dirty="0" smtClean="0">
                <a:solidFill>
                  <a:srgbClr val="000000"/>
                </a:solidFill>
                <a:latin typeface="Arial"/>
              </a:rPr>
              <a:t>Cargo único (por concepto de uso del sistema troncal, y se determina como una proporción del consumo de energía).</a:t>
            </a:r>
            <a:endParaRPr lang="es-CL" sz="1400" dirty="0" smtClean="0">
              <a:solidFill>
                <a:srgbClr val="000000"/>
              </a:solidFill>
              <a:latin typeface="Arial"/>
            </a:endParaRPr>
          </a:p>
          <a:p>
            <a:pPr lvl="2" algn="just"/>
            <a:r>
              <a:rPr lang="es-ES" sz="1400" dirty="0" smtClean="0">
                <a:solidFill>
                  <a:srgbClr val="000000"/>
                </a:solidFill>
                <a:latin typeface="Arial"/>
              </a:rPr>
              <a:t>Cargo por demanda máxima leída en horas punta.</a:t>
            </a:r>
            <a:endParaRPr lang="es-CL" sz="1400" dirty="0" smtClean="0">
              <a:solidFill>
                <a:srgbClr val="000000"/>
              </a:solidFill>
              <a:latin typeface="Arial"/>
            </a:endParaRPr>
          </a:p>
          <a:p>
            <a:pPr lvl="2" algn="just">
              <a:spcAft>
                <a:spcPts val="600"/>
              </a:spcAft>
            </a:pPr>
            <a:r>
              <a:rPr lang="es-ES" sz="1400" dirty="0" smtClean="0">
                <a:solidFill>
                  <a:srgbClr val="000000"/>
                </a:solidFill>
                <a:latin typeface="Arial"/>
              </a:rPr>
              <a:t>Cargo por demanda máxima contratada.</a:t>
            </a:r>
          </a:p>
          <a:p>
            <a:pPr lvl="2" algn="just">
              <a:spcAft>
                <a:spcPts val="600"/>
              </a:spcAft>
            </a:pPr>
            <a:endParaRPr lang="es-ES" sz="1400" dirty="0" smtClean="0">
              <a:solidFill>
                <a:srgbClr val="000000"/>
              </a:solidFill>
              <a:latin typeface="Arial"/>
            </a:endParaRPr>
          </a:p>
          <a:p>
            <a:pPr lvl="1" algn="just">
              <a:spcAft>
                <a:spcPts val="600"/>
              </a:spcAft>
            </a:pPr>
            <a:r>
              <a:rPr lang="es-ES" sz="1400" b="1" dirty="0" smtClean="0">
                <a:solidFill>
                  <a:srgbClr val="000000"/>
                </a:solidFill>
                <a:latin typeface="Arial"/>
              </a:rPr>
              <a:t>BT4.3 y AT4.3</a:t>
            </a:r>
            <a:r>
              <a:rPr lang="es-ES" sz="1400" dirty="0" smtClean="0">
                <a:solidFill>
                  <a:srgbClr val="000000"/>
                </a:solidFill>
                <a:latin typeface="Arial"/>
              </a:rPr>
              <a:t>: En esta tarifa se consideran los siguientes cobros:</a:t>
            </a:r>
            <a:endParaRPr lang="es-CL" sz="1400" dirty="0" smtClean="0">
              <a:solidFill>
                <a:srgbClr val="000000"/>
              </a:solidFill>
              <a:latin typeface="Arial"/>
            </a:endParaRPr>
          </a:p>
          <a:p>
            <a:pPr lvl="2" algn="just"/>
            <a:r>
              <a:rPr lang="es-ES" sz="1400" dirty="0" smtClean="0">
                <a:solidFill>
                  <a:srgbClr val="000000"/>
                </a:solidFill>
                <a:latin typeface="Arial"/>
              </a:rPr>
              <a:t>Cargos por la energía consumida (energía activa).</a:t>
            </a:r>
            <a:endParaRPr lang="es-CL" sz="1400" dirty="0" smtClean="0">
              <a:solidFill>
                <a:srgbClr val="000000"/>
              </a:solidFill>
              <a:latin typeface="Arial"/>
            </a:endParaRPr>
          </a:p>
          <a:p>
            <a:pPr lvl="2" algn="just"/>
            <a:r>
              <a:rPr lang="es-ES" sz="1400" dirty="0" smtClean="0">
                <a:solidFill>
                  <a:srgbClr val="000000"/>
                </a:solidFill>
                <a:latin typeface="Arial"/>
              </a:rPr>
              <a:t>Cargo fijo (el cual es independiente al consumo y se aplica incluso si el consumo es nulo).</a:t>
            </a:r>
            <a:endParaRPr lang="es-CL" sz="1400" dirty="0" smtClean="0">
              <a:solidFill>
                <a:srgbClr val="000000"/>
              </a:solidFill>
              <a:latin typeface="Arial"/>
            </a:endParaRPr>
          </a:p>
          <a:p>
            <a:pPr lvl="2" algn="just"/>
            <a:r>
              <a:rPr lang="es-ES" sz="1400" dirty="0" smtClean="0">
                <a:solidFill>
                  <a:srgbClr val="000000"/>
                </a:solidFill>
                <a:latin typeface="Arial"/>
              </a:rPr>
              <a:t>Cargo único (por concepto de uso del sistema troncal, y se determina como una proporción del consumo de energía).</a:t>
            </a:r>
            <a:endParaRPr lang="es-CL" sz="1400" dirty="0" smtClean="0">
              <a:solidFill>
                <a:srgbClr val="000000"/>
              </a:solidFill>
              <a:latin typeface="Arial"/>
            </a:endParaRPr>
          </a:p>
          <a:p>
            <a:pPr lvl="2" algn="just"/>
            <a:r>
              <a:rPr lang="es-ES" sz="1400" dirty="0" smtClean="0">
                <a:solidFill>
                  <a:srgbClr val="000000"/>
                </a:solidFill>
                <a:latin typeface="Arial"/>
              </a:rPr>
              <a:t>Cargo por demanda máxima leída en horas punta.</a:t>
            </a:r>
            <a:endParaRPr lang="es-CL" sz="1400" dirty="0" smtClean="0">
              <a:solidFill>
                <a:srgbClr val="000000"/>
              </a:solidFill>
              <a:latin typeface="Arial"/>
            </a:endParaRPr>
          </a:p>
          <a:p>
            <a:pPr lvl="2" algn="just"/>
            <a:r>
              <a:rPr lang="es-ES" sz="1400" dirty="0" smtClean="0">
                <a:solidFill>
                  <a:srgbClr val="000000"/>
                </a:solidFill>
                <a:latin typeface="Arial"/>
              </a:rPr>
              <a:t>Cargo por demanda máxima suministrada.</a:t>
            </a:r>
            <a:endParaRPr lang="es-CL" sz="1400" dirty="0" smtClean="0">
              <a:solidFill>
                <a:srgbClr val="000000"/>
              </a:solidFill>
              <a:latin typeface="Arial"/>
            </a:endParaRPr>
          </a:p>
          <a:p>
            <a:pPr lvl="2" algn="just">
              <a:spcAft>
                <a:spcPts val="600"/>
              </a:spcAft>
            </a:pPr>
            <a:endParaRPr lang="es-CL" sz="1400" dirty="0" smtClean="0">
              <a:latin typeface="Arial"/>
            </a:endParaRPr>
          </a:p>
          <a:p>
            <a:endParaRPr lang="es-ES" sz="1400"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67065"/>
            <a:ext cx="7018448" cy="799836"/>
          </a:xfrm>
        </p:spPr>
        <p:txBody>
          <a:bodyPr/>
          <a:lstStyle/>
          <a:p>
            <a:pPr marL="0" lvl="2" indent="0">
              <a:spcAft>
                <a:spcPts val="600"/>
              </a:spcAft>
              <a:buNone/>
            </a:pPr>
            <a:r>
              <a:rPr lang="es-ES" sz="1600" dirty="0" smtClean="0">
                <a:solidFill>
                  <a:srgbClr val="000000"/>
                </a:solidFill>
                <a:latin typeface="Arial"/>
              </a:rPr>
              <a:t>Veamos ahora un ejemplo de una factura eléctrica, recalcando los principales conceptos ya vistos:</a:t>
            </a:r>
          </a:p>
          <a:p>
            <a:pPr marL="0" lvl="2" indent="0">
              <a:spcAft>
                <a:spcPts val="600"/>
              </a:spcAft>
              <a:buNone/>
            </a:pPr>
            <a:endParaRPr lang="es-CL" sz="1600" dirty="0" smtClean="0">
              <a:solidFill>
                <a:srgbClr val="000000"/>
              </a:solidFill>
              <a:latin typeface="Arial"/>
            </a:endParaRPr>
          </a:p>
          <a:p>
            <a:pPr lvl="2" algn="just">
              <a:spcAft>
                <a:spcPts val="600"/>
              </a:spcAft>
            </a:pPr>
            <a:endParaRPr lang="es-CL" sz="1600" dirty="0" smtClean="0">
              <a:solidFill>
                <a:srgbClr val="000000"/>
              </a:solidFill>
              <a:latin typeface="Arial"/>
            </a:endParaRPr>
          </a:p>
          <a:p>
            <a:endParaRPr lang="es-ES"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pic>
        <p:nvPicPr>
          <p:cNvPr id="4" name="Imagen 8"/>
          <p:cNvPicPr/>
          <p:nvPr/>
        </p:nvPicPr>
        <p:blipFill>
          <a:blip r:embed="rId2">
            <a:extLst>
              <a:ext uri="{28A0092B-C50C-407E-A947-70E740481C1C}">
                <a14:useLocalDpi xmlns:a14="http://schemas.microsoft.com/office/drawing/2010/main" xmlns="" val="0"/>
              </a:ext>
            </a:extLst>
          </a:blip>
          <a:srcRect/>
          <a:stretch>
            <a:fillRect/>
          </a:stretch>
        </p:blipFill>
        <p:spPr bwMode="auto">
          <a:xfrm>
            <a:off x="2366327" y="2192337"/>
            <a:ext cx="5382895" cy="3800475"/>
          </a:xfrm>
          <a:prstGeom prst="rect">
            <a:avLst/>
          </a:prstGeom>
          <a:noFill/>
          <a:ln>
            <a:noFill/>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702036"/>
          </a:xfrm>
        </p:spPr>
        <p:txBody>
          <a:bodyPr/>
          <a:lstStyle/>
          <a:p>
            <a:pPr marL="0" lvl="2" indent="0">
              <a:spcAft>
                <a:spcPts val="600"/>
              </a:spcAft>
              <a:buNone/>
            </a:pPr>
            <a:endParaRPr lang="es-CL" sz="1600" dirty="0" smtClean="0">
              <a:latin typeface="Arial"/>
            </a:endParaRPr>
          </a:p>
          <a:p>
            <a:pPr lvl="2" algn="just">
              <a:spcAft>
                <a:spcPts val="600"/>
              </a:spcAft>
            </a:pPr>
            <a:endParaRPr lang="es-CL" sz="1600" dirty="0" smtClean="0">
              <a:latin typeface="Arial"/>
            </a:endParaRPr>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graphicFrame>
        <p:nvGraphicFramePr>
          <p:cNvPr id="7" name="Table 6"/>
          <p:cNvGraphicFramePr>
            <a:graphicFrameLocks noGrp="1"/>
          </p:cNvGraphicFramePr>
          <p:nvPr/>
        </p:nvGraphicFramePr>
        <p:xfrm>
          <a:off x="1668352" y="1095372"/>
          <a:ext cx="6456474" cy="4867277"/>
        </p:xfrm>
        <a:graphic>
          <a:graphicData uri="http://schemas.openxmlformats.org/drawingml/2006/table">
            <a:tbl>
              <a:tblPr firstRow="1" bandRow="1">
                <a:tableStyleId>{5C22544A-7EE6-4342-B048-85BDC9FD1C3A}</a:tableStyleId>
              </a:tblPr>
              <a:tblGrid>
                <a:gridCol w="331898"/>
                <a:gridCol w="1369945"/>
                <a:gridCol w="4754631"/>
              </a:tblGrid>
              <a:tr h="397885">
                <a:tc>
                  <a:txBody>
                    <a:bodyPr/>
                    <a:lstStyle/>
                    <a:p>
                      <a:pPr algn="ctr">
                        <a:lnSpc>
                          <a:spcPct val="115000"/>
                        </a:lnSpc>
                        <a:spcAft>
                          <a:spcPts val="0"/>
                        </a:spcAft>
                      </a:pPr>
                      <a:r>
                        <a:rPr lang="es-ES" sz="1000" b="1" dirty="0">
                          <a:latin typeface="Arial"/>
                          <a:ea typeface="Calibri"/>
                          <a:cs typeface="Times New Roman"/>
                        </a:rPr>
                        <a:t>Nº</a:t>
                      </a:r>
                      <a:endParaRPr lang="es-CL" sz="11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Calibri"/>
                          <a:cs typeface="Times New Roman"/>
                        </a:rPr>
                        <a:t>Información</a:t>
                      </a:r>
                      <a:endParaRPr lang="es-CL" sz="11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Calibri"/>
                          <a:cs typeface="Times New Roman"/>
                        </a:rPr>
                        <a:t>Descripción</a:t>
                      </a:r>
                      <a:endParaRPr lang="es-CL" sz="1100" dirty="0">
                        <a:latin typeface="Arial"/>
                        <a:ea typeface="Calibri"/>
                        <a:cs typeface="Times New Roman"/>
                      </a:endParaRPr>
                    </a:p>
                  </a:txBody>
                  <a:tcPr marL="68580" marR="68580" marT="0" marB="0" anchor="ctr"/>
                </a:tc>
              </a:tr>
              <a:tr h="397885">
                <a:tc>
                  <a:txBody>
                    <a:bodyPr/>
                    <a:lstStyle/>
                    <a:p>
                      <a:pPr algn="ctr">
                        <a:lnSpc>
                          <a:spcPct val="115000"/>
                        </a:lnSpc>
                        <a:spcAft>
                          <a:spcPts val="0"/>
                        </a:spcAft>
                      </a:pPr>
                      <a:r>
                        <a:rPr lang="es-ES" sz="1000" dirty="0">
                          <a:latin typeface="Arial"/>
                          <a:ea typeface="Calibri"/>
                          <a:cs typeface="Times New Roman"/>
                        </a:rPr>
                        <a:t>1</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Número de servicio</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También llamado número de cliente, sirve para identificar al consumidor en la base de datos de la compañía distribuidora.</a:t>
                      </a:r>
                      <a:endParaRPr lang="es-CL" sz="1100" dirty="0">
                        <a:latin typeface="Arial"/>
                        <a:ea typeface="Calibri"/>
                        <a:cs typeface="Times New Roman"/>
                      </a:endParaRPr>
                    </a:p>
                  </a:txBody>
                  <a:tcPr marL="68580" marR="68580" marT="0" marB="0" anchor="ctr"/>
                </a:tc>
              </a:tr>
              <a:tr h="397885">
                <a:tc>
                  <a:txBody>
                    <a:bodyPr/>
                    <a:lstStyle/>
                    <a:p>
                      <a:pPr algn="ctr">
                        <a:lnSpc>
                          <a:spcPct val="115000"/>
                        </a:lnSpc>
                        <a:spcAft>
                          <a:spcPts val="0"/>
                        </a:spcAft>
                      </a:pPr>
                      <a:r>
                        <a:rPr lang="es-ES" sz="1000" dirty="0">
                          <a:latin typeface="Arial"/>
                          <a:ea typeface="Calibri"/>
                          <a:cs typeface="Times New Roman"/>
                        </a:rPr>
                        <a:t>2</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Tarifa</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 la opción tarifaria contratada</a:t>
                      </a:r>
                      <a:endParaRPr lang="es-CL" sz="1100" dirty="0">
                        <a:latin typeface="Arial"/>
                        <a:ea typeface="Calibri"/>
                        <a:cs typeface="Times New Roman"/>
                      </a:endParaRPr>
                    </a:p>
                  </a:txBody>
                  <a:tcPr marL="68580" marR="68580" marT="0" marB="0" anchor="ctr"/>
                </a:tc>
              </a:tr>
              <a:tr h="397885">
                <a:tc>
                  <a:txBody>
                    <a:bodyPr/>
                    <a:lstStyle/>
                    <a:p>
                      <a:pPr algn="ctr">
                        <a:lnSpc>
                          <a:spcPct val="115000"/>
                        </a:lnSpc>
                        <a:spcAft>
                          <a:spcPts val="0"/>
                        </a:spcAft>
                      </a:pPr>
                      <a:r>
                        <a:rPr lang="es-ES" sz="1000" dirty="0">
                          <a:latin typeface="Arial"/>
                          <a:ea typeface="Calibri"/>
                          <a:cs typeface="Times New Roman"/>
                        </a:rPr>
                        <a:t>3</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Fecha limite para modificar contrato</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 la fecha límite para cambiar la opción tarifaria acordada con la compañía</a:t>
                      </a:r>
                      <a:endParaRPr lang="es-CL" sz="1100" dirty="0">
                        <a:latin typeface="Arial"/>
                        <a:ea typeface="Calibri"/>
                        <a:cs typeface="Times New Roman"/>
                      </a:endParaRPr>
                    </a:p>
                  </a:txBody>
                  <a:tcPr marL="68580" marR="68580" marT="0" marB="0" anchor="ctr"/>
                </a:tc>
              </a:tr>
              <a:tr h="397885">
                <a:tc>
                  <a:txBody>
                    <a:bodyPr/>
                    <a:lstStyle/>
                    <a:p>
                      <a:pPr algn="ctr">
                        <a:lnSpc>
                          <a:spcPct val="115000"/>
                        </a:lnSpc>
                        <a:spcAft>
                          <a:spcPts val="0"/>
                        </a:spcAft>
                      </a:pPr>
                      <a:r>
                        <a:rPr lang="es-ES" sz="1000" dirty="0">
                          <a:latin typeface="Arial"/>
                          <a:ea typeface="Calibri"/>
                          <a:cs typeface="Times New Roman"/>
                        </a:rPr>
                        <a:t>4</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Periodo de lectura</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Representa el intervalo de tiempo en el que se ha registrado el consumo de energía y demandas máximas</a:t>
                      </a:r>
                      <a:endParaRPr lang="es-CL" sz="1100" dirty="0">
                        <a:latin typeface="Arial"/>
                        <a:ea typeface="Calibri"/>
                        <a:cs typeface="Times New Roman"/>
                      </a:endParaRPr>
                    </a:p>
                  </a:txBody>
                  <a:tcPr marL="68580" marR="68580" marT="0" marB="0" anchor="ctr"/>
                </a:tc>
              </a:tr>
              <a:tr h="397885">
                <a:tc>
                  <a:txBody>
                    <a:bodyPr/>
                    <a:lstStyle/>
                    <a:p>
                      <a:pPr algn="ctr">
                        <a:lnSpc>
                          <a:spcPct val="115000"/>
                        </a:lnSpc>
                        <a:spcAft>
                          <a:spcPts val="0"/>
                        </a:spcAft>
                      </a:pPr>
                      <a:r>
                        <a:rPr lang="es-ES" sz="1000" dirty="0">
                          <a:latin typeface="Arial"/>
                          <a:ea typeface="Calibri"/>
                          <a:cs typeface="Times New Roman"/>
                        </a:rPr>
                        <a:t>5</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Consumo de energía activa</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Es el registro de energía activa obtenido en el periodo de lectura.</a:t>
                      </a:r>
                      <a:endParaRPr lang="es-CL" sz="1100" dirty="0">
                        <a:latin typeface="Arial"/>
                        <a:ea typeface="Calibri"/>
                        <a:cs typeface="Times New Roman"/>
                      </a:endParaRPr>
                    </a:p>
                  </a:txBody>
                  <a:tcPr marL="68580" marR="68580" marT="0" marB="0" anchor="ctr"/>
                </a:tc>
              </a:tr>
              <a:tr h="397885">
                <a:tc>
                  <a:txBody>
                    <a:bodyPr/>
                    <a:lstStyle/>
                    <a:p>
                      <a:pPr algn="ctr">
                        <a:lnSpc>
                          <a:spcPct val="115000"/>
                        </a:lnSpc>
                        <a:spcAft>
                          <a:spcPts val="0"/>
                        </a:spcAft>
                      </a:pPr>
                      <a:r>
                        <a:rPr lang="es-ES" sz="1000" dirty="0">
                          <a:latin typeface="Arial"/>
                          <a:ea typeface="Calibri"/>
                          <a:cs typeface="Times New Roman"/>
                        </a:rPr>
                        <a:t>6</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Demanda contratada o leída</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 la potencia contratada o leída. Es contratada si se tiene una tarifa BT2 o AT2, y es leída si se trata de una tarida AT3</a:t>
                      </a:r>
                      <a:endParaRPr lang="es-CL" sz="1100" dirty="0">
                        <a:latin typeface="Arial"/>
                        <a:ea typeface="Calibri"/>
                        <a:cs typeface="Times New Roman"/>
                      </a:endParaRPr>
                    </a:p>
                  </a:txBody>
                  <a:tcPr marL="68580" marR="68580" marT="0" marB="0" anchor="ctr"/>
                </a:tc>
              </a:tr>
              <a:tr h="397885">
                <a:tc>
                  <a:txBody>
                    <a:bodyPr/>
                    <a:lstStyle/>
                    <a:p>
                      <a:pPr algn="ctr">
                        <a:lnSpc>
                          <a:spcPct val="115000"/>
                        </a:lnSpc>
                        <a:spcAft>
                          <a:spcPts val="0"/>
                        </a:spcAft>
                      </a:pPr>
                      <a:r>
                        <a:rPr lang="es-ES" sz="1000" dirty="0">
                          <a:latin typeface="Arial"/>
                          <a:ea typeface="Calibri"/>
                          <a:cs typeface="Times New Roman"/>
                        </a:rPr>
                        <a:t>7</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Demanda Facturada</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al cargo por demanda contratada o leída.</a:t>
                      </a:r>
                      <a:endParaRPr lang="es-CL" sz="1100" dirty="0">
                        <a:latin typeface="Arial"/>
                        <a:ea typeface="Calibri"/>
                        <a:cs typeface="Times New Roman"/>
                      </a:endParaRPr>
                    </a:p>
                  </a:txBody>
                  <a:tcPr marL="68580" marR="68580" marT="0" marB="0" anchor="ctr"/>
                </a:tc>
              </a:tr>
              <a:tr h="564124">
                <a:tc>
                  <a:txBody>
                    <a:bodyPr/>
                    <a:lstStyle/>
                    <a:p>
                      <a:pPr algn="ctr">
                        <a:lnSpc>
                          <a:spcPct val="115000"/>
                        </a:lnSpc>
                        <a:spcAft>
                          <a:spcPts val="0"/>
                        </a:spcAft>
                      </a:pPr>
                      <a:r>
                        <a:rPr lang="es-ES" sz="1000" dirty="0">
                          <a:latin typeface="Arial"/>
                          <a:ea typeface="Calibri"/>
                          <a:cs typeface="Times New Roman"/>
                        </a:rPr>
                        <a:t>8</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Factor de potencia</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Relación que da cuenta del consumo de energía activa y reactiva de una instalación. Si esta es inferior a 0,93, la compañía distribuidora procederá a multar la instalación.</a:t>
                      </a:r>
                      <a:endParaRPr lang="es-CL" sz="1100" dirty="0">
                        <a:latin typeface="Arial"/>
                        <a:ea typeface="Calibri"/>
                        <a:cs typeface="Times New Roman"/>
                      </a:endParaRPr>
                    </a:p>
                  </a:txBody>
                  <a:tcPr marL="68580" marR="68580" marT="0" marB="0" anchor="ctr"/>
                </a:tc>
              </a:tr>
              <a:tr h="555949">
                <a:tc>
                  <a:txBody>
                    <a:bodyPr/>
                    <a:lstStyle/>
                    <a:p>
                      <a:pPr algn="ctr">
                        <a:lnSpc>
                          <a:spcPct val="115000"/>
                        </a:lnSpc>
                        <a:spcAft>
                          <a:spcPts val="0"/>
                        </a:spcAft>
                      </a:pPr>
                      <a:r>
                        <a:rPr lang="es-ES" sz="1000" dirty="0">
                          <a:latin typeface="Arial"/>
                          <a:ea typeface="Calibri"/>
                          <a:cs typeface="Times New Roman"/>
                        </a:rPr>
                        <a:t>9</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Cargos</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 los costos asociados al consumo de energía, demanda suministrada, demanda horas punta, cargo fijo y si corresponde, multas por mal factor de potencia.</a:t>
                      </a:r>
                      <a:endParaRPr lang="es-CL" sz="1100" dirty="0">
                        <a:latin typeface="Arial"/>
                        <a:ea typeface="Calibri"/>
                        <a:cs typeface="Times New Roman"/>
                      </a:endParaRPr>
                    </a:p>
                  </a:txBody>
                  <a:tcPr marL="68580" marR="68580" marT="0" marB="0" anchor="ctr"/>
                </a:tc>
              </a:tr>
              <a:tr h="564124">
                <a:tc>
                  <a:txBody>
                    <a:bodyPr/>
                    <a:lstStyle/>
                    <a:p>
                      <a:pPr algn="ctr">
                        <a:lnSpc>
                          <a:spcPct val="115000"/>
                        </a:lnSpc>
                        <a:spcAft>
                          <a:spcPts val="0"/>
                        </a:spcAft>
                      </a:pPr>
                      <a:r>
                        <a:rPr lang="es-ES" sz="1000" dirty="0">
                          <a:latin typeface="Arial"/>
                          <a:ea typeface="Calibri"/>
                          <a:cs typeface="Times New Roman"/>
                        </a:rPr>
                        <a:t>10</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Neto</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 la suma de todos los cargos asociados: energía, demanda horas punta, demanda fuera de punta, multas por mal factor de potencia (si aplica) y otros cargos menores.</a:t>
                      </a:r>
                      <a:endParaRPr lang="es-CL" sz="1100" dirty="0">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54364"/>
            <a:ext cx="7018448" cy="5702036"/>
          </a:xfrm>
        </p:spPr>
        <p:txBody>
          <a:bodyPr/>
          <a:lstStyle/>
          <a:p>
            <a:r>
              <a:rPr lang="es-ES" sz="1400" b="1" dirty="0" smtClean="0">
                <a:solidFill>
                  <a:srgbClr val="000000"/>
                </a:solidFill>
                <a:latin typeface="Arial"/>
              </a:rPr>
              <a:t>Facturas de combustible</a:t>
            </a:r>
            <a:endParaRPr lang="es-CL" sz="1400" b="1" dirty="0" smtClean="0">
              <a:solidFill>
                <a:srgbClr val="000000"/>
              </a:solidFill>
              <a:latin typeface="Arial"/>
            </a:endParaRPr>
          </a:p>
          <a:p>
            <a:pPr>
              <a:spcAft>
                <a:spcPts val="600"/>
              </a:spcAft>
            </a:pPr>
            <a:r>
              <a:rPr lang="es-ES" sz="1400" dirty="0" smtClean="0">
                <a:solidFill>
                  <a:srgbClr val="000000"/>
                </a:solidFill>
                <a:latin typeface="Arial"/>
              </a:rPr>
              <a:t>De la misma forma que para la electricidad, para analizar las facturas de combustibles, es necesario conocer algunos conceptos básicos:</a:t>
            </a:r>
          </a:p>
          <a:p>
            <a:pPr>
              <a:spcAft>
                <a:spcPts val="600"/>
              </a:spcAft>
            </a:pP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Poder calorífico: </a:t>
            </a:r>
            <a:r>
              <a:rPr lang="es-ES" sz="1400" dirty="0" smtClean="0">
                <a:solidFill>
                  <a:srgbClr val="000000"/>
                </a:solidFill>
                <a:latin typeface="Arial"/>
              </a:rPr>
              <a:t>Corresponde a la cantidad de energía que posee el combustible. Se mide usualmente en unidades de energía por unidad de masa. Normalmente se habla del poder calorífico superior (PCS) y del poder calorífico inferior (PCI). La única diferencia entre ellos es como se considera la energía involucrada en la condensación del vapor de agua contenido en los gases de escape. Mientras que el PCS considera el calor entregado para la condensación total del vapor de agua producto de la combustión, el PCI no lo considera.</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Densidad:</a:t>
            </a:r>
            <a:r>
              <a:rPr lang="es-ES" sz="1400" dirty="0" smtClean="0">
                <a:solidFill>
                  <a:srgbClr val="000000"/>
                </a:solidFill>
                <a:latin typeface="Arial"/>
              </a:rPr>
              <a:t> Corresponde a la cantidad de masa contenida en un determinado volumen. </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Petróleo: </a:t>
            </a:r>
            <a:r>
              <a:rPr lang="es-ES" sz="1400" dirty="0" smtClean="0">
                <a:solidFill>
                  <a:srgbClr val="000000"/>
                </a:solidFill>
                <a:latin typeface="Arial"/>
              </a:rPr>
              <a:t>Combustible líquido del cual existen diversos tipos. El más conocido es el petróleo diesel, utilizado principalmente en máquinas como motores y turbinas. Existen además los denominados petróleos combustibles o petróleos pesados (en diversas formulaciones: Fuel </a:t>
            </a:r>
            <a:r>
              <a:rPr lang="es-ES" sz="1400" dirty="0" err="1" smtClean="0">
                <a:solidFill>
                  <a:srgbClr val="000000"/>
                </a:solidFill>
                <a:latin typeface="Arial"/>
              </a:rPr>
              <a:t>oil</a:t>
            </a:r>
            <a:r>
              <a:rPr lang="es-ES" sz="1400" dirty="0" smtClean="0">
                <a:solidFill>
                  <a:srgbClr val="000000"/>
                </a:solidFill>
                <a:latin typeface="Arial"/>
              </a:rPr>
              <a:t> Nº5, Nº6, IFO 180, IFO 360), que corresponden a las fracciones más pesadas del petróleo, y son usados generalmente en hornos, calderas industriales y motores de gran tamaño.</a:t>
            </a:r>
            <a:endParaRPr lang="es-CL" sz="1400" dirty="0" smtClean="0">
              <a:solidFill>
                <a:srgbClr val="000000"/>
              </a:solidFill>
              <a:latin typeface="Arial"/>
            </a:endParaRPr>
          </a:p>
          <a:p>
            <a:pPr lvl="2" algn="just">
              <a:spcAft>
                <a:spcPts val="600"/>
              </a:spcAft>
            </a:pPr>
            <a:endParaRPr lang="es-CL" sz="1400" dirty="0" smtClean="0">
              <a:solidFill>
                <a:srgbClr val="000000"/>
              </a:solidFill>
              <a:latin typeface="Arial"/>
            </a:endParaRPr>
          </a:p>
          <a:p>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54364"/>
            <a:ext cx="7018448" cy="5702036"/>
          </a:xfrm>
        </p:spPr>
        <p:txBody>
          <a:bodyPr/>
          <a:lstStyle/>
          <a:p>
            <a:pPr lvl="1" algn="just">
              <a:spcAft>
                <a:spcPts val="600"/>
              </a:spcAft>
            </a:pPr>
            <a:r>
              <a:rPr lang="es-ES" sz="1400" b="1" dirty="0" smtClean="0">
                <a:solidFill>
                  <a:srgbClr val="000000"/>
                </a:solidFill>
                <a:latin typeface="Arial"/>
              </a:rPr>
              <a:t>Gas natural: </a:t>
            </a:r>
            <a:r>
              <a:rPr lang="es-ES" sz="1400" dirty="0" smtClean="0">
                <a:solidFill>
                  <a:srgbClr val="000000"/>
                </a:solidFill>
                <a:latin typeface="Arial"/>
              </a:rPr>
              <a:t>Es un combustible fósil formado por hidrocarburos livianos, principalmente por gas metano. Sus características físico químicas hacen que sólo pueda permanecer en estado gaseoso en condiciones de temperatura normales, lo que sumado a su baja densidad hacen complicado su transporte y almacenamiento en tanques, por lo que el suministro suele ser continuo a través de gasoductos y redes de distribución. En estado natural no tiene color, sabor, ni olor, por lo que se le agrega una sustancia que le perceptible al olfato, de manera de detectar fugas.</a:t>
            </a:r>
          </a:p>
          <a:p>
            <a:pPr lvl="1" algn="just">
              <a:spcAft>
                <a:spcPts val="600"/>
              </a:spcAft>
            </a:pP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Gas licuado: </a:t>
            </a:r>
            <a:r>
              <a:rPr lang="es-ES" sz="1400" dirty="0" smtClean="0">
                <a:solidFill>
                  <a:srgbClr val="000000"/>
                </a:solidFill>
                <a:latin typeface="Arial"/>
              </a:rPr>
              <a:t>Es una mezcla de hidrocarburos formada fundamentalmente por propano y butano, que se obtiene de la refinación del petróleo y gas natural. Al contener hidrocarburos más pesados que el gas natural, sus características le permiten ser llevado al estado líquido a temperatura ambiente y presiones relativamente bajas, aumentando considerablemente su densidad energética, por lo que es almacenado en tanques presurizados y es transportado en camiones acondicionados especialmente. En estado natural no tiene color, sabor, ni olor, por lo que se le agrega una sustancia que le perceptible al olfato, de manera de detectar fugas.</a:t>
            </a:r>
            <a:endParaRPr lang="es-CL" sz="1400" dirty="0" smtClean="0">
              <a:solidFill>
                <a:srgbClr val="000000"/>
              </a:solidFill>
              <a:latin typeface="Arial"/>
            </a:endParaRPr>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8352" y="2159000"/>
            <a:ext cx="6840648" cy="26543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arcador de contenido 5"/>
          <p:cNvSpPr>
            <a:spLocks noGrp="1"/>
          </p:cNvSpPr>
          <p:nvPr>
            <p:ph idx="1"/>
          </p:nvPr>
        </p:nvSpPr>
        <p:spPr>
          <a:xfrm>
            <a:off x="1974919" y="2489464"/>
            <a:ext cx="6269148" cy="2323836"/>
          </a:xfrm>
        </p:spPr>
        <p:txBody>
          <a:bodyPr/>
          <a:lstStyle/>
          <a:p>
            <a:pPr marL="0" lvl="2" indent="0" algn="just">
              <a:spcAft>
                <a:spcPts val="600"/>
              </a:spcAft>
              <a:buNone/>
            </a:pPr>
            <a:r>
              <a:rPr lang="es-ES" sz="1600" dirty="0" smtClean="0">
                <a:solidFill>
                  <a:schemeClr val="bg1"/>
                </a:solidFill>
                <a:latin typeface="Arial"/>
              </a:rPr>
              <a:t>En general la adquisición de diesel, petróleos y gas licuado se realiza por cantidad física, ya sea en litros o kilogramos, y no necesariamente se reciben cobros mensuales, ya que para estos combustibles usualmente se utilizan estanques de almacenamiento y transporte en camiones de acuerdo a la demanda. En general, sólo el gas natural de cañería es cobrado de manera mensual, similar a lo que ocurre con la electricidad. A continuación se analiza una factura de este combustible.</a:t>
            </a:r>
            <a:endParaRPr lang="es-CL" sz="1600" dirty="0" smtClean="0">
              <a:solidFill>
                <a:schemeClr val="bg1"/>
              </a:solidFill>
              <a:latin typeface="Arial"/>
            </a:endParaRPr>
          </a:p>
          <a:p>
            <a:pPr marL="0" lvl="2" indent="0">
              <a:spcAft>
                <a:spcPts val="600"/>
              </a:spcAft>
              <a:buNone/>
            </a:pPr>
            <a:endParaRPr lang="es-CL" sz="1600" dirty="0" smtClean="0">
              <a:solidFill>
                <a:schemeClr val="bg1"/>
              </a:solidFill>
              <a:latin typeface="Arial"/>
            </a:endParaRPr>
          </a:p>
          <a:p>
            <a:pPr lvl="2" algn="just">
              <a:spcAft>
                <a:spcPts val="600"/>
              </a:spcAft>
            </a:pPr>
            <a:endParaRPr lang="es-CL" sz="1600" dirty="0" smtClean="0">
              <a:solidFill>
                <a:schemeClr val="bg1"/>
              </a:solidFill>
              <a:latin typeface="Arial"/>
            </a:endParaRPr>
          </a:p>
          <a:p>
            <a:endParaRPr lang="es-ES" dirty="0">
              <a:solidFill>
                <a:schemeClr val="bg1"/>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702036"/>
          </a:xfrm>
        </p:spPr>
        <p:txBody>
          <a:bodyPr/>
          <a:lstStyle/>
          <a:p>
            <a:pPr marL="0" lvl="2" indent="0">
              <a:spcAft>
                <a:spcPts val="600"/>
              </a:spcAft>
              <a:buNone/>
            </a:pPr>
            <a:endParaRPr lang="es-CL" sz="1600" dirty="0" smtClean="0">
              <a:latin typeface="Arial"/>
            </a:endParaRPr>
          </a:p>
          <a:p>
            <a:pPr lvl="2" algn="just">
              <a:spcAft>
                <a:spcPts val="600"/>
              </a:spcAft>
            </a:pPr>
            <a:endParaRPr lang="es-CL" sz="1600" dirty="0" smtClean="0">
              <a:latin typeface="Arial"/>
            </a:endParaRPr>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pic>
        <p:nvPicPr>
          <p:cNvPr id="7" name="Imagen 9"/>
          <p:cNvPicPr/>
          <p:nvPr/>
        </p:nvPicPr>
        <p:blipFill>
          <a:blip r:embed="rId2">
            <a:extLst>
              <a:ext uri="{28A0092B-C50C-407E-A947-70E740481C1C}">
                <a14:useLocalDpi xmlns:a14="http://schemas.microsoft.com/office/drawing/2010/main" xmlns="" val="0"/>
              </a:ext>
            </a:extLst>
          </a:blip>
          <a:srcRect/>
          <a:stretch>
            <a:fillRect/>
          </a:stretch>
        </p:blipFill>
        <p:spPr bwMode="auto">
          <a:xfrm>
            <a:off x="2450465" y="889264"/>
            <a:ext cx="5367020" cy="5589905"/>
          </a:xfrm>
          <a:prstGeom prst="rect">
            <a:avLst/>
          </a:prstGeom>
          <a:noFill/>
          <a:ln>
            <a:noFill/>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67064"/>
            <a:ext cx="7018448" cy="5568686"/>
          </a:xfrm>
        </p:spPr>
        <p:txBody>
          <a:bodyPr/>
          <a:lstStyle/>
          <a:p>
            <a:pPr algn="just">
              <a:spcAft>
                <a:spcPts val="600"/>
              </a:spcAft>
            </a:pPr>
            <a:r>
              <a:rPr lang="es-ES" sz="1600" dirty="0" smtClean="0">
                <a:solidFill>
                  <a:srgbClr val="000000"/>
                </a:solidFill>
                <a:latin typeface="Arial"/>
              </a:rPr>
              <a:t>Este módulo trae un recompilado de informaciones que culminan en la creación del informe de autodiagnóstico, asociado a la realización del benchmarking de indicadores de consumo. </a:t>
            </a:r>
          </a:p>
          <a:p>
            <a:pPr algn="just">
              <a:spcAft>
                <a:spcPts val="600"/>
              </a:spcAft>
            </a:pPr>
            <a:r>
              <a:rPr lang="es-ES" sz="1600" dirty="0" smtClean="0">
                <a:solidFill>
                  <a:srgbClr val="000000"/>
                </a:solidFill>
                <a:latin typeface="Arial"/>
              </a:rPr>
              <a:t>El desarrollo de esas actividades permitirá al alumno tener una visión del estado energético actual de la institución a que pertenece y de las oportunidades de mejoras de desempeño energético. Con base en el contenido a ser presentado será posible </a:t>
            </a:r>
            <a:r>
              <a:rPr lang="es-ES_tradnl" sz="1600" dirty="0" smtClean="0">
                <a:solidFill>
                  <a:srgbClr val="000000"/>
                </a:solidFill>
                <a:latin typeface="Arial"/>
              </a:rPr>
              <a:t>proponer medidas que conlleven a mejorar la eficiencia de éstas a mínimo costo. </a:t>
            </a:r>
          </a:p>
          <a:p>
            <a:pPr algn="just">
              <a:spcAft>
                <a:spcPts val="600"/>
              </a:spcAft>
            </a:pPr>
            <a:endParaRPr lang="es-ES" sz="1400" b="1" dirty="0" smtClean="0">
              <a:solidFill>
                <a:srgbClr val="000000"/>
              </a:solidFill>
              <a:latin typeface="Arial"/>
            </a:endParaRPr>
          </a:p>
          <a:p>
            <a:pPr algn="just">
              <a:spcAft>
                <a:spcPts val="600"/>
              </a:spcAft>
            </a:pPr>
            <a:r>
              <a:rPr lang="es-ES" sz="1400" b="1" dirty="0" smtClean="0">
                <a:solidFill>
                  <a:srgbClr val="000000"/>
                </a:solidFill>
                <a:latin typeface="Arial"/>
              </a:rPr>
              <a:t>El objetivo de aprendizaje de este módulo contempla:</a:t>
            </a:r>
          </a:p>
          <a:p>
            <a:pPr algn="just">
              <a:spcAft>
                <a:spcPts val="600"/>
              </a:spcAft>
            </a:pPr>
            <a:endParaRPr lang="es-ES" sz="1400" dirty="0" smtClean="0">
              <a:solidFill>
                <a:srgbClr val="000000"/>
              </a:solidFill>
              <a:latin typeface="Arial"/>
            </a:endParaRPr>
          </a:p>
          <a:p>
            <a:pPr lvl="1" algn="just">
              <a:spcAft>
                <a:spcPts val="600"/>
              </a:spcAft>
            </a:pPr>
            <a:r>
              <a:rPr lang="es-ES" sz="1400" dirty="0" smtClean="0">
                <a:solidFill>
                  <a:srgbClr val="000000"/>
                </a:solidFill>
                <a:latin typeface="Arial"/>
              </a:rPr>
              <a:t>Compilar datos de las facturas energéticas, que permitan la creación de gráficos de consumos y costos. </a:t>
            </a:r>
            <a:endParaRPr lang="es-CL" sz="1400" dirty="0" smtClean="0">
              <a:solidFill>
                <a:srgbClr val="000000"/>
              </a:solidFill>
              <a:latin typeface="Arial"/>
            </a:endParaRPr>
          </a:p>
          <a:p>
            <a:pPr lvl="1" algn="just">
              <a:spcAft>
                <a:spcPts val="600"/>
              </a:spcAft>
            </a:pPr>
            <a:r>
              <a:rPr lang="es-CL" sz="1400" dirty="0" smtClean="0">
                <a:solidFill>
                  <a:srgbClr val="000000"/>
                </a:solidFill>
                <a:latin typeface="Arial"/>
              </a:rPr>
              <a:t>Conocer los principales equipos referentes a los sistemas consumidores de energía. </a:t>
            </a:r>
          </a:p>
          <a:p>
            <a:pPr lvl="1" algn="just">
              <a:spcAft>
                <a:spcPts val="600"/>
              </a:spcAft>
            </a:pPr>
            <a:r>
              <a:rPr lang="es-CL" sz="1400" dirty="0" smtClean="0">
                <a:solidFill>
                  <a:srgbClr val="000000"/>
                </a:solidFill>
                <a:latin typeface="Arial"/>
              </a:rPr>
              <a:t>Elaborar el informe de diagnóstico energético, que incluí ítems como análisis tarifario, construcción de indicadores de consumos, balance de energía, identificación de medidas de eficiencia energética, etc.</a:t>
            </a:r>
          </a:p>
          <a:p>
            <a:pPr lvl="1" algn="just"/>
            <a:r>
              <a:rPr lang="es-CL" sz="1400" dirty="0" smtClean="0">
                <a:solidFill>
                  <a:srgbClr val="000000"/>
                </a:solidFill>
                <a:latin typeface="Arial"/>
              </a:rPr>
              <a:t>Realización de benchmarking de indicadores de consumo.</a:t>
            </a:r>
          </a:p>
          <a:p>
            <a:pPr lvl="1" algn="just">
              <a:spcAft>
                <a:spcPts val="600"/>
              </a:spcAft>
            </a:pPr>
            <a:endParaRPr lang="es-ES" sz="1600" dirty="0" smtClean="0">
              <a:latin typeface="Arial"/>
            </a:endParaRPr>
          </a:p>
          <a:p>
            <a:pPr lvl="1" algn="just">
              <a:spcAft>
                <a:spcPts val="600"/>
              </a:spcAft>
            </a:pPr>
            <a:endParaRPr lang="es-ES" sz="1600" dirty="0" smtClean="0">
              <a:latin typeface="Arial"/>
            </a:endParaRPr>
          </a:p>
          <a:p>
            <a:pPr lvl="1" algn="just">
              <a:spcAft>
                <a:spcPts val="600"/>
              </a:spcAft>
            </a:pPr>
            <a:endParaRPr lang="es-ES" sz="1600" dirty="0" smtClean="0">
              <a:latin typeface="Arial"/>
            </a:endParaRPr>
          </a:p>
          <a:p>
            <a:pPr lvl="1" algn="just">
              <a:spcAft>
                <a:spcPts val="600"/>
              </a:spcAft>
              <a:buNone/>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CL" sz="1600" dirty="0" smtClean="0">
              <a:latin typeface="Arial"/>
            </a:endParaRPr>
          </a:p>
          <a:p>
            <a:pPr>
              <a:spcAft>
                <a:spcPts val="600"/>
              </a:spcAft>
            </a:pPr>
            <a:endParaRPr lang="es-CL" sz="1600" dirty="0" smtClean="0">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Descripción del Módulo 2</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702036"/>
          </a:xfrm>
        </p:spPr>
        <p:txBody>
          <a:bodyPr/>
          <a:lstStyle/>
          <a:p>
            <a:pPr marL="0" lvl="2" indent="0">
              <a:spcAft>
                <a:spcPts val="600"/>
              </a:spcAft>
              <a:buNone/>
            </a:pPr>
            <a:endParaRPr lang="es-CL" sz="1600" dirty="0" smtClean="0">
              <a:latin typeface="Arial"/>
            </a:endParaRPr>
          </a:p>
          <a:p>
            <a:pPr lvl="2" algn="just">
              <a:spcAft>
                <a:spcPts val="600"/>
              </a:spcAft>
            </a:pPr>
            <a:endParaRPr lang="es-CL" sz="1600" dirty="0" smtClean="0">
              <a:latin typeface="Arial"/>
            </a:endParaRPr>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graphicFrame>
        <p:nvGraphicFramePr>
          <p:cNvPr id="4" name="Table 3"/>
          <p:cNvGraphicFramePr>
            <a:graphicFrameLocks noGrp="1"/>
          </p:cNvGraphicFramePr>
          <p:nvPr/>
        </p:nvGraphicFramePr>
        <p:xfrm>
          <a:off x="1847850" y="1123948"/>
          <a:ext cx="6096000" cy="3914776"/>
        </p:xfrm>
        <a:graphic>
          <a:graphicData uri="http://schemas.openxmlformats.org/drawingml/2006/table">
            <a:tbl>
              <a:tblPr firstRow="1" bandRow="1">
                <a:tableStyleId>{5C22544A-7EE6-4342-B048-85BDC9FD1C3A}</a:tableStyleId>
              </a:tblPr>
              <a:tblGrid>
                <a:gridCol w="400050"/>
                <a:gridCol w="1447800"/>
                <a:gridCol w="4248150"/>
              </a:tblGrid>
              <a:tr h="445138">
                <a:tc>
                  <a:txBody>
                    <a:bodyPr/>
                    <a:lstStyle/>
                    <a:p>
                      <a:pPr algn="ctr">
                        <a:lnSpc>
                          <a:spcPct val="115000"/>
                        </a:lnSpc>
                        <a:spcAft>
                          <a:spcPts val="0"/>
                        </a:spcAft>
                      </a:pPr>
                      <a:r>
                        <a:rPr lang="es-ES" sz="1000" b="1" dirty="0">
                          <a:latin typeface="Arial"/>
                          <a:ea typeface="Calibri"/>
                          <a:cs typeface="Times New Roman"/>
                        </a:rPr>
                        <a:t>Nº</a:t>
                      </a:r>
                      <a:endParaRPr lang="es-CL" sz="11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Calibri"/>
                          <a:cs typeface="Times New Roman"/>
                        </a:rPr>
                        <a:t>Información</a:t>
                      </a:r>
                      <a:endParaRPr lang="es-CL" sz="11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Calibri"/>
                          <a:cs typeface="Times New Roman"/>
                        </a:rPr>
                        <a:t>Descripción</a:t>
                      </a:r>
                      <a:endParaRPr lang="es-CL" sz="1100" dirty="0">
                        <a:latin typeface="Arial"/>
                        <a:ea typeface="Calibri"/>
                        <a:cs typeface="Times New Roman"/>
                      </a:endParaRPr>
                    </a:p>
                  </a:txBody>
                  <a:tcPr marL="68580" marR="68580" marT="0" marB="0" anchor="ctr"/>
                </a:tc>
              </a:tr>
              <a:tr h="445138">
                <a:tc>
                  <a:txBody>
                    <a:bodyPr/>
                    <a:lstStyle/>
                    <a:p>
                      <a:pPr algn="ctr">
                        <a:lnSpc>
                          <a:spcPct val="115000"/>
                        </a:lnSpc>
                        <a:spcAft>
                          <a:spcPts val="0"/>
                        </a:spcAft>
                      </a:pPr>
                      <a:r>
                        <a:rPr lang="es-ES" sz="1000" dirty="0">
                          <a:latin typeface="Arial"/>
                          <a:ea typeface="Calibri"/>
                          <a:cs typeface="Times New Roman"/>
                        </a:rPr>
                        <a:t>1</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Número de cliente</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Sirve para identificar al consumidor en la base de datos de la compañía distribuidora.</a:t>
                      </a:r>
                      <a:endParaRPr lang="es-CL" sz="1100" dirty="0">
                        <a:latin typeface="Arial"/>
                        <a:ea typeface="Calibri"/>
                        <a:cs typeface="Times New Roman"/>
                      </a:endParaRPr>
                    </a:p>
                  </a:txBody>
                  <a:tcPr marL="68580" marR="68580" marT="0" marB="0" anchor="ctr"/>
                </a:tc>
              </a:tr>
              <a:tr h="445138">
                <a:tc>
                  <a:txBody>
                    <a:bodyPr/>
                    <a:lstStyle/>
                    <a:p>
                      <a:pPr algn="ctr">
                        <a:lnSpc>
                          <a:spcPct val="115000"/>
                        </a:lnSpc>
                        <a:spcAft>
                          <a:spcPts val="0"/>
                        </a:spcAft>
                      </a:pPr>
                      <a:r>
                        <a:rPr lang="es-ES" sz="1000" dirty="0">
                          <a:latin typeface="Arial"/>
                          <a:ea typeface="Calibri"/>
                          <a:cs typeface="Times New Roman"/>
                        </a:rPr>
                        <a:t>2</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Periodo de lectura</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Representa el intervalo de tiempo en el que se ha registrado el consumo de gas.</a:t>
                      </a:r>
                      <a:endParaRPr lang="es-CL" sz="1100" dirty="0">
                        <a:latin typeface="Arial"/>
                        <a:ea typeface="Calibri"/>
                        <a:cs typeface="Times New Roman"/>
                      </a:endParaRPr>
                    </a:p>
                  </a:txBody>
                  <a:tcPr marL="68580" marR="68580" marT="0" marB="0" anchor="ctr"/>
                </a:tc>
              </a:tr>
              <a:tr h="445138">
                <a:tc>
                  <a:txBody>
                    <a:bodyPr/>
                    <a:lstStyle/>
                    <a:p>
                      <a:pPr algn="ctr">
                        <a:lnSpc>
                          <a:spcPct val="115000"/>
                        </a:lnSpc>
                        <a:spcAft>
                          <a:spcPts val="0"/>
                        </a:spcAft>
                      </a:pPr>
                      <a:r>
                        <a:rPr lang="es-ES" sz="1000" dirty="0">
                          <a:latin typeface="Arial"/>
                          <a:ea typeface="Calibri"/>
                          <a:cs typeface="Times New Roman"/>
                        </a:rPr>
                        <a:t>3</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Consumo leído</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al registro del consumo de gas en un mes, se mide en metros cúbicos.</a:t>
                      </a:r>
                      <a:endParaRPr lang="es-CL" sz="1100" dirty="0">
                        <a:latin typeface="Arial"/>
                        <a:ea typeface="Calibri"/>
                        <a:cs typeface="Times New Roman"/>
                      </a:endParaRPr>
                    </a:p>
                  </a:txBody>
                  <a:tcPr marL="68580" marR="68580" marT="0" marB="0" anchor="ctr"/>
                </a:tc>
              </a:tr>
              <a:tr h="621974">
                <a:tc>
                  <a:txBody>
                    <a:bodyPr/>
                    <a:lstStyle/>
                    <a:p>
                      <a:pPr algn="ctr">
                        <a:lnSpc>
                          <a:spcPct val="115000"/>
                        </a:lnSpc>
                        <a:spcAft>
                          <a:spcPts val="0"/>
                        </a:spcAft>
                      </a:pPr>
                      <a:r>
                        <a:rPr lang="es-ES" sz="1000" dirty="0">
                          <a:latin typeface="Arial"/>
                          <a:ea typeface="Calibri"/>
                          <a:cs typeface="Times New Roman"/>
                        </a:rPr>
                        <a:t>4</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Factores de corrección</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Los factores de corrección corrigen el volumen registrado por el medidor a las condiciones estándar de presión y temperatura y poder calorífico.</a:t>
                      </a:r>
                      <a:endParaRPr lang="es-CL" sz="1100" dirty="0">
                        <a:latin typeface="Arial"/>
                        <a:ea typeface="Calibri"/>
                        <a:cs typeface="Times New Roman"/>
                      </a:endParaRPr>
                    </a:p>
                  </a:txBody>
                  <a:tcPr marL="68580" marR="68580" marT="0" marB="0" anchor="ctr"/>
                </a:tc>
              </a:tr>
              <a:tr h="445138">
                <a:tc>
                  <a:txBody>
                    <a:bodyPr/>
                    <a:lstStyle/>
                    <a:p>
                      <a:pPr algn="ctr">
                        <a:lnSpc>
                          <a:spcPct val="115000"/>
                        </a:lnSpc>
                        <a:spcAft>
                          <a:spcPts val="0"/>
                        </a:spcAft>
                      </a:pPr>
                      <a:r>
                        <a:rPr lang="es-ES" sz="1000" dirty="0">
                          <a:latin typeface="Arial"/>
                          <a:ea typeface="Calibri"/>
                          <a:cs typeface="Times New Roman"/>
                        </a:rPr>
                        <a:t>5</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Consumo equivalente</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Es el que resulta al aplicar los factores de corrección al consumo leído, su unidad de medida son los metros cúbicos</a:t>
                      </a:r>
                      <a:endParaRPr lang="es-CL" sz="1100" dirty="0">
                        <a:latin typeface="Arial"/>
                        <a:ea typeface="Calibri"/>
                        <a:cs typeface="Times New Roman"/>
                      </a:endParaRPr>
                    </a:p>
                  </a:txBody>
                  <a:tcPr marL="68580" marR="68580" marT="0" marB="0" anchor="ctr"/>
                </a:tc>
              </a:tr>
              <a:tr h="621974">
                <a:tc>
                  <a:txBody>
                    <a:bodyPr/>
                    <a:lstStyle/>
                    <a:p>
                      <a:pPr algn="ctr">
                        <a:lnSpc>
                          <a:spcPct val="115000"/>
                        </a:lnSpc>
                        <a:spcAft>
                          <a:spcPts val="0"/>
                        </a:spcAft>
                      </a:pPr>
                      <a:r>
                        <a:rPr lang="es-ES" sz="1000" dirty="0">
                          <a:latin typeface="Arial"/>
                          <a:ea typeface="Calibri"/>
                          <a:cs typeface="Times New Roman"/>
                        </a:rPr>
                        <a:t>6</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Consumo equivalente facturado</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al producto del consumo equivalente y el precio por cada metro cúbico de gas natural.</a:t>
                      </a:r>
                      <a:endParaRPr lang="es-CL" sz="1100" dirty="0">
                        <a:latin typeface="Arial"/>
                        <a:ea typeface="Calibri"/>
                        <a:cs typeface="Times New Roman"/>
                      </a:endParaRPr>
                    </a:p>
                  </a:txBody>
                  <a:tcPr marL="68580" marR="68580" marT="0" marB="0" anchor="ctr"/>
                </a:tc>
              </a:tr>
              <a:tr h="445138">
                <a:tc>
                  <a:txBody>
                    <a:bodyPr/>
                    <a:lstStyle/>
                    <a:p>
                      <a:pPr algn="ctr">
                        <a:lnSpc>
                          <a:spcPct val="115000"/>
                        </a:lnSpc>
                        <a:spcAft>
                          <a:spcPts val="0"/>
                        </a:spcAft>
                      </a:pPr>
                      <a:r>
                        <a:rPr lang="es-ES" sz="1000" dirty="0">
                          <a:latin typeface="Arial"/>
                          <a:ea typeface="Calibri"/>
                          <a:cs typeface="Times New Roman"/>
                        </a:rPr>
                        <a:t>7</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Total factura</a:t>
                      </a:r>
                      <a:endParaRPr lang="es-CL" sz="11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Times New Roman"/>
                        </a:rPr>
                        <a:t>Corresponde a la suma de todos los cargos asociados a las facturas de gas natural antes de aplicar el IVA.</a:t>
                      </a:r>
                      <a:endParaRPr lang="es-CL" sz="1100" dirty="0">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44552" y="3530600"/>
            <a:ext cx="6840648" cy="16827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arcador de contenido 5"/>
          <p:cNvSpPr>
            <a:spLocks noGrp="1"/>
          </p:cNvSpPr>
          <p:nvPr>
            <p:ph idx="1"/>
          </p:nvPr>
        </p:nvSpPr>
        <p:spPr>
          <a:xfrm>
            <a:off x="1668352" y="1092464"/>
            <a:ext cx="7018448" cy="2184136"/>
          </a:xfrm>
        </p:spPr>
        <p:txBody>
          <a:bodyPr/>
          <a:lstStyle/>
          <a:p>
            <a:pPr marL="0" lvl="2" indent="0" algn="just">
              <a:spcAft>
                <a:spcPts val="600"/>
              </a:spcAft>
              <a:buNone/>
            </a:pPr>
            <a:r>
              <a:rPr lang="es-ES" sz="1600" dirty="0" smtClean="0">
                <a:solidFill>
                  <a:schemeClr val="tx1"/>
                </a:solidFill>
                <a:latin typeface="Arial"/>
              </a:rPr>
              <a:t>Antes de terminar, es importante destacar que los combustibles son cobrados generalmente en unidades físicas diferentes, por ejemplo el diesel generalmente es facturado en litros, mientras que el GLP es facturado en kilos y el gas natural en metros cúbicos normales. Por lo anterior, para analizar la conveniencia de uno u otro combustible, es importante llevarlos a una misma base de comparación. En la siguiente tabla se presentan las principales equivalencias aproximadas en base a PCS:</a:t>
            </a:r>
            <a:endParaRPr lang="es-CL" sz="1600" dirty="0" smtClean="0">
              <a:solidFill>
                <a:schemeClr val="tx1"/>
              </a:solidFill>
              <a:latin typeface="Arial"/>
            </a:endParaRPr>
          </a:p>
          <a:p>
            <a:endParaRPr lang="es-ES" dirty="0">
              <a:solidFill>
                <a:schemeClr val="tx1"/>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
        <p:nvSpPr>
          <p:cNvPr id="2" name="Rectangle 1"/>
          <p:cNvSpPr/>
          <p:nvPr/>
        </p:nvSpPr>
        <p:spPr>
          <a:xfrm>
            <a:off x="2501900" y="3714775"/>
            <a:ext cx="5448300" cy="1308050"/>
          </a:xfrm>
          <a:prstGeom prst="rect">
            <a:avLst/>
          </a:prstGeom>
        </p:spPr>
        <p:txBody>
          <a:bodyPr wrap="square">
            <a:spAutoFit/>
          </a:bodyPr>
          <a:lstStyle/>
          <a:p>
            <a:pPr lvl="1" algn="just">
              <a:spcAft>
                <a:spcPts val="600"/>
              </a:spcAft>
            </a:pPr>
            <a:r>
              <a:rPr lang="es-ES" sz="1600" b="1" dirty="0">
                <a:solidFill>
                  <a:schemeClr val="bg1"/>
                </a:solidFill>
                <a:latin typeface="Arial"/>
              </a:rPr>
              <a:t>1 metro cúbico de gas natural -&gt; 9.300 kcal</a:t>
            </a:r>
            <a:endParaRPr lang="es-CL" sz="1600" b="1" dirty="0">
              <a:solidFill>
                <a:schemeClr val="bg1"/>
              </a:solidFill>
              <a:latin typeface="Arial"/>
            </a:endParaRPr>
          </a:p>
          <a:p>
            <a:pPr lvl="1" algn="just">
              <a:spcAft>
                <a:spcPts val="600"/>
              </a:spcAft>
            </a:pPr>
            <a:r>
              <a:rPr lang="es-ES" sz="1600" b="1" dirty="0">
                <a:solidFill>
                  <a:schemeClr val="bg1"/>
                </a:solidFill>
                <a:latin typeface="Arial"/>
              </a:rPr>
              <a:t>1 litro de petróleo diesel -&gt; 9.100kcal</a:t>
            </a:r>
            <a:endParaRPr lang="es-CL" sz="1600" b="1" dirty="0">
              <a:solidFill>
                <a:schemeClr val="bg1"/>
              </a:solidFill>
              <a:latin typeface="Arial"/>
            </a:endParaRPr>
          </a:p>
          <a:p>
            <a:pPr lvl="1" algn="just">
              <a:spcAft>
                <a:spcPts val="600"/>
              </a:spcAft>
            </a:pPr>
            <a:r>
              <a:rPr lang="es-ES" sz="1600" b="1" dirty="0">
                <a:solidFill>
                  <a:schemeClr val="bg1"/>
                </a:solidFill>
                <a:latin typeface="Arial"/>
              </a:rPr>
              <a:t>1 litro de GLP -&gt; 6.100kcal</a:t>
            </a:r>
            <a:endParaRPr lang="es-CL" sz="1600" b="1" dirty="0">
              <a:solidFill>
                <a:schemeClr val="bg1"/>
              </a:solidFill>
              <a:latin typeface="Arial"/>
            </a:endParaRPr>
          </a:p>
          <a:p>
            <a:pPr lvl="1" algn="just">
              <a:spcAft>
                <a:spcPts val="600"/>
              </a:spcAft>
            </a:pPr>
            <a:r>
              <a:rPr lang="es-ES" sz="1600" b="1" dirty="0">
                <a:solidFill>
                  <a:schemeClr val="bg1"/>
                </a:solidFill>
                <a:latin typeface="Arial"/>
              </a:rPr>
              <a:t>1 kilo de GLP -&gt; 12.200 kcal</a:t>
            </a:r>
            <a:endParaRPr lang="es-CL" sz="1600" b="1" dirty="0">
              <a:solidFill>
                <a:schemeClr val="bg1"/>
              </a:solidFill>
              <a:latin typeface="Arial"/>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4552" y="3530600"/>
            <a:ext cx="6840648" cy="16827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arcador de contenido 5"/>
          <p:cNvSpPr>
            <a:spLocks noGrp="1"/>
          </p:cNvSpPr>
          <p:nvPr>
            <p:ph idx="1"/>
          </p:nvPr>
        </p:nvSpPr>
        <p:spPr>
          <a:xfrm>
            <a:off x="1668352" y="1016263"/>
            <a:ext cx="7018448" cy="5692511"/>
          </a:xfrm>
        </p:spPr>
        <p:txBody>
          <a:bodyPr/>
          <a:lstStyle/>
          <a:p>
            <a:pPr lvl="0" algn="just"/>
            <a:r>
              <a:rPr lang="es-CL" sz="1600" dirty="0" smtClean="0">
                <a:solidFill>
                  <a:schemeClr val="tx1"/>
                </a:solidFill>
                <a:latin typeface="Arial" pitchFamily="34" charset="0"/>
                <a:cs typeface="Arial" pitchFamily="34" charset="0"/>
              </a:rPr>
              <a:t>La siguiente ficha han sido diseñada para colaborar en la recopilación y análisis de los energéticos</a:t>
            </a:r>
            <a:r>
              <a:rPr lang="es-CL" sz="1600" dirty="0" smtClean="0">
                <a:solidFill>
                  <a:schemeClr val="tx1"/>
                </a:solidFill>
                <a:latin typeface="Arial" pitchFamily="34" charset="0"/>
                <a:cs typeface="Arial" pitchFamily="34" charset="0"/>
              </a:rPr>
              <a:t>.</a:t>
            </a:r>
          </a:p>
          <a:p>
            <a:pPr lvl="0" algn="just"/>
            <a:endParaRPr lang="es-CL" sz="1600" dirty="0" smtClean="0">
              <a:solidFill>
                <a:schemeClr val="tx1"/>
              </a:solidFill>
            </a:endParaRPr>
          </a:p>
          <a:p>
            <a:pPr lvl="0" algn="just"/>
            <a:endParaRPr lang="es-CL" sz="1600" dirty="0" smtClean="0">
              <a:solidFill>
                <a:schemeClr val="tx1"/>
              </a:solidFill>
            </a:endParaRPr>
          </a:p>
          <a:p>
            <a:pPr lvl="0" algn="just"/>
            <a:endParaRPr lang="es-CL" sz="1600" dirty="0" smtClean="0">
              <a:solidFill>
                <a:schemeClr val="tx1"/>
              </a:solidFill>
            </a:endParaRPr>
          </a:p>
          <a:p>
            <a:pPr lvl="0" algn="ctr"/>
            <a:r>
              <a:rPr lang="es-CL" sz="1600" dirty="0" smtClean="0">
                <a:solidFill>
                  <a:schemeClr val="tx1"/>
                </a:solidFill>
                <a:hlinkClick r:id="rId2" action="ppaction://hlinkfile"/>
              </a:rPr>
              <a:t>FICHAS DE RECOMPILACIÓN DE </a:t>
            </a:r>
            <a:r>
              <a:rPr lang="es-CL" sz="1600" dirty="0" smtClean="0">
                <a:solidFill>
                  <a:schemeClr val="tx1"/>
                </a:solidFill>
                <a:hlinkClick r:id="rId2" action="ppaction://hlinkfile"/>
              </a:rPr>
              <a:t>INFORMACIÓN</a:t>
            </a:r>
            <a:endParaRPr lang="es-CL" sz="1600" dirty="0" smtClean="0">
              <a:solidFill>
                <a:schemeClr val="tx1"/>
              </a:solidFill>
            </a:endParaRPr>
          </a:p>
          <a:p>
            <a:pPr algn="ctr"/>
            <a:endParaRPr lang="es-CL" sz="1600" b="1" dirty="0" smtClean="0">
              <a:solidFill>
                <a:schemeClr val="tx1"/>
              </a:solidFill>
              <a:latin typeface="Arial"/>
            </a:endParaRPr>
          </a:p>
          <a:p>
            <a:pPr algn="ctr"/>
            <a:endParaRPr lang="es-CL" sz="1600" b="1" dirty="0" smtClean="0">
              <a:solidFill>
                <a:srgbClr val="000000"/>
              </a:solidFill>
              <a:latin typeface="Arial"/>
            </a:endParaRPr>
          </a:p>
          <a:p>
            <a:pPr algn="ctr"/>
            <a:endParaRPr lang="es-CL" sz="1600" b="1" dirty="0" smtClean="0">
              <a:solidFill>
                <a:srgbClr val="000000"/>
              </a:solidFill>
              <a:latin typeface="Arial"/>
            </a:endParaRPr>
          </a:p>
          <a:p>
            <a:pPr algn="ctr"/>
            <a:endParaRPr lang="es-CL" sz="1600" b="1" dirty="0" smtClean="0">
              <a:solidFill>
                <a:srgbClr val="000000"/>
              </a:solidFill>
              <a:latin typeface="Arial"/>
            </a:endParaRPr>
          </a:p>
          <a:p>
            <a:pPr algn="ctr"/>
            <a:r>
              <a:rPr lang="es-CL" sz="1600" b="1" dirty="0" smtClean="0">
                <a:solidFill>
                  <a:schemeClr val="bg1"/>
                </a:solidFill>
                <a:latin typeface="Arial"/>
              </a:rPr>
              <a:t>En ese capítulo se detalló </a:t>
            </a:r>
            <a:r>
              <a:rPr lang="es-CL" sz="1600" b="1" dirty="0" smtClean="0">
                <a:solidFill>
                  <a:schemeClr val="bg1"/>
                </a:solidFill>
                <a:latin typeface="Arial"/>
              </a:rPr>
              <a:t>cada una de la información contenida en las facturas eléctricas y de </a:t>
            </a:r>
            <a:r>
              <a:rPr lang="es-CL" sz="1600" b="1" dirty="0" smtClean="0">
                <a:solidFill>
                  <a:schemeClr val="bg1"/>
                </a:solidFill>
                <a:latin typeface="Arial"/>
              </a:rPr>
              <a:t>combustibles, a la continuación, en la parte 2 del Módulo 2, se presentará el capítulo Recopilaciones </a:t>
            </a:r>
            <a:r>
              <a:rPr lang="es-CL" sz="1600" b="1" dirty="0" smtClean="0">
                <a:solidFill>
                  <a:schemeClr val="bg1"/>
                </a:solidFill>
                <a:latin typeface="Arial"/>
              </a:rPr>
              <a:t>de Sistemas </a:t>
            </a:r>
            <a:r>
              <a:rPr lang="es-CL" sz="1600" b="1" dirty="0" smtClean="0">
                <a:solidFill>
                  <a:schemeClr val="bg1"/>
                </a:solidFill>
                <a:latin typeface="Arial"/>
              </a:rPr>
              <a:t>Consumidores.</a:t>
            </a:r>
            <a:endParaRPr lang="es-CL" sz="1600" b="1" dirty="0" smtClean="0">
              <a:solidFill>
                <a:schemeClr val="bg1"/>
              </a:solidFill>
              <a:latin typeface="Arial"/>
            </a:endParaRPr>
          </a:p>
          <a:p>
            <a:pPr lvl="0" algn="ctr"/>
            <a:endParaRPr lang="es-CL" sz="1600" dirty="0" smtClean="0">
              <a:solidFill>
                <a:schemeClr val="tx1"/>
              </a:solidFill>
            </a:endParaRPr>
          </a:p>
          <a:p>
            <a:pPr algn="just"/>
            <a:endParaRPr lang="es-CL" sz="1600" dirty="0" smtClean="0">
              <a:solidFill>
                <a:schemeClr val="tx1"/>
              </a:solidFill>
            </a:endParaRPr>
          </a:p>
          <a:p>
            <a:pPr algn="just"/>
            <a:endParaRPr lang="es-CL" sz="1600" dirty="0" smtClean="0">
              <a:solidFill>
                <a:schemeClr val="tx1"/>
              </a:solidFill>
            </a:endParaRPr>
          </a:p>
          <a:p>
            <a:pPr lvl="0" algn="just"/>
            <a:endParaRPr lang="es-CL" sz="1600" dirty="0" smtClean="0">
              <a:solidFill>
                <a:schemeClr val="tx1"/>
              </a:solidFill>
            </a:endParaRPr>
          </a:p>
          <a:p>
            <a:r>
              <a:rPr lang="es-ES" sz="1600" dirty="0" smtClean="0">
                <a:solidFill>
                  <a:schemeClr val="tx1"/>
                </a:solidFill>
              </a:rPr>
              <a:t> </a:t>
            </a:r>
            <a:endParaRPr lang="es-CL" sz="1600" dirty="0" smtClean="0">
              <a:solidFill>
                <a:schemeClr val="tx1"/>
              </a:solidFill>
            </a:endParaRPr>
          </a:p>
          <a:p>
            <a:pPr lvl="0"/>
            <a:endParaRPr lang="es-CL" sz="1600" dirty="0" smtClean="0">
              <a:solidFill>
                <a:schemeClr val="tx1"/>
              </a:solidFill>
            </a:endParaRPr>
          </a:p>
          <a:p>
            <a:endParaRPr lang="es-ES" dirty="0">
              <a:solidFill>
                <a:schemeClr val="tx1"/>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67064"/>
            <a:ext cx="7018448" cy="5568686"/>
          </a:xfrm>
        </p:spPr>
        <p:txBody>
          <a:bodyPr/>
          <a:lstStyle/>
          <a:p>
            <a:pPr algn="just">
              <a:spcAft>
                <a:spcPts val="600"/>
              </a:spcAft>
            </a:pPr>
            <a:r>
              <a:rPr lang="es-ES" sz="1600" dirty="0" smtClean="0">
                <a:solidFill>
                  <a:srgbClr val="000000"/>
                </a:solidFill>
                <a:latin typeface="Arial"/>
              </a:rPr>
              <a:t>Este módulo trae un recompilado de informaciones que culminan en la creación del informe de autodiagnóstico, asociado a la realización del benchmarking de indicadores de consumo. </a:t>
            </a:r>
          </a:p>
          <a:p>
            <a:pPr algn="just">
              <a:spcAft>
                <a:spcPts val="600"/>
              </a:spcAft>
            </a:pPr>
            <a:r>
              <a:rPr lang="es-ES" sz="1600" dirty="0" smtClean="0">
                <a:solidFill>
                  <a:srgbClr val="000000"/>
                </a:solidFill>
                <a:latin typeface="Arial"/>
              </a:rPr>
              <a:t>El desarrollo de esas actividades permitirá al alumno tener una visión del estado energético actual de la institución a que pertenece y de las oportunidades de mejoras de desempeño energético. Con base en el contenido a ser presentado será posible </a:t>
            </a:r>
            <a:r>
              <a:rPr lang="es-ES_tradnl" sz="1600" dirty="0" smtClean="0">
                <a:solidFill>
                  <a:srgbClr val="000000"/>
                </a:solidFill>
                <a:latin typeface="Arial"/>
              </a:rPr>
              <a:t>proponer medidas que conlleven a mejorar la eficiencia de éstas a mínimo costo. </a:t>
            </a:r>
          </a:p>
          <a:p>
            <a:pPr algn="just">
              <a:spcAft>
                <a:spcPts val="600"/>
              </a:spcAft>
            </a:pPr>
            <a:endParaRPr lang="es-ES" sz="1400" b="1" dirty="0" smtClean="0">
              <a:solidFill>
                <a:srgbClr val="000000"/>
              </a:solidFill>
              <a:latin typeface="Arial"/>
            </a:endParaRPr>
          </a:p>
          <a:p>
            <a:pPr algn="just">
              <a:spcAft>
                <a:spcPts val="600"/>
              </a:spcAft>
            </a:pPr>
            <a:r>
              <a:rPr lang="es-ES" sz="1400" b="1" dirty="0" smtClean="0">
                <a:solidFill>
                  <a:srgbClr val="000000"/>
                </a:solidFill>
                <a:latin typeface="Arial"/>
              </a:rPr>
              <a:t>El objetivo de aprendizaje de este módulo contempla:</a:t>
            </a:r>
          </a:p>
          <a:p>
            <a:pPr algn="just">
              <a:spcAft>
                <a:spcPts val="600"/>
              </a:spcAft>
            </a:pPr>
            <a:endParaRPr lang="es-ES" sz="1400" dirty="0" smtClean="0">
              <a:solidFill>
                <a:srgbClr val="000000"/>
              </a:solidFill>
              <a:latin typeface="Arial"/>
            </a:endParaRPr>
          </a:p>
          <a:p>
            <a:pPr lvl="1" algn="just">
              <a:spcAft>
                <a:spcPts val="600"/>
              </a:spcAft>
            </a:pPr>
            <a:r>
              <a:rPr lang="es-ES" sz="1400" dirty="0" smtClean="0">
                <a:solidFill>
                  <a:srgbClr val="000000"/>
                </a:solidFill>
                <a:latin typeface="Arial"/>
              </a:rPr>
              <a:t>Compilar datos de las facturas energéticas, que permitan la creación de gráficos de consumos y costos. </a:t>
            </a:r>
            <a:endParaRPr lang="es-CL" sz="1400" dirty="0" smtClean="0">
              <a:solidFill>
                <a:srgbClr val="000000"/>
              </a:solidFill>
              <a:latin typeface="Arial"/>
            </a:endParaRPr>
          </a:p>
          <a:p>
            <a:pPr lvl="1" algn="just">
              <a:spcAft>
                <a:spcPts val="600"/>
              </a:spcAft>
            </a:pPr>
            <a:r>
              <a:rPr lang="es-CL" sz="1400" dirty="0" smtClean="0">
                <a:solidFill>
                  <a:srgbClr val="000000"/>
                </a:solidFill>
                <a:latin typeface="Arial"/>
              </a:rPr>
              <a:t>Conocer los principales equipos referentes a los sistemas consumidores de energía. </a:t>
            </a:r>
          </a:p>
          <a:p>
            <a:pPr lvl="1" algn="just">
              <a:spcAft>
                <a:spcPts val="600"/>
              </a:spcAft>
            </a:pPr>
            <a:r>
              <a:rPr lang="es-CL" sz="1400" dirty="0" smtClean="0">
                <a:solidFill>
                  <a:srgbClr val="000000"/>
                </a:solidFill>
                <a:latin typeface="Arial"/>
              </a:rPr>
              <a:t>Elaborar el informe de diagnóstico energético, que incluí ítems como análisis tarifario, construcción de indicadores de consumos, balance de energía, identificación de medidas de eficiencia energética, etc.</a:t>
            </a:r>
          </a:p>
          <a:p>
            <a:pPr lvl="1" algn="just"/>
            <a:r>
              <a:rPr lang="es-CL" sz="1400" dirty="0" smtClean="0">
                <a:solidFill>
                  <a:srgbClr val="000000"/>
                </a:solidFill>
                <a:latin typeface="Arial"/>
              </a:rPr>
              <a:t>Realización de benchmarking de indicadores de consumo.</a:t>
            </a:r>
          </a:p>
          <a:p>
            <a:pPr lvl="1" algn="just">
              <a:spcAft>
                <a:spcPts val="600"/>
              </a:spcAft>
            </a:pPr>
            <a:endParaRPr lang="es-ES" sz="1600" dirty="0" smtClean="0">
              <a:latin typeface="Arial"/>
            </a:endParaRPr>
          </a:p>
          <a:p>
            <a:pPr lvl="1" algn="just">
              <a:spcAft>
                <a:spcPts val="600"/>
              </a:spcAft>
            </a:pPr>
            <a:endParaRPr lang="es-ES" sz="1600" dirty="0" smtClean="0">
              <a:latin typeface="Arial"/>
            </a:endParaRPr>
          </a:p>
          <a:p>
            <a:pPr lvl="1" algn="just">
              <a:spcAft>
                <a:spcPts val="600"/>
              </a:spcAft>
            </a:pPr>
            <a:endParaRPr lang="es-ES" sz="1600" dirty="0" smtClean="0">
              <a:latin typeface="Arial"/>
            </a:endParaRPr>
          </a:p>
          <a:p>
            <a:pPr lvl="1" algn="just">
              <a:spcAft>
                <a:spcPts val="600"/>
              </a:spcAft>
              <a:buNone/>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CL" sz="1600" dirty="0" smtClean="0">
              <a:latin typeface="Arial"/>
            </a:endParaRPr>
          </a:p>
          <a:p>
            <a:pPr>
              <a:spcAft>
                <a:spcPts val="600"/>
              </a:spcAft>
            </a:pPr>
            <a:endParaRPr lang="es-CL" sz="1600" dirty="0" smtClean="0">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Descripción del Módulo 2</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pPr>
              <a:spcAft>
                <a:spcPts val="600"/>
              </a:spcAft>
            </a:pPr>
            <a:r>
              <a:rPr lang="es-CL" sz="1400" b="1" dirty="0" smtClean="0">
                <a:solidFill>
                  <a:srgbClr val="000000"/>
                </a:solidFill>
                <a:latin typeface="Arial"/>
              </a:rPr>
              <a:t>Módulo 2: Auto Diagnóstico Energético </a:t>
            </a:r>
            <a:r>
              <a:rPr lang="es-ES" sz="1400" b="1" dirty="0" smtClean="0">
                <a:solidFill>
                  <a:srgbClr val="000000"/>
                </a:solidFill>
                <a:latin typeface="Arial"/>
              </a:rPr>
              <a:t>en Instituciones de Educación Superior</a:t>
            </a:r>
          </a:p>
          <a:p>
            <a:pPr>
              <a:spcAft>
                <a:spcPts val="600"/>
              </a:spcAft>
            </a:pPr>
            <a:endParaRPr lang="es-ES" sz="1400" b="1" dirty="0" smtClean="0">
              <a:solidFill>
                <a:srgbClr val="000000"/>
              </a:solidFill>
              <a:latin typeface="Arial"/>
            </a:endParaRPr>
          </a:p>
          <a:p>
            <a:pPr marL="800100" lvl="1" indent="-342900" algn="just">
              <a:spcAft>
                <a:spcPts val="600"/>
              </a:spcAft>
              <a:buNone/>
            </a:pPr>
            <a:r>
              <a:rPr lang="es-CL" sz="1300" b="1" dirty="0" smtClean="0">
                <a:solidFill>
                  <a:srgbClr val="000000"/>
                </a:solidFill>
                <a:latin typeface="Arial"/>
              </a:rPr>
              <a:t>1.	Recopilación de informaciones energéticas</a:t>
            </a:r>
          </a:p>
          <a:p>
            <a:pPr marL="800100" lvl="1" indent="-342900" algn="just">
              <a:spcAft>
                <a:spcPts val="600"/>
              </a:spcAft>
              <a:buNone/>
            </a:pPr>
            <a:r>
              <a:rPr lang="es-ES" sz="1300" dirty="0" smtClean="0">
                <a:solidFill>
                  <a:srgbClr val="000000"/>
                </a:solidFill>
                <a:latin typeface="Arial"/>
              </a:rPr>
              <a:t>	1.1	Facturas asociadas al consumo energético</a:t>
            </a:r>
            <a:endParaRPr lang="es-CL" sz="1300" dirty="0" smtClean="0">
              <a:solidFill>
                <a:srgbClr val="000000"/>
              </a:solidFill>
              <a:latin typeface="Arial"/>
            </a:endParaRP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marL="800100" lvl="1" indent="-342900" algn="just">
              <a:spcAft>
                <a:spcPts val="600"/>
              </a:spcAft>
              <a:buAutoNum type="arabicPeriod" startAt="3"/>
            </a:pPr>
            <a:endParaRPr lang="es-CL" sz="1400" dirty="0" smtClean="0">
              <a:latin typeface="Arial"/>
            </a:endParaRPr>
          </a:p>
          <a:p>
            <a:pPr marL="800100" lvl="1" indent="-342900" algn="just">
              <a:spcAft>
                <a:spcPts val="600"/>
              </a:spcAft>
              <a:buAutoNum type="arabicPeriod" startAt="6"/>
            </a:pPr>
            <a:endParaRPr lang="es-ES" sz="1400" dirty="0">
              <a:latin typeface="Arial"/>
            </a:endParaRPr>
          </a:p>
        </p:txBody>
      </p:sp>
      <p:sp>
        <p:nvSpPr>
          <p:cNvPr id="5" name="Título 4"/>
          <p:cNvSpPr>
            <a:spLocks noGrp="1"/>
          </p:cNvSpPr>
          <p:nvPr>
            <p:ph type="title"/>
          </p:nvPr>
        </p:nvSpPr>
        <p:spPr>
          <a:xfrm>
            <a:off x="1668352" y="454113"/>
            <a:ext cx="6575715" cy="409751"/>
          </a:xfrm>
          <a:prstGeom prst="rect">
            <a:avLst/>
          </a:prstGeom>
        </p:spPr>
        <p:txBody>
          <a:bodyPr/>
          <a:lstStyle/>
          <a:p>
            <a:r>
              <a:rPr lang="es-CL" sz="2400" dirty="0" smtClean="0">
                <a:latin typeface="Arial"/>
              </a:rPr>
              <a:t>Índice de Contenidos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pPr lvl="1" algn="just">
              <a:spcAft>
                <a:spcPts val="600"/>
              </a:spcAft>
              <a:buNone/>
            </a:pPr>
            <a:endParaRPr lang="es-ES" sz="1600" dirty="0" smtClean="0">
              <a:latin typeface="Arial"/>
            </a:endParaRPr>
          </a:p>
          <a:p>
            <a:pPr lvl="1" algn="just">
              <a:spcAft>
                <a:spcPts val="600"/>
              </a:spcAft>
              <a:buNone/>
            </a:pPr>
            <a:endParaRPr lang="es-ES" sz="1600" dirty="0" smtClean="0">
              <a:latin typeface="Arial"/>
            </a:endParaRPr>
          </a:p>
          <a:p>
            <a:pPr lvl="1" algn="just">
              <a:spcAft>
                <a:spcPts val="600"/>
              </a:spcAft>
              <a:buNone/>
            </a:pPr>
            <a:endParaRPr lang="es-ES" sz="1600" dirty="0" smtClean="0">
              <a:latin typeface="Arial"/>
            </a:endParaRPr>
          </a:p>
          <a:p>
            <a:pPr lvl="1" algn="just">
              <a:spcAft>
                <a:spcPts val="600"/>
              </a:spcAft>
              <a:buNone/>
            </a:pPr>
            <a:endParaRPr lang="es-ES" sz="1600" dirty="0" smtClean="0">
              <a:latin typeface="Arial"/>
            </a:endParaRPr>
          </a:p>
          <a:p>
            <a:pPr marL="800100" lvl="1" indent="-342900" algn="just">
              <a:spcAft>
                <a:spcPts val="600"/>
              </a:spcAft>
              <a:buAutoNum type="arabicPeriod" startAt="6"/>
            </a:pPr>
            <a:endParaRPr lang="es-ES" sz="1600" dirty="0">
              <a:latin typeface="Arial"/>
            </a:endParaRPr>
          </a:p>
        </p:txBody>
      </p:sp>
      <p:sp>
        <p:nvSpPr>
          <p:cNvPr id="4" name="Título 4"/>
          <p:cNvSpPr txBox="1">
            <a:spLocks/>
          </p:cNvSpPr>
          <p:nvPr/>
        </p:nvSpPr>
        <p:spPr>
          <a:xfrm>
            <a:off x="889000" y="2963511"/>
            <a:ext cx="8267700" cy="409751"/>
          </a:xfrm>
          <a:prstGeom prst="rect">
            <a:avLst/>
          </a:prstGeom>
        </p:spPr>
        <p:txBody>
          <a:bodyPr vert="horz"/>
          <a:lstStyle/>
          <a:p>
            <a:pPr lvl="0" algn="ctr">
              <a:spcBef>
                <a:spcPct val="0"/>
              </a:spcBef>
            </a:pPr>
            <a:r>
              <a:rPr lang="es-CL" sz="2350" b="1" dirty="0" smtClean="0">
                <a:solidFill>
                  <a:srgbClr val="E46C0A"/>
                </a:solidFill>
                <a:latin typeface="Arial"/>
                <a:ea typeface="+mj-ea"/>
                <a:cs typeface="Helvetica"/>
              </a:rPr>
              <a:t>Capítulo 1</a:t>
            </a:r>
          </a:p>
          <a:p>
            <a:pPr lvl="0" algn="ctr">
              <a:spcBef>
                <a:spcPct val="0"/>
              </a:spcBef>
            </a:pPr>
            <a:r>
              <a:rPr lang="es-CL" sz="2350" b="1" dirty="0" smtClean="0">
                <a:solidFill>
                  <a:srgbClr val="E46C0A"/>
                </a:solidFill>
                <a:latin typeface="Arial"/>
                <a:ea typeface="+mj-ea"/>
                <a:cs typeface="Helvetica"/>
              </a:rPr>
              <a:t> Recopilación de informaciones energéticas</a:t>
            </a:r>
            <a:endParaRPr lang="es-ES" sz="2350" b="1" dirty="0">
              <a:solidFill>
                <a:srgbClr val="E46C0A"/>
              </a:solidFill>
              <a:latin typeface="Arial"/>
              <a:ea typeface="+mj-ea"/>
              <a:cs typeface="Helvetica"/>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28964"/>
            <a:ext cx="7018448" cy="5568686"/>
          </a:xfrm>
        </p:spPr>
        <p:txBody>
          <a:bodyPr/>
          <a:lstStyle/>
          <a:p>
            <a:pPr>
              <a:spcAft>
                <a:spcPts val="600"/>
              </a:spcAft>
            </a:pPr>
            <a:r>
              <a:rPr lang="es-ES" sz="1600" b="1" dirty="0" smtClean="0">
                <a:solidFill>
                  <a:srgbClr val="000000"/>
                </a:solidFill>
                <a:latin typeface="Arial"/>
              </a:rPr>
              <a:t>1.1	Facturas asociadas al consumo energético</a:t>
            </a:r>
            <a:endParaRPr lang="es-CL" sz="1600" b="1" dirty="0" smtClean="0">
              <a:solidFill>
                <a:srgbClr val="000000"/>
              </a:solidFill>
              <a:latin typeface="Arial"/>
            </a:endParaRPr>
          </a:p>
          <a:p>
            <a:pPr>
              <a:spcAft>
                <a:spcPts val="600"/>
              </a:spcAft>
            </a:pPr>
            <a:r>
              <a:rPr lang="es-ES" sz="1400" dirty="0" smtClean="0">
                <a:solidFill>
                  <a:srgbClr val="000000"/>
                </a:solidFill>
                <a:latin typeface="Arial"/>
              </a:rPr>
              <a:t>Las facturas relacionadas con los consumos energéticos son nuestra primera herramienta para iniciar el </a:t>
            </a:r>
            <a:r>
              <a:rPr lang="es-ES" sz="1400" b="1" dirty="0" smtClean="0">
                <a:solidFill>
                  <a:srgbClr val="000000"/>
                </a:solidFill>
                <a:latin typeface="Arial"/>
              </a:rPr>
              <a:t>control y gestión del consumo de energía de nuestra institución</a:t>
            </a:r>
            <a:r>
              <a:rPr lang="es-ES" sz="1400" dirty="0" smtClean="0">
                <a:solidFill>
                  <a:srgbClr val="000000"/>
                </a:solidFill>
                <a:latin typeface="Arial"/>
              </a:rPr>
              <a:t>, por lo que es importante mantener un registro continuo, sistemático y actualizado.</a:t>
            </a:r>
            <a:endParaRPr lang="es-CL" sz="1400" dirty="0" smtClean="0">
              <a:solidFill>
                <a:srgbClr val="000000"/>
              </a:solidFill>
              <a:latin typeface="Arial"/>
            </a:endParaRPr>
          </a:p>
          <a:p>
            <a:pPr>
              <a:spcAft>
                <a:spcPts val="600"/>
              </a:spcAft>
            </a:pPr>
            <a:r>
              <a:rPr lang="es-ES" sz="1400" dirty="0" smtClean="0">
                <a:solidFill>
                  <a:srgbClr val="000000"/>
                </a:solidFill>
                <a:latin typeface="Arial"/>
              </a:rPr>
              <a:t>Además de aquello, es fundamental conocer cada uno de los cobros que en ellas se estipulan, ya que la alteración de uno u otro parámetro nos podrán llevar a conclusiones diferentes.</a:t>
            </a:r>
          </a:p>
          <a:p>
            <a:pPr>
              <a:spcAft>
                <a:spcPts val="600"/>
              </a:spcAft>
            </a:pPr>
            <a:endParaRPr lang="es-ES" sz="1400" dirty="0" smtClean="0">
              <a:solidFill>
                <a:srgbClr val="000000"/>
              </a:solidFill>
              <a:latin typeface="Arial"/>
            </a:endParaRPr>
          </a:p>
          <a:p>
            <a:pPr>
              <a:spcAft>
                <a:spcPts val="600"/>
              </a:spcAft>
            </a:pPr>
            <a:r>
              <a:rPr lang="es-ES" sz="1400" b="1" dirty="0" smtClean="0">
                <a:solidFill>
                  <a:srgbClr val="000000"/>
                </a:solidFill>
                <a:latin typeface="Arial"/>
              </a:rPr>
              <a:t>Facturas eléctricas</a:t>
            </a:r>
            <a:endParaRPr lang="es-CL" sz="1400" b="1" dirty="0" smtClean="0">
              <a:solidFill>
                <a:srgbClr val="000000"/>
              </a:solidFill>
              <a:latin typeface="Arial"/>
            </a:endParaRPr>
          </a:p>
          <a:p>
            <a:pPr>
              <a:spcAft>
                <a:spcPts val="600"/>
              </a:spcAft>
            </a:pPr>
            <a:r>
              <a:rPr lang="es-ES" sz="1400" dirty="0" smtClean="0">
                <a:solidFill>
                  <a:srgbClr val="000000"/>
                </a:solidFill>
                <a:latin typeface="Arial"/>
              </a:rPr>
              <a:t>Para un claro entendimiento de la facturación eléctrica, es necesario definir y entender los siguientes conceptos:</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Energía Activa: </a:t>
            </a:r>
            <a:r>
              <a:rPr lang="es-ES" sz="1400" dirty="0" smtClean="0">
                <a:solidFill>
                  <a:srgbClr val="000000"/>
                </a:solidFill>
                <a:latin typeface="Arial"/>
              </a:rPr>
              <a:t>Es aquella que puede ser transformada en otro tipo de energía como térmica y mecánica. La unidad de medida utilizada en la factura de electricidad es el kilowatt hora (</a:t>
            </a:r>
            <a:r>
              <a:rPr lang="es-ES" sz="1400" dirty="0" err="1" smtClean="0">
                <a:solidFill>
                  <a:srgbClr val="000000"/>
                </a:solidFill>
                <a:latin typeface="Arial"/>
              </a:rPr>
              <a:t>kWh</a:t>
            </a:r>
            <a:r>
              <a:rPr lang="es-ES" sz="1400" dirty="0" smtClean="0">
                <a:solidFill>
                  <a:srgbClr val="000000"/>
                </a:solidFill>
                <a:latin typeface="Arial"/>
              </a:rPr>
              <a:t>).</a:t>
            </a:r>
            <a:endParaRPr lang="es-CL" sz="1400" dirty="0" smtClean="0">
              <a:solidFill>
                <a:srgbClr val="000000"/>
              </a:solidFill>
              <a:latin typeface="Arial"/>
            </a:endParaRPr>
          </a:p>
          <a:p>
            <a:pPr lvl="1" algn="just"/>
            <a:r>
              <a:rPr lang="es-ES" sz="1400" b="1" dirty="0" smtClean="0">
                <a:solidFill>
                  <a:srgbClr val="000000"/>
                </a:solidFill>
                <a:latin typeface="Arial"/>
              </a:rPr>
              <a:t>Energía Reactiva: </a:t>
            </a:r>
            <a:r>
              <a:rPr lang="es-ES" sz="1400" dirty="0" smtClean="0">
                <a:solidFill>
                  <a:srgbClr val="000000"/>
                </a:solidFill>
                <a:latin typeface="Arial"/>
              </a:rPr>
              <a:t>Es aquella que no puede ser transformada en otro tipo de energía. Esta es necesaria para el funcionamiento de los motores eléctricos y transformadores. Se mide en </a:t>
            </a:r>
            <a:r>
              <a:rPr lang="es-ES" sz="1400" dirty="0" err="1" smtClean="0">
                <a:solidFill>
                  <a:srgbClr val="000000"/>
                </a:solidFill>
                <a:latin typeface="Arial"/>
              </a:rPr>
              <a:t>kilovolt</a:t>
            </a:r>
            <a:r>
              <a:rPr lang="es-ES" sz="1400" dirty="0" smtClean="0">
                <a:solidFill>
                  <a:srgbClr val="000000"/>
                </a:solidFill>
                <a:latin typeface="Arial"/>
              </a:rPr>
              <a:t>-ampere reactivos (</a:t>
            </a:r>
            <a:r>
              <a:rPr lang="es-ES" sz="1400" dirty="0" err="1" smtClean="0">
                <a:solidFill>
                  <a:srgbClr val="000000"/>
                </a:solidFill>
                <a:latin typeface="Arial"/>
              </a:rPr>
              <a:t>kVAr</a:t>
            </a:r>
            <a:r>
              <a:rPr lang="es-ES" sz="1400" dirty="0" smtClean="0">
                <a:solidFill>
                  <a:srgbClr val="000000"/>
                </a:solidFill>
                <a:latin typeface="Arial"/>
              </a:rPr>
              <a:t>).</a:t>
            </a:r>
            <a:endParaRPr lang="es-CL" sz="1400" dirty="0" smtClean="0">
              <a:solidFill>
                <a:srgbClr val="000000"/>
              </a:solidFill>
              <a:latin typeface="Arial"/>
            </a:endParaRPr>
          </a:p>
          <a:p>
            <a:endParaRPr lang="es-CL" sz="1600" dirty="0" smtClean="0">
              <a:solidFill>
                <a:srgbClr val="000000"/>
              </a:solidFill>
              <a:latin typeface="Arial"/>
            </a:endParaRPr>
          </a:p>
          <a:p>
            <a:endParaRPr lang="es-ES"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511564"/>
            <a:ext cx="7018448" cy="4508236"/>
          </a:xfrm>
        </p:spPr>
        <p:txBody>
          <a:bodyPr/>
          <a:lstStyle/>
          <a:p>
            <a:pPr lvl="1" algn="just">
              <a:spcAft>
                <a:spcPts val="600"/>
              </a:spcAft>
            </a:pPr>
            <a:r>
              <a:rPr lang="es-ES" sz="1400" b="1" dirty="0" smtClean="0">
                <a:solidFill>
                  <a:srgbClr val="000000"/>
                </a:solidFill>
                <a:latin typeface="Arial"/>
              </a:rPr>
              <a:t>Factor de Potencia: </a:t>
            </a:r>
            <a:r>
              <a:rPr lang="es-ES" sz="1400" dirty="0" smtClean="0">
                <a:solidFill>
                  <a:srgbClr val="000000"/>
                </a:solidFill>
                <a:latin typeface="Arial"/>
              </a:rPr>
              <a:t>Es un indicador del consumo de energía reactiva respecto de la energía activa de una misma instalación. Conocido normalmente como FP o </a:t>
            </a:r>
            <a:r>
              <a:rPr lang="es-ES" sz="1400" dirty="0" err="1" smtClean="0">
                <a:solidFill>
                  <a:srgbClr val="000000"/>
                </a:solidFill>
                <a:latin typeface="Arial"/>
              </a:rPr>
              <a:t>cos</a:t>
            </a:r>
            <a:r>
              <a:rPr lang="es-ES" sz="1400" dirty="0" smtClean="0">
                <a:solidFill>
                  <a:srgbClr val="000000"/>
                </a:solidFill>
                <a:latin typeface="Arial"/>
              </a:rPr>
              <a:t>(phi). Cuando el consumo de energía reactiva es nulo, el FP alcanza su valor máximo e igual a 1, mientras que elevados consumos de energía reactiva hacen tender el FP hacia valores más cercanos a cero.</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Energía Aparente: </a:t>
            </a:r>
            <a:r>
              <a:rPr lang="es-ES" sz="1400" dirty="0" smtClean="0">
                <a:solidFill>
                  <a:srgbClr val="000000"/>
                </a:solidFill>
                <a:latin typeface="Arial"/>
              </a:rPr>
              <a:t>Corresponde, de cierta forma, al producto entre la corriente y tensión de suministro. Específicamente es el </a:t>
            </a:r>
            <a:r>
              <a:rPr lang="es-ES" sz="1400" dirty="0" err="1" smtClean="0">
                <a:solidFill>
                  <a:srgbClr val="000000"/>
                </a:solidFill>
                <a:latin typeface="Arial"/>
              </a:rPr>
              <a:t>cuociente</a:t>
            </a:r>
            <a:r>
              <a:rPr lang="es-ES" sz="1400" dirty="0" smtClean="0">
                <a:solidFill>
                  <a:srgbClr val="000000"/>
                </a:solidFill>
                <a:latin typeface="Arial"/>
              </a:rPr>
              <a:t> entre la energía activa y el factor de potencia. Se mide en Volt-ampere (VA).</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Potencia: </a:t>
            </a:r>
            <a:r>
              <a:rPr lang="es-ES" sz="1400" dirty="0" smtClean="0">
                <a:solidFill>
                  <a:srgbClr val="000000"/>
                </a:solidFill>
                <a:latin typeface="Arial"/>
              </a:rPr>
              <a:t>Es la cantidad de energía requerida en una unidad de tiempo. Se mide en kilowatt (</a:t>
            </a:r>
            <a:r>
              <a:rPr lang="es-ES" sz="1400" dirty="0" err="1" smtClean="0">
                <a:solidFill>
                  <a:srgbClr val="000000"/>
                </a:solidFill>
                <a:latin typeface="Arial"/>
              </a:rPr>
              <a:t>kW</a:t>
            </a:r>
            <a:r>
              <a:rPr lang="es-ES" sz="1400" dirty="0" smtClean="0">
                <a:solidFill>
                  <a:srgbClr val="000000"/>
                </a:solidFill>
                <a:latin typeface="Arial"/>
              </a:rPr>
              <a:t>) y en la facturación normalmente se asocia a la capacidad de un empalme.</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Demanda: </a:t>
            </a:r>
            <a:r>
              <a:rPr lang="es-ES" sz="1400" dirty="0" smtClean="0">
                <a:solidFill>
                  <a:srgbClr val="000000"/>
                </a:solidFill>
                <a:latin typeface="Arial"/>
              </a:rPr>
              <a:t>Es utilizada en términos tarifarios, y se refiere a la demanda máxima de potencia promedio en un periodo de 15 minutos. Su unidad de medida es el kilowatt  (</a:t>
            </a:r>
            <a:r>
              <a:rPr lang="es-ES" sz="1400" dirty="0" err="1" smtClean="0">
                <a:solidFill>
                  <a:srgbClr val="000000"/>
                </a:solidFill>
                <a:latin typeface="Arial"/>
              </a:rPr>
              <a:t>kW</a:t>
            </a:r>
            <a:r>
              <a:rPr lang="es-ES" sz="1400" dirty="0" smtClean="0">
                <a:solidFill>
                  <a:srgbClr val="000000"/>
                </a:solidFill>
                <a:latin typeface="Arial"/>
              </a:rPr>
              <a:t>).</a:t>
            </a:r>
          </a:p>
          <a:p>
            <a:pPr lvl="1" algn="just">
              <a:spcAft>
                <a:spcPts val="600"/>
              </a:spcAft>
            </a:pPr>
            <a:r>
              <a:rPr lang="es-ES" sz="1400" b="1" dirty="0" smtClean="0">
                <a:solidFill>
                  <a:srgbClr val="000000"/>
                </a:solidFill>
                <a:latin typeface="Arial"/>
              </a:rPr>
              <a:t>Potencia Instalada: </a:t>
            </a:r>
            <a:r>
              <a:rPr lang="es-ES" sz="1400" dirty="0" smtClean="0">
                <a:solidFill>
                  <a:srgbClr val="000000"/>
                </a:solidFill>
                <a:latin typeface="Arial"/>
              </a:rPr>
              <a:t>Corresponde a la suma de la potencia en </a:t>
            </a:r>
            <a:r>
              <a:rPr lang="es-ES" sz="1400" dirty="0" err="1" smtClean="0">
                <a:solidFill>
                  <a:srgbClr val="000000"/>
                </a:solidFill>
                <a:latin typeface="Arial"/>
              </a:rPr>
              <a:t>kW</a:t>
            </a:r>
            <a:r>
              <a:rPr lang="es-ES" sz="1400" dirty="0" smtClean="0">
                <a:solidFill>
                  <a:srgbClr val="000000"/>
                </a:solidFill>
                <a:latin typeface="Arial"/>
              </a:rPr>
              <a:t> de todos los equipos existentes en la instalación.</a:t>
            </a:r>
            <a:endParaRPr lang="es-CL" sz="1400" dirty="0" smtClean="0">
              <a:solidFill>
                <a:srgbClr val="000000"/>
              </a:solidFill>
              <a:latin typeface="Arial"/>
            </a:endParaRPr>
          </a:p>
          <a:p>
            <a:pPr lvl="1" algn="just">
              <a:spcAft>
                <a:spcPts val="600"/>
              </a:spcAft>
              <a:buNone/>
            </a:pPr>
            <a:endParaRPr lang="es-CL" sz="1400" dirty="0" smtClean="0">
              <a:solidFill>
                <a:srgbClr val="000000"/>
              </a:solidFill>
              <a:latin typeface="Arial"/>
            </a:endParaRPr>
          </a:p>
          <a:p>
            <a:pPr lvl="1" algn="just"/>
            <a:endParaRPr lang="es-CL" sz="1400" dirty="0" smtClean="0">
              <a:solidFill>
                <a:srgbClr val="000000"/>
              </a:solidFill>
              <a:latin typeface="Arial"/>
            </a:endParaRPr>
          </a:p>
          <a:p>
            <a:endParaRPr lang="es-ES" sz="1400" dirty="0">
              <a:solidFill>
                <a:srgbClr val="000000"/>
              </a:solidFill>
            </a:endParaRPr>
          </a:p>
        </p:txBody>
      </p:sp>
      <p:sp>
        <p:nvSpPr>
          <p:cNvPr id="5" name="Título 4"/>
          <p:cNvSpPr>
            <a:spLocks noGrp="1"/>
          </p:cNvSpPr>
          <p:nvPr>
            <p:ph type="title"/>
          </p:nvPr>
        </p:nvSpPr>
        <p:spPr>
          <a:xfrm>
            <a:off x="1285875" y="479513"/>
            <a:ext cx="7077075" cy="409751"/>
          </a:xfrm>
          <a:prstGeom prst="rect">
            <a:avLst/>
          </a:prstGeom>
        </p:spPr>
        <p:txBody>
          <a:bodyPr/>
          <a:lstStyle/>
          <a:p>
            <a:r>
              <a:rPr lang="es-CL" sz="2400"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486428"/>
            <a:ext cx="7018448" cy="5702036"/>
          </a:xfrm>
        </p:spPr>
        <p:txBody>
          <a:bodyPr/>
          <a:lstStyle/>
          <a:p>
            <a:pPr lvl="1" algn="just">
              <a:spcAft>
                <a:spcPts val="600"/>
              </a:spcAft>
            </a:pPr>
            <a:r>
              <a:rPr lang="es-ES" sz="1400" b="1" dirty="0" smtClean="0">
                <a:solidFill>
                  <a:srgbClr val="000000"/>
                </a:solidFill>
                <a:latin typeface="Arial"/>
              </a:rPr>
              <a:t>Factor de Carga: </a:t>
            </a:r>
            <a:r>
              <a:rPr lang="es-ES" sz="1400" dirty="0" smtClean="0">
                <a:solidFill>
                  <a:srgbClr val="000000"/>
                </a:solidFill>
                <a:latin typeface="Arial"/>
              </a:rPr>
              <a:t>Relación entre la demanda media y la demanda máxima ocurrida en un periodo de tiempo definido.</a:t>
            </a:r>
          </a:p>
          <a:p>
            <a:pPr lvl="1" algn="just">
              <a:spcAft>
                <a:spcPts val="600"/>
              </a:spcAft>
            </a:pPr>
            <a:r>
              <a:rPr lang="es-ES" sz="1400" b="1" dirty="0" smtClean="0">
                <a:solidFill>
                  <a:srgbClr val="000000"/>
                </a:solidFill>
                <a:latin typeface="Arial"/>
              </a:rPr>
              <a:t>Horario Punta: </a:t>
            </a:r>
            <a:r>
              <a:rPr lang="es-ES" sz="1400" dirty="0" smtClean="0">
                <a:solidFill>
                  <a:srgbClr val="000000"/>
                </a:solidFill>
                <a:latin typeface="Arial"/>
              </a:rPr>
              <a:t>Periodo definido entre las 18 y 23 horas, que se aplica durante los meses de abril a septiembre. Dicho periodo corresponde a aquellos de mayor consumo energético a nivel país donde los precios por concepto de demanda son muy altos.</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Horario fuera de punta: </a:t>
            </a:r>
            <a:r>
              <a:rPr lang="es-ES" sz="1400" dirty="0" smtClean="0">
                <a:solidFill>
                  <a:srgbClr val="000000"/>
                </a:solidFill>
                <a:latin typeface="Arial"/>
              </a:rPr>
              <a:t>Corresponde al resto de tiempo que no es considerado hora punta. Durante estos periodos, el costo de la demanda es considerablemente menor al de horas punta.</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Límite de invierno: </a:t>
            </a:r>
            <a:r>
              <a:rPr lang="es-ES" sz="1400" dirty="0" smtClean="0">
                <a:solidFill>
                  <a:srgbClr val="000000"/>
                </a:solidFill>
                <a:latin typeface="Arial"/>
              </a:rPr>
              <a:t>Medida implementada para regular el aumento del consumo de electricidad que ocurre en los meses de invierno. Es aplicado sólo a empalmes de baja potencia en baja tensión (clientes usualmente residenciales).</a:t>
            </a:r>
            <a:endParaRPr lang="es-CL" sz="1400" dirty="0" smtClean="0">
              <a:solidFill>
                <a:srgbClr val="000000"/>
              </a:solidFill>
              <a:latin typeface="Arial"/>
            </a:endParaRPr>
          </a:p>
          <a:p>
            <a:endParaRPr lang="es-ES" sz="1400" dirty="0">
              <a:solidFill>
                <a:srgbClr val="000000"/>
              </a:solidFill>
            </a:endParaRPr>
          </a:p>
        </p:txBody>
      </p:sp>
      <p:sp>
        <p:nvSpPr>
          <p:cNvPr id="4" name="3 Título"/>
          <p:cNvSpPr>
            <a:spLocks noGrp="1"/>
          </p:cNvSpPr>
          <p:nvPr>
            <p:ph type="title"/>
          </p:nvPr>
        </p:nvSpPr>
        <p:spPr/>
        <p:txBody>
          <a:bodyPr/>
          <a:lstStyle/>
          <a:p>
            <a:r>
              <a:rPr lang="es-CL" dirty="0" smtClean="0">
                <a:latin typeface="Arial"/>
              </a:rPr>
              <a:t>1. Recopilación de Informaciones Energéticas</a:t>
            </a:r>
            <a:endParaRPr lang="es-CL"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92152" y="1181364"/>
            <a:ext cx="7018448" cy="5702036"/>
          </a:xfrm>
        </p:spPr>
        <p:txBody>
          <a:bodyPr/>
          <a:lstStyle/>
          <a:p>
            <a:pPr marL="0" lvl="1" indent="0" algn="just">
              <a:spcAft>
                <a:spcPts val="600"/>
              </a:spcAft>
              <a:buNone/>
            </a:pPr>
            <a:r>
              <a:rPr lang="es-ES" sz="1600" dirty="0" smtClean="0">
                <a:solidFill>
                  <a:srgbClr val="000000"/>
                </a:solidFill>
                <a:latin typeface="Arial"/>
              </a:rPr>
              <a:t>Teniendo en cuenta las definiciones antes planteadas, ahora es posible analizar las diferentes opciones de tarifas eléctricas aplicadas por las compañías de distribución eléctrica, pero antes es necesario indicar que para dichas compañías existen dos tipos de clientes, a saber:</a:t>
            </a:r>
          </a:p>
          <a:p>
            <a:pPr marL="0" lvl="1" indent="0">
              <a:spcAft>
                <a:spcPts val="600"/>
              </a:spcAft>
              <a:buNone/>
            </a:pPr>
            <a:endParaRPr lang="es-CL" sz="1600" dirty="0" smtClean="0">
              <a:solidFill>
                <a:srgbClr val="000000"/>
              </a:solidFill>
              <a:latin typeface="Arial"/>
            </a:endParaRPr>
          </a:p>
          <a:p>
            <a:pPr lvl="1" algn="just">
              <a:spcAft>
                <a:spcPts val="600"/>
              </a:spcAft>
            </a:pPr>
            <a:r>
              <a:rPr lang="es-ES" sz="1400" b="1" dirty="0" smtClean="0">
                <a:solidFill>
                  <a:srgbClr val="000000"/>
                </a:solidFill>
                <a:latin typeface="Arial"/>
              </a:rPr>
              <a:t>Clientes regulados: </a:t>
            </a:r>
            <a:r>
              <a:rPr lang="es-ES" sz="1400" dirty="0" smtClean="0">
                <a:solidFill>
                  <a:srgbClr val="000000"/>
                </a:solidFill>
                <a:latin typeface="Arial"/>
              </a:rPr>
              <a:t>Para este tipo de clientes, las tarifas se fijan de acuerdo al Decreto Supremo 385, los cuales pueden optar a cualquiera de las opciones tarifarias que más adelante se explican. Un cliente es regulado cuando la potencia conectada es inferior o igual a 2.000 kilowatts.</a:t>
            </a:r>
            <a:endParaRPr lang="es-CL" sz="1400" dirty="0" smtClean="0">
              <a:solidFill>
                <a:srgbClr val="000000"/>
              </a:solidFill>
              <a:latin typeface="Arial"/>
            </a:endParaRPr>
          </a:p>
          <a:p>
            <a:pPr lvl="1" algn="just">
              <a:spcAft>
                <a:spcPts val="600"/>
              </a:spcAft>
            </a:pPr>
            <a:r>
              <a:rPr lang="es-ES" sz="1400" b="1" dirty="0" smtClean="0">
                <a:solidFill>
                  <a:srgbClr val="000000"/>
                </a:solidFill>
                <a:latin typeface="Arial"/>
              </a:rPr>
              <a:t>Clientes libres o no regulados: </a:t>
            </a:r>
            <a:r>
              <a:rPr lang="es-ES" sz="1400" dirty="0" smtClean="0">
                <a:solidFill>
                  <a:srgbClr val="000000"/>
                </a:solidFill>
                <a:latin typeface="Arial"/>
              </a:rPr>
              <a:t>Son todos aquellos clientes que tienen una potencia conectada superior a 2.000 kilowatts. Estos clientes pueden negociar sus precios de energía y demanda directamente con la compañía generadora de energía eléctrica</a:t>
            </a:r>
            <a:r>
              <a:rPr lang="es-ES" sz="1600" dirty="0" smtClean="0">
                <a:solidFill>
                  <a:srgbClr val="000000"/>
                </a:solidFill>
                <a:latin typeface="Arial"/>
              </a:rPr>
              <a:t>.</a:t>
            </a:r>
          </a:p>
          <a:p>
            <a:pPr lvl="1" algn="just">
              <a:spcAft>
                <a:spcPts val="600"/>
              </a:spcAft>
            </a:pPr>
            <a:endParaRPr lang="es-ES" sz="1600" dirty="0" smtClean="0">
              <a:solidFill>
                <a:srgbClr val="000000"/>
              </a:solidFill>
              <a:latin typeface="Arial"/>
            </a:endParaRPr>
          </a:p>
          <a:p>
            <a:pPr marL="0" lvl="1" indent="0" algn="just">
              <a:spcAft>
                <a:spcPts val="600"/>
              </a:spcAft>
              <a:buNone/>
            </a:pPr>
            <a:r>
              <a:rPr lang="es-ES" sz="1600" dirty="0" smtClean="0">
                <a:solidFill>
                  <a:srgbClr val="000000"/>
                </a:solidFill>
                <a:latin typeface="Arial"/>
              </a:rPr>
              <a:t>Las tarifas eléctricas son las diferentes formas en las cuales las compañías aplican los cobros a sus clientes regulados, tanto por concepto de consumo de energía y demanda. La tarifa es libremente escogida por el cliente final, y está vigente por periodos de un año. Terminado dicho periodo, el cliente puede optar por mantener o modificarla, de acuerdo a su conveniencia.</a:t>
            </a:r>
            <a:endParaRPr lang="es-CL" sz="1600" dirty="0" smtClean="0">
              <a:solidFill>
                <a:srgbClr val="000000"/>
              </a:solidFill>
              <a:latin typeface="Arial"/>
            </a:endParaRPr>
          </a:p>
          <a:p>
            <a:pPr lvl="1" algn="just">
              <a:spcAft>
                <a:spcPts val="600"/>
              </a:spcAft>
            </a:pPr>
            <a:endParaRPr lang="es-CL" sz="16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1. Recopilación de Informaciones Energéticas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3588</TotalTime>
  <Words>2839</Words>
  <Application>Microsoft Macintosh PowerPoint</Application>
  <PresentationFormat>Presentación en pantalla (4:3)</PresentationFormat>
  <Paragraphs>230</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Módulo 2 (parte 1)</vt:lpstr>
      <vt:lpstr>Descripción del Módulo 2</vt:lpstr>
      <vt:lpstr>Descripción del Módulo 2</vt:lpstr>
      <vt:lpstr>Índice de Contenidos</vt:lpstr>
      <vt:lpstr>Diapositiva 5</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lpstr>1. Recopilación de Informaciones Energéticas</vt:lpstr>
    </vt:vector>
  </TitlesOfParts>
  <Company>Agencia Chilena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campus de chile se suman al desafío por la eficiencia energética</dc:title>
  <dc:creator>Agencia Chilena</dc:creator>
  <cp:lastModifiedBy>Roda</cp:lastModifiedBy>
  <cp:revision>345</cp:revision>
  <dcterms:created xsi:type="dcterms:W3CDTF">2013-04-04T21:09:43Z</dcterms:created>
  <dcterms:modified xsi:type="dcterms:W3CDTF">2014-12-09T20:40:39Z</dcterms:modified>
</cp:coreProperties>
</file>