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62" r:id="rId4"/>
    <p:sldId id="260" r:id="rId5"/>
    <p:sldId id="256" r:id="rId6"/>
    <p:sldId id="266" r:id="rId7"/>
    <p:sldId id="263" r:id="rId8"/>
    <p:sldId id="265" r:id="rId9"/>
    <p:sldId id="267" r:id="rId10"/>
    <p:sldId id="268" r:id="rId11"/>
    <p:sldId id="269" r:id="rId12"/>
    <p:sldId id="271" r:id="rId13"/>
    <p:sldId id="272" r:id="rId14"/>
    <p:sldId id="274" r:id="rId15"/>
    <p:sldId id="276" r:id="rId16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103" d="100"/>
          <a:sy n="103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63B0-CBED-ED4F-AE3C-CC1865F29E14}" type="datetimeFigureOut">
              <a:rPr lang="es-ES_tradnl" smtClean="0"/>
              <a:t>11/7/14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43AF8-3DE9-3E43-A853-4D7DA10B4BB2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D4070-6109-9B41-98CB-937F263BD233}" type="datetimeFigureOut">
              <a:rPr lang="es-ES_tradnl" smtClean="0"/>
              <a:pPr/>
              <a:t>11/7/14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B820C-C5F7-5340-9D54-2093B231301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DF6C-FBCC-FA4B-899A-6F7F91C61903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A438-1B30-9246-9FF3-A4DBCAA0CBAC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016E-4D2F-E14F-9198-42AE91C22A51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F65B-F66B-6344-9B9B-9D15D0717E98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37F1-D3F2-704F-8224-4EBC7F47E4CA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2FB9-9126-A442-8503-5B58284EFD0F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F0D-FFFE-2846-A0FD-F04106CD8E85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FE1-AB44-314B-822A-557D7D4AF3A6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19D3-4845-874F-AC62-8C3FAF86F227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01A9-F1FC-404E-86D2-FD8864C4E6CC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3DB-61A7-264D-BBAC-99FD482E6A14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86E6-D2CB-044F-9563-20C838DA4516}" type="datetime1">
              <a:rPr lang="es-ES_tradnl" smtClean="0"/>
              <a:t>11/7/14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9F73-C729-F142-95CB-4CE11EF4F7C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INFORME S</a:t>
            </a:r>
            <a:r>
              <a:rPr lang="es-ES_tradnl" sz="3600" dirty="0" smtClean="0"/>
              <a:t>Í</a:t>
            </a:r>
            <a:r>
              <a:rPr lang="es-ES_tradnl" sz="3600" dirty="0" smtClean="0"/>
              <a:t>NTESIS </a:t>
            </a:r>
            <a:br>
              <a:rPr lang="es-ES_tradnl" sz="3600" dirty="0" smtClean="0"/>
            </a:br>
            <a:r>
              <a:rPr lang="es-ES_tradnl" sz="3600" dirty="0" smtClean="0"/>
              <a:t>APL </a:t>
            </a:r>
            <a:endParaRPr lang="es-ES_tradnl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676400"/>
            <a:ext cx="5892800" cy="4419600"/>
          </a:xfrm>
          <a:prstGeom prst="rect">
            <a:avLst/>
          </a:prstGeom>
        </p:spPr>
      </p:pic>
      <p:pic>
        <p:nvPicPr>
          <p:cNvPr id="6" name="Imagen 5" descr="Umce_Circul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1524000" y="6172200"/>
            <a:ext cx="63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</a:rPr>
              <a:t>COMITÉ  DE SUSTENTABILIDAD UMCE</a:t>
            </a:r>
            <a:endParaRPr lang="es-ES_tradn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NO</a:t>
            </a:r>
            <a:r>
              <a:rPr lang="es-CL" dirty="0" smtClean="0"/>
              <a:t> SE HA CUMPLIDO.</a:t>
            </a:r>
          </a:p>
          <a:p>
            <a:r>
              <a:rPr lang="es-CL" dirty="0" smtClean="0"/>
              <a:t>LA UMCE ESTA FORMALIZANDO SU OTIC CON LA CUAL PODR</a:t>
            </a:r>
            <a:r>
              <a:rPr lang="es-CL" dirty="0" smtClean="0"/>
              <a:t>Á GESTIONAR LOS CURSOS DE CAPACITACION PARA FUNCIONARIOS ACADEMICOS Y ESTUDIANTES CON ENFASIS EN MATERIAS DE SUSTENTABILIDAD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27676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META </a:t>
            </a:r>
            <a:r>
              <a:rPr lang="es-ES_tradnl" sz="2000" b="1" dirty="0" err="1" smtClean="0"/>
              <a:t>N°</a:t>
            </a:r>
            <a:r>
              <a:rPr lang="es-ES_tradnl" sz="2000" b="1" dirty="0" smtClean="0"/>
              <a:t> 5. CAPACITAR AL 10% DE LOS ESTUDIANTES Y AL 10% DE LOS FUNCIONARIOS Y PROFESORES DE JORNADA COMPLETA, EN MATERIAS DE SUSTENTABILIDAD  CON ENFASIS EN LOS  COMPORMISOS DEL APL.</a:t>
            </a:r>
            <a:endParaRPr lang="es-ES_tradnl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10</a:t>
            </a:fld>
            <a:endParaRPr lang="es-ES_tradnl"/>
          </a:p>
        </p:txBody>
      </p:sp>
      <p:pic>
        <p:nvPicPr>
          <p:cNvPr id="7" name="Imagen 6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NO SE HA  CUMPLIDO</a:t>
            </a:r>
          </a:p>
          <a:p>
            <a:r>
              <a:rPr lang="es-ES_tradnl" dirty="0" smtClean="0"/>
              <a:t> </a:t>
            </a:r>
            <a:r>
              <a:rPr lang="es-ES_tradnl" sz="3000" dirty="0" smtClean="0"/>
              <a:t>A TRAV</a:t>
            </a:r>
            <a:r>
              <a:rPr lang="es-ES_tradnl" sz="3000" dirty="0" smtClean="0"/>
              <a:t>É</a:t>
            </a:r>
            <a:r>
              <a:rPr lang="es-ES_tradnl" sz="3000" dirty="0" smtClean="0"/>
              <a:t>S DE LA RED CAMPUS SUSTENTABLE (RCS),  LA UTEM CAPACITAR</a:t>
            </a:r>
            <a:r>
              <a:rPr lang="es-ES_tradnl" sz="3000" dirty="0" smtClean="0"/>
              <a:t>Á GRATUITAMENTE A NUESTRO PREVENCIONISTA DE RIESGOS EN LA MEDICIÓN DE DE NUESTRA HUELLA DE CARBONO CORPORATIVA</a:t>
            </a:r>
          </a:p>
          <a:p>
            <a:pPr algn="ctr">
              <a:buNone/>
            </a:pPr>
            <a:r>
              <a:rPr lang="es-ES_tradnl" dirty="0" smtClean="0"/>
              <a:t> -AGOSTO -   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838200" y="5334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META </a:t>
            </a:r>
            <a:r>
              <a:rPr lang="es-ES_tradnl" sz="2200" b="1" dirty="0" err="1" smtClean="0"/>
              <a:t>N°</a:t>
            </a:r>
            <a:r>
              <a:rPr lang="es-ES_tradnl" sz="2200" b="1" dirty="0" smtClean="0"/>
              <a:t> 6. EL 100% DE LAS INSTITUCIONES DE EDUCACIÓN SUPERIOR ADHERIDAS MEDIRÁN SU HUELLA CARBONO CORPORATIVA.</a:t>
            </a:r>
            <a:endParaRPr lang="es-ES_tradnl" sz="22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11</a:t>
            </a:fld>
            <a:endParaRPr lang="es-ES_tradnl"/>
          </a:p>
        </p:txBody>
      </p:sp>
      <p:pic>
        <p:nvPicPr>
          <p:cNvPr id="6" name="Imagen 5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NO SE HA CUMPLIDO.</a:t>
            </a:r>
          </a:p>
          <a:p>
            <a:r>
              <a:rPr lang="es-CL" dirty="0" smtClean="0"/>
              <a:t>Campus Macul y Campus Defder están  en un proceso de licitación de su sistema interno de Iluminación y se ha solicitado que en estas licitaciones se incluyan alternativas que cumplan con estandares  óptimos de ahorro e impacto ambiental.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76200" y="304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META </a:t>
            </a:r>
            <a:r>
              <a:rPr lang="es-ES_tradnl" sz="2200" b="1" dirty="0" err="1" smtClean="0"/>
              <a:t>N°</a:t>
            </a:r>
            <a:r>
              <a:rPr lang="es-ES_tradnl" sz="2200" b="1" dirty="0" smtClean="0"/>
              <a:t> 7. REDUCIR EN UN 5% EL CONSUMO DE ENERGÍA EN KWH EQUIVALENTE POR M2 EN EL TOTAL DE LAS INSTALACIONES ADHERIDAS.</a:t>
            </a:r>
            <a:endParaRPr lang="es-ES_tradnl" sz="22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12</a:t>
            </a:fld>
            <a:endParaRPr lang="es-ES_tradnl"/>
          </a:p>
        </p:txBody>
      </p:sp>
      <p:pic>
        <p:nvPicPr>
          <p:cNvPr id="6" name="Imagen 5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099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/>
              <a:t>NO SE HA CUMPLIDO</a:t>
            </a:r>
          </a:p>
          <a:p>
            <a:r>
              <a:rPr lang="es-ES_tradnl" dirty="0" smtClean="0"/>
              <a:t>CON FECHA 6 DE JUNIO DE HAN SOLICITADO A TODOS LOS ANTECEDENTES,  RESPECTO AL CONSUMO DE AGUA, A LAS DISTINTAS UNIDADES DE ADMINISTRACION .</a:t>
            </a:r>
          </a:p>
          <a:p>
            <a:r>
              <a:rPr lang="es-ES_tradnl" dirty="0" smtClean="0"/>
              <a:t>SE DENOMINA “PLAN DEL AGUA”  A LAS INICIATIVAS DE MEJORA QUE INCLUYE :</a:t>
            </a:r>
          </a:p>
          <a:p>
            <a:r>
              <a:rPr lang="es-ES_tradnl" dirty="0" smtClean="0"/>
              <a:t>INFRAESTRUCTURA DE AGUA DE LOS CAMPUS</a:t>
            </a:r>
          </a:p>
          <a:p>
            <a:r>
              <a:rPr lang="es-ES_tradnl" dirty="0" smtClean="0"/>
              <a:t>USO DE POZOS </a:t>
            </a:r>
          </a:p>
          <a:p>
            <a:r>
              <a:rPr lang="es-ES_tradnl" dirty="0" smtClean="0"/>
              <a:t>PLAN DE REGADIO JARDINES DE LOS  CAMPUS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304800" y="3810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META </a:t>
            </a:r>
            <a:r>
              <a:rPr lang="es-ES_tradnl" sz="2400" b="1" dirty="0" err="1" smtClean="0"/>
              <a:t>N°</a:t>
            </a:r>
            <a:r>
              <a:rPr lang="es-ES_tradnl" sz="2400" b="1" dirty="0" smtClean="0"/>
              <a:t> 8. REDUCCIÓN EN UN 5% EL VALOR DE INDICADOR DE CONSUMO DE AGUA POR PERSONA EN CADA UNA DE LAS INSTALACIONES ADHERIDAS.</a:t>
            </a:r>
            <a:endParaRPr lang="es-ES_tradnl" sz="24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13</a:t>
            </a:fld>
            <a:endParaRPr lang="es-ES_tradnl"/>
          </a:p>
        </p:txBody>
      </p:sp>
      <p:pic>
        <p:nvPicPr>
          <p:cNvPr id="6" name="Imagen 5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175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_tradnl" dirty="0" smtClean="0"/>
              <a:t>SE HA CUMPLIDO PARCIALMENTE ( 50%)</a:t>
            </a:r>
          </a:p>
          <a:p>
            <a:pPr>
              <a:buNone/>
            </a:pPr>
            <a:r>
              <a:rPr lang="es-ES_tradnl" dirty="0" smtClean="0"/>
              <a:t>INFORME PENDIENTE DEL PREVENCIONISTA DE RIESGOS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SE INCORPORARAN A ESTE PLAN DE RESIDUOS S</a:t>
            </a:r>
            <a:r>
              <a:rPr lang="es-ES_tradnl" dirty="0" smtClean="0"/>
              <a:t>Ó</a:t>
            </a:r>
            <a:r>
              <a:rPr lang="es-ES_tradnl" dirty="0" smtClean="0"/>
              <a:t>LIDOS, EL RECICLAJE O DONACION DE LA CHATARRA Y RECIDUOS ELECTR</a:t>
            </a:r>
            <a:r>
              <a:rPr lang="es-ES_tradnl" dirty="0" smtClean="0"/>
              <a:t>ÓNICOS.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263604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/>
              <a:t>META </a:t>
            </a:r>
            <a:r>
              <a:rPr lang="es-ES_tradnl" sz="2200" b="1" dirty="0" err="1" smtClean="0"/>
              <a:t>N°</a:t>
            </a:r>
            <a:r>
              <a:rPr lang="es-ES_tradnl" sz="2200" b="1" dirty="0" smtClean="0"/>
              <a:t> 9. IMPLEMENTAR SISTEMAS DE MINIMIZACIÓN, CLASIFICACIÓN EN ORIGEN Y RECICLAJE DE RESIDUOS SÓLIDOS EN EL 100% DE LAS INSTALACIONES.</a:t>
            </a:r>
            <a:endParaRPr lang="es-ES_tradnl" sz="22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14</a:t>
            </a:fld>
            <a:endParaRPr lang="es-ES_tradnl"/>
          </a:p>
        </p:txBody>
      </p:sp>
      <p:pic>
        <p:nvPicPr>
          <p:cNvPr id="6" name="Imagen 5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SE HA CUMPLIDO PARCIALMENTE (</a:t>
            </a:r>
            <a:r>
              <a:rPr lang="es-ES_tradnl" dirty="0" smtClean="0"/>
              <a:t> 50 %</a:t>
            </a:r>
            <a:r>
              <a:rPr lang="es-ES_tradnl" dirty="0" smtClean="0"/>
              <a:t>)</a:t>
            </a:r>
          </a:p>
          <a:p>
            <a:pPr>
              <a:buNone/>
            </a:pPr>
            <a:r>
              <a:rPr lang="es-ES_tradnl" dirty="0" smtClean="0"/>
              <a:t>INFORME PENDIENTE DEL PREVENCIONISTA DE RIESGOS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152400" y="457200"/>
            <a:ext cx="7924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 smtClean="0"/>
              <a:t>META </a:t>
            </a:r>
            <a:r>
              <a:rPr lang="es-ES_tradnl" sz="1900" b="1" dirty="0" err="1" smtClean="0"/>
              <a:t>N°</a:t>
            </a:r>
            <a:r>
              <a:rPr lang="es-ES_tradnl" sz="1900" b="1" dirty="0" smtClean="0"/>
              <a:t> 10. IDENTIFICAR LOS PELIGROS E IMPLEMENTAR MEDIDAS PREVENTIVAS EN EL 100% DE LAS INSTALACIONES ADHERIDAS DEL CAMPUS PARA MINIMIZAR LOS RIESGOS LABORALES.</a:t>
            </a:r>
            <a:endParaRPr lang="es-ES_tradnl" sz="19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15</a:t>
            </a:fld>
            <a:endParaRPr lang="es-ES_tradnl"/>
          </a:p>
        </p:txBody>
      </p:sp>
      <p:pic>
        <p:nvPicPr>
          <p:cNvPr id="6" name="Imagen 5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META </a:t>
            </a:r>
            <a:r>
              <a:rPr lang="es-ES_tradnl" dirty="0" smtClean="0"/>
              <a:t>1: </a:t>
            </a:r>
            <a:r>
              <a:rPr lang="es-ES_tradnl" dirty="0" smtClean="0"/>
              <a:t>COMPROMISO CON LA </a:t>
            </a:r>
            <a:r>
              <a:rPr lang="es-ES_tradnl" dirty="0" smtClean="0"/>
              <a:t>SUSTENTABILIDAD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CL" dirty="0" smtClean="0"/>
              <a:t>Se  </a:t>
            </a:r>
            <a:r>
              <a:rPr lang="es-CL" dirty="0" smtClean="0"/>
              <a:t>ha cumplido parcialmente. (50%) </a:t>
            </a:r>
          </a:p>
          <a:p>
            <a:pPr>
              <a:buNone/>
            </a:pPr>
            <a:r>
              <a:rPr lang="es-ES_tradnl" b="1" dirty="0" smtClean="0"/>
              <a:t>Abril 2010 </a:t>
            </a:r>
            <a:r>
              <a:rPr lang="es-ES_tradnl" dirty="0" smtClean="0"/>
              <a:t>suscribe protocolo Campus Sustentable como Universidad Fundadora </a:t>
            </a:r>
          </a:p>
          <a:p>
            <a:pPr>
              <a:buNone/>
            </a:pPr>
            <a:r>
              <a:rPr lang="es-ES_tradnl" b="1" dirty="0" smtClean="0"/>
              <a:t>Diciembre 2012 </a:t>
            </a:r>
            <a:r>
              <a:rPr lang="es-ES_tradnl" dirty="0" smtClean="0"/>
              <a:t>Suscribe APL de la Universidades Chilenas</a:t>
            </a:r>
          </a:p>
          <a:p>
            <a:pPr>
              <a:buNone/>
            </a:pPr>
            <a:r>
              <a:rPr lang="es-ES_tradnl" b="1" dirty="0" smtClean="0"/>
              <a:t>Marzo 2014 </a:t>
            </a:r>
            <a:r>
              <a:rPr lang="es-ES_tradnl" dirty="0" smtClean="0"/>
              <a:t>Crea el Comité de Sustentabilidad</a:t>
            </a:r>
          </a:p>
          <a:p>
            <a:pPr>
              <a:buNone/>
            </a:pPr>
            <a:r>
              <a:rPr lang="es-ES_tradnl" b="1" dirty="0" smtClean="0"/>
              <a:t>Julio 2014 </a:t>
            </a:r>
            <a:r>
              <a:rPr lang="es-ES_tradnl" dirty="0" smtClean="0"/>
              <a:t>la UMCE participa activamente desde el año 2010 de las actividades </a:t>
            </a:r>
            <a:r>
              <a:rPr lang="es-ES_tradnl" b="1" dirty="0" smtClean="0">
                <a:solidFill>
                  <a:srgbClr val="FFFF00"/>
                </a:solidFill>
              </a:rPr>
              <a:t>RED CAMPUS SUSTENTABLE </a:t>
            </a:r>
            <a:r>
              <a:rPr lang="es-ES_tradnl" dirty="0" smtClean="0"/>
              <a:t>, que adquiere personalidad Jur</a:t>
            </a:r>
            <a:r>
              <a:rPr lang="es-ES_tradnl" dirty="0" smtClean="0"/>
              <a:t>í</a:t>
            </a:r>
            <a:r>
              <a:rPr lang="es-ES_tradnl" dirty="0" smtClean="0"/>
              <a:t>dica  en julio de 2014, permiti</a:t>
            </a:r>
            <a:r>
              <a:rPr lang="es-ES_tradnl" dirty="0" smtClean="0"/>
              <a:t>é</a:t>
            </a:r>
            <a:r>
              <a:rPr lang="es-ES_tradnl" dirty="0" smtClean="0"/>
              <a:t>ndole a este conjunto de universidades de presentarse a concursos para obtener recursos para proyectos de sustentabilidad y Educaci</a:t>
            </a:r>
            <a:r>
              <a:rPr lang="es-ES_tradnl" dirty="0" smtClean="0"/>
              <a:t>ón para el Medio Ambiente</a:t>
            </a:r>
            <a:br>
              <a:rPr lang="es-ES_tradnl" dirty="0" smtClean="0"/>
            </a:br>
            <a:endParaRPr lang="es-ES_tradnl" dirty="0" smtClean="0"/>
          </a:p>
          <a:p>
            <a:pPr algn="ctr">
              <a:buNone/>
            </a:pPr>
            <a:r>
              <a:rPr lang="es-ES_tradnl" sz="3857" b="1" dirty="0" smtClean="0">
                <a:solidFill>
                  <a:srgbClr val="FFFF00"/>
                </a:solidFill>
              </a:rPr>
              <a:t>VER AGENDA II SEMESTRE 2014 DIAPO </a:t>
            </a:r>
            <a:r>
              <a:rPr lang="es-ES_tradnl" sz="3857" b="1" dirty="0" err="1" smtClean="0">
                <a:solidFill>
                  <a:srgbClr val="FFFF00"/>
                </a:solidFill>
              </a:rPr>
              <a:t>Nº</a:t>
            </a:r>
            <a:r>
              <a:rPr lang="es-ES_tradnl" sz="3857" b="1" dirty="0" smtClean="0">
                <a:solidFill>
                  <a:srgbClr val="FFFF00"/>
                </a:solidFill>
              </a:rPr>
              <a:t> 8 </a:t>
            </a:r>
            <a:r>
              <a:rPr lang="es-ES_tradnl" sz="3857" b="1" dirty="0" smtClean="0">
                <a:solidFill>
                  <a:srgbClr val="FFFF00"/>
                </a:solidFill>
              </a:rPr>
              <a:t> </a:t>
            </a:r>
            <a:endParaRPr lang="es-ES_tradnl" sz="3857" b="1" dirty="0">
              <a:solidFill>
                <a:srgbClr val="FFFF00"/>
              </a:solidFill>
            </a:endParaRPr>
          </a:p>
        </p:txBody>
      </p:sp>
      <p:pic>
        <p:nvPicPr>
          <p:cNvPr id="5" name="Imagen 4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POLITICAS DE BASARÁN EN LOS SIGUIENTES </a:t>
            </a:r>
            <a:r>
              <a:rPr lang="es-ES_tradnl" dirty="0" smtClean="0"/>
              <a:t>PRINCIPIOS: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CL" b="1" dirty="0" smtClean="0"/>
              <a:t>PRINCIPIOS:</a:t>
            </a:r>
            <a:endParaRPr lang="es-ES_tradnl" dirty="0" smtClean="0"/>
          </a:p>
          <a:p>
            <a:pPr lvl="0"/>
            <a:r>
              <a:rPr lang="es-CL" sz="3429" dirty="0" smtClean="0"/>
              <a:t>Incorporar criterios ambientales y sociales en la toma de decisiones universitarias.</a:t>
            </a:r>
            <a:endParaRPr lang="es-ES_tradnl" sz="3429" dirty="0" smtClean="0"/>
          </a:p>
          <a:p>
            <a:pPr lvl="0"/>
            <a:r>
              <a:rPr lang="es-CL" sz="3429" dirty="0" smtClean="0"/>
              <a:t>Implementar buenas prácticas institucionales que minimicen los impactos ambientales de la gestión universitaria.</a:t>
            </a:r>
            <a:endParaRPr lang="es-ES_tradnl" sz="3429" dirty="0" smtClean="0"/>
          </a:p>
          <a:p>
            <a:pPr lvl="0"/>
            <a:r>
              <a:rPr lang="es-CL" sz="3429" dirty="0" smtClean="0"/>
              <a:t>Incorporar prácticas educativas que promuevan el desarrollo de una conciencia social y ambiental en la comunidad universitaria.</a:t>
            </a:r>
            <a:endParaRPr lang="es-ES_tradnl" sz="3429" dirty="0" smtClean="0"/>
          </a:p>
          <a:p>
            <a:pPr lvl="0"/>
            <a:r>
              <a:rPr lang="es-CL" sz="3429" dirty="0" smtClean="0"/>
              <a:t>Incorporar prácticas de vinculación con el medio que promuevan el desarrollo de una conciencia social y ambiental en la comunidad.</a:t>
            </a:r>
            <a:endParaRPr lang="es-ES_tradnl" sz="3429" dirty="0" smtClean="0"/>
          </a:p>
          <a:p>
            <a:pPr lvl="0"/>
            <a:r>
              <a:rPr lang="es-CL" sz="3429" dirty="0" smtClean="0"/>
              <a:t>Establecer indicadores de sustentabilidad que permitan medir y mejorar la gestión para la sustentabilidad de la Universidad.</a:t>
            </a:r>
            <a:endParaRPr lang="es-ES_tradnl" sz="3429" dirty="0"/>
          </a:p>
        </p:txBody>
      </p:sp>
      <p:pic>
        <p:nvPicPr>
          <p:cNvPr id="4" name="Imagen 3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ite sustentabilidad_2014_JU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01"/>
            <a:ext cx="9144000" cy="6076998"/>
          </a:xfrm>
          <a:prstGeom prst="rect">
            <a:avLst/>
          </a:prstGeom>
        </p:spPr>
      </p:pic>
      <p:pic>
        <p:nvPicPr>
          <p:cNvPr id="3" name="Imagen 2" descr="Umce_Circul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400" y="152400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 smtClean="0"/>
              <a:t>ARTICULACION DE INICIATIVAS DE SUSTENTABILIDAD UMCE</a:t>
            </a:r>
            <a:endParaRPr lang="es-ES_tradnl" sz="2600" b="1" dirty="0"/>
          </a:p>
        </p:txBody>
      </p:sp>
      <p:pic>
        <p:nvPicPr>
          <p:cNvPr id="5" name="Imagen 4" descr="COMITE_CAMPUS_SUS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154"/>
            <a:ext cx="9144000" cy="3651692"/>
          </a:xfrm>
          <a:prstGeom prst="rect">
            <a:avLst/>
          </a:prstGeom>
        </p:spPr>
      </p:pic>
      <p:pic>
        <p:nvPicPr>
          <p:cNvPr id="7" name="Imagen 6" descr="Umce_Circul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_tradnl" dirty="0" smtClean="0"/>
              <a:t>Comité Campus Sustentable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CL" dirty="0" smtClean="0"/>
              <a:t>Encargado de Sustentabilidad:</a:t>
            </a:r>
            <a:r>
              <a:rPr lang="es-CL" dirty="0" smtClean="0"/>
              <a:t> Tomas </a:t>
            </a:r>
            <a:r>
              <a:rPr lang="es-CL" dirty="0" smtClean="0"/>
              <a:t>Thayer Morel</a:t>
            </a:r>
            <a:endParaRPr lang="es-ES_tradnl" sz="2800" dirty="0" smtClean="0"/>
          </a:p>
          <a:p>
            <a:pPr lvl="0"/>
            <a:r>
              <a:rPr lang="es-CL" dirty="0" smtClean="0"/>
              <a:t>Secretarios de Académicos</a:t>
            </a:r>
            <a:r>
              <a:rPr lang="es-CL" dirty="0" smtClean="0"/>
              <a:t>  de Facultades </a:t>
            </a:r>
            <a:r>
              <a:rPr lang="es-CL" dirty="0" smtClean="0"/>
              <a:t>de la UMCE:</a:t>
            </a:r>
            <a:endParaRPr lang="es-ES_tradnl" sz="2800" dirty="0" smtClean="0"/>
          </a:p>
          <a:p>
            <a:pPr lvl="1"/>
            <a:r>
              <a:rPr lang="es-CL" dirty="0" smtClean="0"/>
              <a:t>Artes y Educación Física: Prof. Ramón Espinoza</a:t>
            </a:r>
            <a:endParaRPr lang="es-ES_tradnl" sz="2400" dirty="0" smtClean="0"/>
          </a:p>
          <a:p>
            <a:pPr lvl="1"/>
            <a:r>
              <a:rPr lang="es-CL" dirty="0" smtClean="0"/>
              <a:t>Filosofía y Educación : Prof. Paulina Galleguillos</a:t>
            </a:r>
            <a:endParaRPr lang="es-ES_tradnl" sz="2400" dirty="0" smtClean="0"/>
          </a:p>
          <a:p>
            <a:pPr lvl="1"/>
            <a:r>
              <a:rPr lang="es-CL" dirty="0" smtClean="0"/>
              <a:t>Ciencias:  Prof. Guillermo Arancibia</a:t>
            </a:r>
            <a:endParaRPr lang="es-ES_tradnl" sz="2400" dirty="0" smtClean="0"/>
          </a:p>
          <a:p>
            <a:pPr lvl="1"/>
            <a:r>
              <a:rPr lang="es-CL" dirty="0" smtClean="0"/>
              <a:t>Historia Y Geografia: Prof. Claudia Marambio</a:t>
            </a:r>
            <a:endParaRPr lang="es-ES_tradnl" sz="2400" dirty="0" smtClean="0"/>
          </a:p>
          <a:p>
            <a:pPr lvl="1"/>
            <a:r>
              <a:rPr lang="es-CL" dirty="0" smtClean="0"/>
              <a:t>Federación de Estudiantes :</a:t>
            </a:r>
            <a:r>
              <a:rPr lang="es-CL" dirty="0" smtClean="0"/>
              <a:t> Tesorero de la FEP</a:t>
            </a:r>
            <a:endParaRPr lang="es-ES_tradnl" sz="2400" dirty="0" smtClean="0"/>
          </a:p>
          <a:p>
            <a:pPr lvl="0"/>
            <a:r>
              <a:rPr lang="es-CL" dirty="0" smtClean="0"/>
              <a:t>DAF:  </a:t>
            </a:r>
            <a:r>
              <a:rPr lang="es-CL" dirty="0" smtClean="0"/>
              <a:t>Jefe de Adquisiciones : Eduardo Zelada</a:t>
            </a:r>
            <a:endParaRPr lang="es-ES_tradnl" sz="2800" dirty="0" smtClean="0"/>
          </a:p>
          <a:p>
            <a:pPr lvl="0"/>
            <a:r>
              <a:rPr lang="es-CL" dirty="0" smtClean="0"/>
              <a:t>DAE: </a:t>
            </a:r>
            <a:r>
              <a:rPr lang="es-CL" dirty="0" smtClean="0"/>
              <a:t>Paola Calderón</a:t>
            </a:r>
            <a:endParaRPr lang="es-ES_tradnl" sz="2800" dirty="0" smtClean="0"/>
          </a:p>
          <a:p>
            <a:r>
              <a:rPr lang="es-CL" dirty="0" smtClean="0"/>
              <a:t>Prevencionista de Riesgos: Francisco Castañeda</a:t>
            </a: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4" name="Imagen 3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95400" cy="129540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s-CL" sz="2700" b="1" dirty="0" smtClean="0"/>
              <a:t>META 2:  IDENTIFICAR </a:t>
            </a:r>
            <a:r>
              <a:rPr lang="es-CL" sz="2700" b="1" dirty="0" smtClean="0"/>
              <a:t>Y PROMOVER LA PRESENCIA DE LAS MATERIAS DE SUSTENTABILIDAD EN EL CURRICULUM </a:t>
            </a:r>
            <a:r>
              <a:rPr lang="es-CL" sz="2700" b="1" dirty="0" smtClean="0"/>
              <a:t>ACADÉMICO</a:t>
            </a:r>
            <a:endParaRPr lang="es-ES_tradnl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 smtClean="0"/>
              <a:t>2.1. Se  ha cumplido parcialmente. (50%)</a:t>
            </a:r>
            <a:r>
              <a:rPr lang="es-CL" dirty="0" smtClean="0"/>
              <a:t> </a:t>
            </a:r>
          </a:p>
          <a:p>
            <a:pPr>
              <a:buNone/>
            </a:pPr>
            <a:r>
              <a:rPr lang="es-CL" dirty="0" smtClean="0"/>
              <a:t>Dada </a:t>
            </a:r>
            <a:r>
              <a:rPr lang="es-CL" dirty="0" smtClean="0"/>
              <a:t>la naturaleza pedagógica de la UMCE,  su </a:t>
            </a:r>
            <a:r>
              <a:rPr lang="es-CL" dirty="0" smtClean="0"/>
              <a:t>currículo esta </a:t>
            </a:r>
            <a:r>
              <a:rPr lang="es-CL" dirty="0" smtClean="0"/>
              <a:t>permeado de conceptos básicos de educación ambiental y salud.</a:t>
            </a:r>
            <a:r>
              <a:rPr lang="es-CL" dirty="0" smtClean="0"/>
              <a:t> El 2014  la UMCE entro en Clustro Triestamental convoc</a:t>
            </a:r>
            <a:r>
              <a:rPr lang="es-CL" dirty="0" smtClean="0"/>
              <a:t>á</a:t>
            </a:r>
            <a:r>
              <a:rPr lang="es-CL" dirty="0" smtClean="0"/>
              <a:t>ndose a la comunidad universitaria a revisar </a:t>
            </a:r>
            <a:r>
              <a:rPr lang="es-CL" dirty="0" smtClean="0"/>
              <a:t>el modelo educativo de la </a:t>
            </a:r>
            <a:r>
              <a:rPr lang="es-CL" dirty="0" smtClean="0"/>
              <a:t>UMCE lo que incluye educación </a:t>
            </a:r>
            <a:r>
              <a:rPr lang="es-CL" dirty="0" smtClean="0"/>
              <a:t>para el desarrollo sustentable y el cuidado del Medio Ambiente son conceptos  que serán tratados, discutidos  y re-definidos dentro del modelo educativo </a:t>
            </a:r>
            <a:r>
              <a:rPr lang="es-CL" dirty="0" smtClean="0"/>
              <a:t>UMCE. Ser</a:t>
            </a:r>
            <a:r>
              <a:rPr lang="es-CL" dirty="0" smtClean="0"/>
              <a:t>á el </a:t>
            </a:r>
            <a:r>
              <a:rPr lang="es-CL" b="1" dirty="0" smtClean="0"/>
              <a:t>Comité de Sustentabilidad </a:t>
            </a:r>
            <a:r>
              <a:rPr lang="es-CL" dirty="0" smtClean="0"/>
              <a:t>el encargado de articular esta meta al interior de sus facultades.</a:t>
            </a: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4" name="Imagen 3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685800"/>
            <a:ext cx="1295400" cy="129540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325562"/>
          </a:xfrm>
        </p:spPr>
        <p:txBody>
          <a:bodyPr anchor="t">
            <a:noAutofit/>
          </a:bodyPr>
          <a:lstStyle/>
          <a:p>
            <a:r>
              <a:rPr lang="es-CL" sz="2000" b="1" dirty="0" smtClean="0"/>
              <a:t>META Nº 3 EL</a:t>
            </a:r>
            <a:r>
              <a:rPr lang="es-CL" sz="2000" b="1" dirty="0" smtClean="0"/>
              <a:t> 100% </a:t>
            </a:r>
            <a:r>
              <a:rPr lang="es-CL" sz="2000" b="1" dirty="0" smtClean="0"/>
              <a:t>DE LAS INSTITUCIONES DE EDUCACIÓN SUPERIOR, IMPLEMENTARÁN UN </a:t>
            </a:r>
            <a:r>
              <a:rPr lang="es-CL" sz="2000" b="1" dirty="0" smtClean="0"/>
              <a:t>PROGRAMA </a:t>
            </a:r>
            <a:r>
              <a:rPr lang="es-CL" sz="2000" b="1" dirty="0" smtClean="0"/>
              <a:t>DE EXTENSIÓN EN MATERIAS DE SUSTENTABILIDAD Y/O PRODUCCIÓN LIMPIA </a:t>
            </a:r>
            <a:r>
              <a:rPr lang="es-CL" sz="2000" b="1" dirty="0" smtClean="0"/>
              <a:t>CON IMPACTO DIRECTO EN LA COMUNIDAD</a:t>
            </a:r>
            <a:endParaRPr lang="es-ES_tradn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55000" lnSpcReduction="20000"/>
          </a:bodyPr>
          <a:lstStyle/>
          <a:p>
            <a:r>
              <a:rPr lang="es-CL" dirty="0" smtClean="0"/>
              <a:t>Se  </a:t>
            </a:r>
            <a:r>
              <a:rPr lang="es-CL" dirty="0" smtClean="0"/>
              <a:t>ha cumplido parcialmente. (50%)</a:t>
            </a:r>
            <a:r>
              <a:rPr lang="es-CL" dirty="0" smtClean="0"/>
              <a:t> </a:t>
            </a:r>
          </a:p>
          <a:p>
            <a:r>
              <a:rPr lang="es-ES_tradnl" dirty="0" smtClean="0"/>
              <a:t>LA UMCE PREPARA SU </a:t>
            </a:r>
            <a:r>
              <a:rPr lang="es-ES_tradnl" sz="4727" b="1" dirty="0" smtClean="0">
                <a:solidFill>
                  <a:srgbClr val="FFFF00"/>
                </a:solidFill>
              </a:rPr>
              <a:t>“AGENDA SUSTENTABLE” </a:t>
            </a:r>
            <a:r>
              <a:rPr lang="es-ES_tradnl" dirty="0" smtClean="0"/>
              <a:t>PARA EL </a:t>
            </a:r>
            <a:r>
              <a:rPr lang="es-ES_tradnl" dirty="0" err="1" smtClean="0"/>
              <a:t>IIº</a:t>
            </a:r>
            <a:r>
              <a:rPr lang="es-ES_tradnl" dirty="0" smtClean="0"/>
              <a:t> SEMESTRE 2014 EN LA CUAL SE EJECUTAR</a:t>
            </a:r>
            <a:r>
              <a:rPr lang="es-ES_tradnl" dirty="0" smtClean="0"/>
              <a:t>ÁN LAS SIGUIENTES INICIATIVAS:</a:t>
            </a:r>
            <a:endParaRPr lang="es-ES_tradnl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CAMPAÑA PUNTOS LIMPIOS Y CUIDADO DE LA ENERG</a:t>
            </a:r>
            <a:r>
              <a:rPr lang="es-ES_tradnl" dirty="0" smtClean="0"/>
              <a:t>ÍA Y AGUA </a:t>
            </a:r>
            <a:r>
              <a:rPr lang="es-ES_tradnl" dirty="0" err="1" smtClean="0"/>
              <a:t>–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b="1" dirty="0" smtClean="0">
                <a:solidFill>
                  <a:srgbClr val="FFFF00"/>
                </a:solidFill>
              </a:rPr>
              <a:t>AGOSTO  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LICITACION Y CONSTRUCCION DOMO PROYECTO FDI ESTUDIANTES </a:t>
            </a:r>
            <a:r>
              <a:rPr lang="es-ES_tradnl" b="1" dirty="0" smtClean="0"/>
              <a:t>“ CENTRO ESTUDIANTIL PARA LA GESTION Y EL DESARROLLO  DE PRACTICAS AMBIENTALES</a:t>
            </a:r>
            <a:r>
              <a:rPr lang="es-ES_tradnl" dirty="0" smtClean="0"/>
              <a:t> -</a:t>
            </a:r>
            <a:r>
              <a:rPr lang="es-ES_tradnl" b="1" dirty="0" smtClean="0">
                <a:solidFill>
                  <a:srgbClr val="FFFF00"/>
                </a:solidFill>
              </a:rPr>
              <a:t>JULIO A OCTUBRE-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INICIO DE PLAN  PUNTOS LIMPIOS </a:t>
            </a:r>
            <a:r>
              <a:rPr lang="es-ES_tradnl" dirty="0" err="1" smtClean="0"/>
              <a:t>–</a:t>
            </a:r>
            <a:r>
              <a:rPr lang="es-ES_tradnl" dirty="0" smtClean="0"/>
              <a:t>  -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b="1" dirty="0" smtClean="0">
                <a:solidFill>
                  <a:srgbClr val="FFFF00"/>
                </a:solidFill>
              </a:rPr>
              <a:t>SEPTIEMBRE </a:t>
            </a:r>
            <a:r>
              <a:rPr lang="es-ES_tradnl" b="1" dirty="0" err="1" smtClean="0">
                <a:solidFill>
                  <a:srgbClr val="FFFF00"/>
                </a:solidFill>
              </a:rPr>
              <a:t>–</a:t>
            </a:r>
            <a:endParaRPr lang="es-ES_tradnl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PROYECTO DE EXTENSION </a:t>
            </a:r>
            <a:r>
              <a:rPr lang="es-ES_tradnl" b="1" dirty="0" smtClean="0"/>
              <a:t>ARBORETUM </a:t>
            </a:r>
            <a:r>
              <a:rPr lang="es-ES_tradnl" b="1" dirty="0" smtClean="0">
                <a:solidFill>
                  <a:srgbClr val="FFFF00"/>
                </a:solidFill>
              </a:rPr>
              <a:t>-  DICIEMBRE </a:t>
            </a:r>
            <a:r>
              <a:rPr lang="es-ES_tradnl" b="1" dirty="0" err="1" smtClean="0">
                <a:solidFill>
                  <a:srgbClr val="FFFF00"/>
                </a:solidFill>
              </a:rPr>
              <a:t>–</a:t>
            </a:r>
            <a:endParaRPr lang="es-ES_tradnl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PROYECTO </a:t>
            </a:r>
            <a:r>
              <a:rPr lang="es-ES_tradnl" dirty="0" smtClean="0"/>
              <a:t>DE </a:t>
            </a:r>
            <a:r>
              <a:rPr lang="es-ES_tradnl" dirty="0" smtClean="0"/>
              <a:t>EXTENSION </a:t>
            </a:r>
            <a:r>
              <a:rPr lang="es-CL" b="1" dirty="0" smtClean="0"/>
              <a:t>GPS/QR/WEB</a:t>
            </a:r>
            <a:r>
              <a:rPr lang="es-CL" b="1" dirty="0" smtClean="0"/>
              <a:t> / Jardín Botánico  -</a:t>
            </a:r>
            <a:r>
              <a:rPr lang="es-CL" b="1" dirty="0" smtClean="0">
                <a:solidFill>
                  <a:srgbClr val="FFFF00"/>
                </a:solidFill>
              </a:rPr>
              <a:t> DICIEMBRE –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FORMALIZACION POR RESOLUCI</a:t>
            </a:r>
            <a:r>
              <a:rPr lang="es-CL" dirty="0" smtClean="0"/>
              <a:t>ÓN DEL </a:t>
            </a:r>
            <a:r>
              <a:rPr lang="es-CL" b="1" dirty="0" smtClean="0"/>
              <a:t>JARDIN BÓTANICO </a:t>
            </a:r>
            <a:r>
              <a:rPr lang="es-CL" dirty="0" smtClean="0"/>
              <a:t>Y SU EQUIPO RESPONSABLE </a:t>
            </a:r>
            <a:r>
              <a:rPr lang="es-CL" dirty="0" smtClean="0">
                <a:solidFill>
                  <a:srgbClr val="FFFF00"/>
                </a:solidFill>
              </a:rPr>
              <a:t>-  </a:t>
            </a:r>
            <a:r>
              <a:rPr lang="es-CL" b="1" dirty="0" smtClean="0">
                <a:solidFill>
                  <a:srgbClr val="FFFF00"/>
                </a:solidFill>
              </a:rPr>
              <a:t>SEPTIEMBRE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PREPARACION DEL PROYECTO DE REGADIO JARDIN BOTÁNICO -  </a:t>
            </a:r>
            <a:r>
              <a:rPr lang="es-CL" b="1" dirty="0" smtClean="0">
                <a:solidFill>
                  <a:srgbClr val="FFFF00"/>
                </a:solidFill>
              </a:rPr>
              <a:t>AGOSTO – SEPTIEMBRE –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CONVENIO ASOCIACION CHILENA DE EFICIENCIA ENERGETICA </a:t>
            </a:r>
            <a:r>
              <a:rPr lang="es-CL" b="1" dirty="0" smtClean="0">
                <a:solidFill>
                  <a:srgbClr val="FFFF00"/>
                </a:solidFill>
              </a:rPr>
              <a:t>SEPTIEMBRE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endParaRPr lang="es-ES_tradnl" b="1" dirty="0">
              <a:solidFill>
                <a:srgbClr val="FFFF00"/>
              </a:solidFill>
            </a:endParaRPr>
          </a:p>
        </p:txBody>
      </p:sp>
      <p:pic>
        <p:nvPicPr>
          <p:cNvPr id="4" name="Imagen 3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s-CL" sz="2000" b="1" dirty="0" smtClean="0"/>
              <a:t>META N° 4. IDENTIFICAR Y PROMOVER LA PRESENCIA DE </a:t>
            </a:r>
            <a:r>
              <a:rPr lang="es-CL" sz="2000" b="1" dirty="0" smtClean="0"/>
              <a:t>LAS </a:t>
            </a:r>
            <a:r>
              <a:rPr lang="es-CL" sz="1889" b="1" dirty="0" smtClean="0"/>
              <a:t>MATERIAS DE SUSTENTABILIDAD EN LA INVESTIGACIÓN ACADÉMICA DESARROLLADA POR TODAS LAS INSTITUCIONES DE EDUCACIÓN SUPERIOR ADHERIDAS.</a:t>
            </a:r>
            <a:r>
              <a:rPr lang="es-ES_tradnl" sz="1889" dirty="0" smtClean="0"/>
              <a:t> </a:t>
            </a:r>
            <a:endParaRPr lang="es-ES_tradnl" sz="188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NO se  </a:t>
            </a:r>
            <a:r>
              <a:rPr lang="es-CL" dirty="0" smtClean="0"/>
              <a:t>ha </a:t>
            </a:r>
            <a:r>
              <a:rPr lang="es-CL" dirty="0" smtClean="0"/>
              <a:t>cumplido.</a:t>
            </a:r>
            <a:endParaRPr lang="es-ES_tradnl" dirty="0" smtClean="0"/>
          </a:p>
          <a:p>
            <a:r>
              <a:rPr lang="es-ES_tradnl" dirty="0" smtClean="0"/>
              <a:t>Se ha solicitado a la DIUMCE con fecha 6 de Junio  un informe  al respecto de las tesis e investigaciones que la UMCE lleva adelante en estas materias.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9F73-C729-F142-95CB-4CE11EF4F7C1}" type="slidenum">
              <a:rPr lang="es-ES_tradnl" smtClean="0"/>
              <a:pPr/>
              <a:t>9</a:t>
            </a:fld>
            <a:endParaRPr lang="es-ES_tradnl"/>
          </a:p>
        </p:txBody>
      </p:sp>
      <p:pic>
        <p:nvPicPr>
          <p:cNvPr id="5" name="Imagen 4" descr="Umce_Cir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1027</Words>
  <Application>Microsoft Macintosh PowerPoint</Application>
  <PresentationFormat>Presentación en pantalla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INFORME SÍNTESIS  APL </vt:lpstr>
      <vt:lpstr>META 1: COMPROMISO CON LA SUSTENTABILIDAD</vt:lpstr>
      <vt:lpstr>POLITICAS DE BASARÁN EN LOS SIGUIENTES PRINCIPIOS:</vt:lpstr>
      <vt:lpstr>Diapositiva 4</vt:lpstr>
      <vt:lpstr>Diapositiva 5</vt:lpstr>
      <vt:lpstr>Comité Campus Sustentable</vt:lpstr>
      <vt:lpstr>META 2:  IDENTIFICAR Y PROMOVER LA PRESENCIA DE LAS MATERIAS DE SUSTENTABILIDAD EN EL CURRICULUM ACADÉMICO</vt:lpstr>
      <vt:lpstr>META Nº 3 EL 100% DE LAS INSTITUCIONES DE EDUCACIÓN SUPERIOR, IMPLEMENTARÁN UN PROGRAMA DE EXTENSIÓN EN MATERIAS DE SUSTENTABILIDAD Y/O PRODUCCIÓN LIMPIA CON IMPACTO DIRECTO EN LA COMUNIDAD</vt:lpstr>
      <vt:lpstr>META N° 4. IDENTIFICAR Y PROMOVER LA PRESENCIA DE LAS MATERIAS DE SUSTENTABILIDAD EN LA INVESTIGACIÓN ACADÉMICA DESARROLLADA POR TODAS LAS INSTITUCIONES DE EDUCACIÓN SUPERIOR ADHERIDAS. 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UMCE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Tomas Thayer</dc:creator>
  <cp:lastModifiedBy>Tomas Thayer</cp:lastModifiedBy>
  <cp:revision>35</cp:revision>
  <dcterms:created xsi:type="dcterms:W3CDTF">2014-07-11T11:07:45Z</dcterms:created>
  <dcterms:modified xsi:type="dcterms:W3CDTF">2014-07-11T16:09:38Z</dcterms:modified>
</cp:coreProperties>
</file>