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64" r:id="rId9"/>
    <p:sldId id="265" r:id="rId10"/>
    <p:sldId id="267" r:id="rId11"/>
    <p:sldId id="266"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4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5091C6-E107-484F-BFF0-AC28CB674B06}" type="datetimeFigureOut">
              <a:rPr lang="es-CL" smtClean="0"/>
              <a:t>07-07-16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73E677-265A-401A-AEE2-F491B2768466}" type="slidenum">
              <a:rPr lang="es-CL" smtClean="0"/>
              <a:t>‹Nr.›</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091C6-E107-484F-BFF0-AC28CB674B06}" type="datetimeFigureOut">
              <a:rPr lang="es-CL" smtClean="0"/>
              <a:t>07-07-16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3E677-265A-401A-AEE2-F491B2768466}" type="slidenum">
              <a:rPr lang="es-CL" smtClean="0"/>
              <a:t>‹Nr.›</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Declaracion%20final%20II%20ENcuentro%20RCS%20(1).pdf"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www.redcampussustentable.c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Sustentabilida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63"/>
            <a:ext cx="9144000" cy="6862663"/>
          </a:xfrm>
          <a:prstGeom prst="rect">
            <a:avLst/>
          </a:prstGeom>
        </p:spPr>
      </p:pic>
      <p:sp>
        <p:nvSpPr>
          <p:cNvPr id="5" name="1 Título"/>
          <p:cNvSpPr txBox="1">
            <a:spLocks/>
          </p:cNvSpPr>
          <p:nvPr/>
        </p:nvSpPr>
        <p:spPr>
          <a:xfrm>
            <a:off x="683568" y="980728"/>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5400" smtClean="0"/>
              <a:t>POLITICA DE SUSTENTABILIDAD</a:t>
            </a:r>
            <a:endParaRPr lang="es-CL" sz="5400" dirty="0"/>
          </a:p>
        </p:txBody>
      </p:sp>
      <p:sp>
        <p:nvSpPr>
          <p:cNvPr id="6" name="2 Subtítulo"/>
          <p:cNvSpPr txBox="1">
            <a:spLocks/>
          </p:cNvSpPr>
          <p:nvPr/>
        </p:nvSpPr>
        <p:spPr>
          <a:xfrm>
            <a:off x="1259632" y="2636912"/>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L" smtClean="0"/>
              <a:t>Universidad Metropolitana de Ciencias de la Educación </a:t>
            </a:r>
            <a:endParaRPr lang="es-CL" dirty="0"/>
          </a:p>
        </p:txBody>
      </p:sp>
      <p:pic>
        <p:nvPicPr>
          <p:cNvPr id="7" name="Imagen 6" descr="escudocolo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68152" cy="1368152"/>
          </a:xfrm>
          <a:prstGeom prst="rect">
            <a:avLst/>
          </a:prstGeom>
        </p:spPr>
      </p:pic>
    </p:spTree>
    <p:extLst>
      <p:ext uri="{BB962C8B-B14F-4D97-AF65-F5344CB8AC3E}">
        <p14:creationId xmlns:p14="http://schemas.microsoft.com/office/powerpoint/2010/main" val="201521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RESULTADOS Destacados (1)</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Inclusión de Elementos de Sustentabilidad y Educación para el desarrollo </a:t>
            </a:r>
            <a:r>
              <a:rPr lang="es-ES" dirty="0" smtClean="0"/>
              <a:t>Sostenible como elementos presentes  en Modelo  Educativo UMCE.</a:t>
            </a:r>
          </a:p>
          <a:p>
            <a:pPr marL="0" indent="0">
              <a:buNone/>
            </a:pPr>
            <a:r>
              <a:rPr lang="es-ES" dirty="0" smtClean="0"/>
              <a:t>Siguiente Paso:</a:t>
            </a:r>
          </a:p>
          <a:p>
            <a:r>
              <a:rPr lang="es-ES" dirty="0" smtClean="0"/>
              <a:t>Creaci</a:t>
            </a:r>
            <a:r>
              <a:rPr lang="es-ES" dirty="0" smtClean="0"/>
              <a:t>ón de un Comité de Expertos para colaborar con el PMI- UMCE en  la inclusión de los ejes de la Política de Estado (2012) “Educación para el Desarrollo  Sostenible”  en el currículo UMCE.</a:t>
            </a:r>
            <a:endParaRPr lang="es-ES" dirty="0"/>
          </a:p>
          <a:p>
            <a:endParaRPr lang="es-ES" dirty="0"/>
          </a:p>
        </p:txBody>
      </p:sp>
      <p:pic>
        <p:nvPicPr>
          <p:cNvPr id="4" name="3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extLst>
      <p:ext uri="{BB962C8B-B14F-4D97-AF65-F5344CB8AC3E}">
        <p14:creationId xmlns:p14="http://schemas.microsoft.com/office/powerpoint/2010/main" val="67403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274638"/>
            <a:ext cx="8229600" cy="1143000"/>
          </a:xfrm>
        </p:spPr>
        <p:txBody>
          <a:bodyPr>
            <a:normAutofit/>
          </a:bodyPr>
          <a:lstStyle/>
          <a:p>
            <a:r>
              <a:rPr lang="es-ES" dirty="0" smtClean="0"/>
              <a:t>RESULTADOS (2)</a:t>
            </a:r>
            <a:endParaRPr lang="es-ES" dirty="0"/>
          </a:p>
        </p:txBody>
      </p:sp>
      <p:sp>
        <p:nvSpPr>
          <p:cNvPr id="9" name="CuadroTexto 8"/>
          <p:cNvSpPr txBox="1"/>
          <p:nvPr/>
        </p:nvSpPr>
        <p:spPr>
          <a:xfrm>
            <a:off x="755576" y="4221088"/>
            <a:ext cx="7992888" cy="2246769"/>
          </a:xfrm>
          <a:prstGeom prst="rect">
            <a:avLst/>
          </a:prstGeom>
          <a:noFill/>
        </p:spPr>
        <p:txBody>
          <a:bodyPr wrap="square" rtlCol="0">
            <a:spAutoFit/>
          </a:bodyPr>
          <a:lstStyle/>
          <a:p>
            <a:r>
              <a:rPr lang="es-ES" sz="2800" b="1" smtClean="0">
                <a:solidFill>
                  <a:srgbClr val="000090"/>
                </a:solidFill>
              </a:rPr>
              <a:t>Meta:  </a:t>
            </a:r>
            <a:r>
              <a:rPr lang="es-ES" sz="2800" b="1" dirty="0" smtClean="0">
                <a:solidFill>
                  <a:srgbClr val="000090"/>
                </a:solidFill>
              </a:rPr>
              <a:t>es el desarrollo del Proyecto Escuela Huerto</a:t>
            </a:r>
            <a:r>
              <a:rPr lang="es-ES" sz="2800" b="1" dirty="0" smtClean="0">
                <a:solidFill>
                  <a:srgbClr val="000090"/>
                </a:solidFill>
              </a:rPr>
              <a:t/>
            </a:r>
            <a:br>
              <a:rPr lang="es-ES" sz="2800" b="1" dirty="0" smtClean="0">
                <a:solidFill>
                  <a:srgbClr val="000090"/>
                </a:solidFill>
              </a:rPr>
            </a:br>
            <a:r>
              <a:rPr lang="es-ES" sz="2800" b="1" dirty="0" smtClean="0">
                <a:solidFill>
                  <a:srgbClr val="000090"/>
                </a:solidFill>
              </a:rPr>
              <a:t>Participan:  </a:t>
            </a:r>
            <a:br>
              <a:rPr lang="es-ES" sz="2800" b="1" dirty="0" smtClean="0">
                <a:solidFill>
                  <a:srgbClr val="000090"/>
                </a:solidFill>
              </a:rPr>
            </a:br>
            <a:r>
              <a:rPr lang="es-ES" sz="2800" b="1" dirty="0" smtClean="0">
                <a:solidFill>
                  <a:srgbClr val="000090"/>
                </a:solidFill>
              </a:rPr>
              <a:t>MINEDUC, MMA, MINISTERIO DE DESARROLLO SOCIAL, MINSAL</a:t>
            </a:r>
            <a:r>
              <a:rPr lang="es-ES" sz="2800" b="1" dirty="0">
                <a:solidFill>
                  <a:srgbClr val="000090"/>
                </a:solidFill>
              </a:rPr>
              <a:t> </a:t>
            </a:r>
            <a:r>
              <a:rPr lang="es-ES" sz="2800" b="1" dirty="0" smtClean="0">
                <a:solidFill>
                  <a:srgbClr val="000090"/>
                </a:solidFill>
              </a:rPr>
              <a:t>, UCHILE, UMCE, UBC.</a:t>
            </a:r>
          </a:p>
          <a:p>
            <a:endParaRPr lang="es-ES" sz="2800" b="1" dirty="0">
              <a:solidFill>
                <a:srgbClr val="000090"/>
              </a:solidFill>
            </a:endParaRPr>
          </a:p>
        </p:txBody>
      </p:sp>
      <p:pic>
        <p:nvPicPr>
          <p:cNvPr id="11" name="3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pic>
        <p:nvPicPr>
          <p:cNvPr id="12" name="Imagen 11"/>
          <p:cNvPicPr>
            <a:picLocks noChangeAspect="1"/>
          </p:cNvPicPr>
          <p:nvPr/>
        </p:nvPicPr>
        <p:blipFill>
          <a:blip r:embed="rId3"/>
          <a:stretch>
            <a:fillRect/>
          </a:stretch>
        </p:blipFill>
        <p:spPr>
          <a:xfrm>
            <a:off x="827584" y="1412776"/>
            <a:ext cx="7631746" cy="2476190"/>
          </a:xfrm>
          <a:prstGeom prst="rect">
            <a:avLst/>
          </a:prstGeom>
        </p:spPr>
      </p:pic>
      <p:pic>
        <p:nvPicPr>
          <p:cNvPr id="13" name="Imagen 12"/>
          <p:cNvPicPr>
            <a:picLocks noChangeAspect="1"/>
          </p:cNvPicPr>
          <p:nvPr/>
        </p:nvPicPr>
        <p:blipFill>
          <a:blip r:embed="rId4"/>
          <a:stretch>
            <a:fillRect/>
          </a:stretch>
        </p:blipFill>
        <p:spPr>
          <a:xfrm>
            <a:off x="7308304" y="1412776"/>
            <a:ext cx="1129364" cy="936104"/>
          </a:xfrm>
          <a:prstGeom prst="rect">
            <a:avLst/>
          </a:prstGeom>
        </p:spPr>
      </p:pic>
    </p:spTree>
    <p:extLst>
      <p:ext uri="{BB962C8B-B14F-4D97-AF65-F5344CB8AC3E}">
        <p14:creationId xmlns:p14="http://schemas.microsoft.com/office/powerpoint/2010/main" val="21180557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Principales Antecedentes (1)</a:t>
            </a:r>
            <a:endParaRPr lang="es-CL" dirty="0"/>
          </a:p>
        </p:txBody>
      </p:sp>
      <p:sp>
        <p:nvSpPr>
          <p:cNvPr id="3" name="2 Marcador de contenido"/>
          <p:cNvSpPr>
            <a:spLocks noGrp="1"/>
          </p:cNvSpPr>
          <p:nvPr>
            <p:ph idx="1"/>
          </p:nvPr>
        </p:nvSpPr>
        <p:spPr>
          <a:xfrm>
            <a:off x="539552" y="1628800"/>
            <a:ext cx="8229600" cy="4525963"/>
          </a:xfrm>
        </p:spPr>
        <p:txBody>
          <a:bodyPr>
            <a:normAutofit fontScale="85000" lnSpcReduction="20000"/>
          </a:bodyPr>
          <a:lstStyle/>
          <a:p>
            <a:endParaRPr lang="es-ES_tradnl" sz="2400" dirty="0" smtClean="0"/>
          </a:p>
          <a:p>
            <a:r>
              <a:rPr lang="es-ES_tradnl" sz="2400" dirty="0" smtClean="0"/>
              <a:t>Año 2006 Convenio de Reciclaje entre Municipalidad de </a:t>
            </a:r>
            <a:r>
              <a:rPr lang="es-ES_tradnl" sz="2400" dirty="0" err="1" smtClean="0"/>
              <a:t>N</a:t>
            </a:r>
            <a:r>
              <a:rPr lang="es-ES_tradnl" sz="2400" dirty="0" err="1" smtClean="0"/>
              <a:t>úñoa</a:t>
            </a:r>
            <a:r>
              <a:rPr lang="es-ES_tradnl" sz="2400" dirty="0" smtClean="0"/>
              <a:t> y UMCE, Resolución Exenta  Nº 2151/ 2006 ( Pendiente de Implementar)</a:t>
            </a:r>
          </a:p>
          <a:p>
            <a:endParaRPr lang="es-ES_tradnl" sz="2400" dirty="0" smtClean="0"/>
          </a:p>
          <a:p>
            <a:r>
              <a:rPr lang="es-ES_tradnl" sz="2400" dirty="0" smtClean="0"/>
              <a:t>Año </a:t>
            </a:r>
            <a:r>
              <a:rPr lang="es-ES_tradnl" sz="2400" dirty="0"/>
              <a:t>2010, la UMCE </a:t>
            </a:r>
            <a:r>
              <a:rPr lang="es-ES_tradnl" sz="2400" dirty="0" smtClean="0"/>
              <a:t>suscribe Protocolo </a:t>
            </a:r>
            <a:r>
              <a:rPr lang="es-ES_tradnl" sz="2400" dirty="0"/>
              <a:t>Campus Sustentable, aprobado por Resolución Exenta N° </a:t>
            </a:r>
            <a:r>
              <a:rPr lang="es-ES_tradnl" sz="2400" dirty="0" smtClean="0"/>
              <a:t>2161 </a:t>
            </a:r>
            <a:r>
              <a:rPr lang="es-ES_tradnl" sz="2400" dirty="0"/>
              <a:t>/ </a:t>
            </a:r>
            <a:r>
              <a:rPr lang="es-ES_tradnl" sz="2400" dirty="0" smtClean="0"/>
              <a:t>2010</a:t>
            </a:r>
            <a:r>
              <a:rPr lang="es-ES_tradnl" sz="2400" dirty="0" smtClean="0"/>
              <a:t>.-</a:t>
            </a:r>
            <a:r>
              <a:rPr lang="es-ES" sz="2400" dirty="0" smtClean="0">
                <a:sym typeface="Wingdings"/>
              </a:rPr>
              <a:t> Da origen a la RED CAMPUS SUSTENTABLE (RCS) DE UNIVERSDADES CHILENAS</a:t>
            </a:r>
            <a:endParaRPr lang="es-ES_tradnl" sz="2400" dirty="0" smtClean="0"/>
          </a:p>
          <a:p>
            <a:r>
              <a:rPr lang="es-ES_tradnl" sz="2400" dirty="0" smtClean="0"/>
              <a:t>En diciembre de 2012, </a:t>
            </a:r>
            <a:r>
              <a:rPr lang="es-ES_tradnl" sz="2400" dirty="0" smtClean="0"/>
              <a:t> LA RCS en </a:t>
            </a:r>
            <a:r>
              <a:rPr lang="es-ES_tradnl" sz="2400" dirty="0"/>
              <a:t>conjunto con otras universidades  e instituciones de educación </a:t>
            </a:r>
            <a:r>
              <a:rPr lang="es-ES_tradnl" sz="2400" dirty="0" smtClean="0"/>
              <a:t>superior , </a:t>
            </a:r>
            <a:r>
              <a:rPr lang="es-ES_tradnl" sz="2400" dirty="0" smtClean="0"/>
              <a:t>suscribe </a:t>
            </a:r>
            <a:r>
              <a:rPr lang="es-ES_tradnl" sz="2400" dirty="0"/>
              <a:t>el 1º </a:t>
            </a:r>
            <a:r>
              <a:rPr lang="es-ES_tradnl" sz="2400" dirty="0" smtClean="0"/>
              <a:t>Acuerdo de Producción Limpia </a:t>
            </a:r>
            <a:r>
              <a:rPr lang="es-ES_tradnl" sz="2400" dirty="0" smtClean="0"/>
              <a:t> ( APL )a </a:t>
            </a:r>
            <a:r>
              <a:rPr lang="es-ES_tradnl" sz="2400" dirty="0"/>
              <a:t>de la Universidades y IES de </a:t>
            </a:r>
            <a:r>
              <a:rPr lang="es-ES_tradnl" sz="2400" dirty="0" smtClean="0"/>
              <a:t>Chile con el MINESTERIO DE ENERGIA y  ECONOMIA a trav</a:t>
            </a:r>
            <a:r>
              <a:rPr lang="es-ES_tradnl" sz="2400" dirty="0" smtClean="0"/>
              <a:t>és del CPL </a:t>
            </a:r>
            <a:endParaRPr lang="es-ES_tradnl" sz="2400" dirty="0" smtClean="0"/>
          </a:p>
          <a:p>
            <a:endParaRPr lang="es-ES_tradnl" sz="2400" dirty="0" smtClean="0"/>
          </a:p>
          <a:p>
            <a:r>
              <a:rPr lang="es-ES_tradnl" sz="2400" dirty="0"/>
              <a:t>El 26 de Marzo del 2014, se </a:t>
            </a:r>
            <a:r>
              <a:rPr lang="es-ES_tradnl" sz="2400" dirty="0" smtClean="0"/>
              <a:t>crea </a:t>
            </a:r>
            <a:r>
              <a:rPr lang="es-ES_tradnl" sz="2400" dirty="0"/>
              <a:t>el </a:t>
            </a:r>
            <a:r>
              <a:rPr lang="es-ES_tradnl" sz="2400" dirty="0" smtClean="0"/>
              <a:t>Comité </a:t>
            </a:r>
            <a:r>
              <a:rPr lang="es-ES_tradnl" sz="2400" dirty="0"/>
              <a:t>de </a:t>
            </a:r>
            <a:r>
              <a:rPr lang="es-ES_tradnl" sz="2400" dirty="0" smtClean="0"/>
              <a:t>Sustentabilidad </a:t>
            </a:r>
            <a:r>
              <a:rPr lang="es-ES_tradnl" sz="2400" dirty="0"/>
              <a:t>de la UMCE a través de la Resolución Exenta </a:t>
            </a:r>
            <a:r>
              <a:rPr lang="es-ES_tradnl" sz="2400" dirty="0" smtClean="0"/>
              <a:t>Nº100255 para, entre otros objetivos,  proponer una Política </a:t>
            </a:r>
            <a:r>
              <a:rPr lang="es-ES_tradnl" sz="2400" dirty="0"/>
              <a:t>Institucional de Sustentabilidad </a:t>
            </a:r>
            <a:r>
              <a:rPr lang="es-ES_tradnl" sz="2400" dirty="0" smtClean="0"/>
              <a:t> </a:t>
            </a:r>
            <a:endParaRPr lang="es-CL" sz="2400" dirty="0"/>
          </a:p>
        </p:txBody>
      </p:sp>
      <p:pic>
        <p:nvPicPr>
          <p:cNvPr id="6" name="5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Principales Antecedentes (2)</a:t>
            </a:r>
            <a:endParaRPr lang="es-CL" dirty="0"/>
          </a:p>
        </p:txBody>
      </p:sp>
      <p:sp>
        <p:nvSpPr>
          <p:cNvPr id="3" name="2 Marcador de contenido"/>
          <p:cNvSpPr>
            <a:spLocks noGrp="1"/>
          </p:cNvSpPr>
          <p:nvPr>
            <p:ph idx="1"/>
          </p:nvPr>
        </p:nvSpPr>
        <p:spPr/>
        <p:txBody>
          <a:bodyPr>
            <a:normAutofit fontScale="92500"/>
          </a:bodyPr>
          <a:lstStyle/>
          <a:p>
            <a:r>
              <a:rPr lang="es-CL" sz="2400" dirty="0" smtClean="0"/>
              <a:t>Nominación por parte de la UMCE, de un “Encargado de Sustentabilidad”;</a:t>
            </a:r>
          </a:p>
          <a:p>
            <a:r>
              <a:rPr lang="es-CL" sz="2400" dirty="0"/>
              <a:t> </a:t>
            </a:r>
            <a:r>
              <a:rPr lang="es-CL" sz="2400" dirty="0" smtClean="0"/>
              <a:t>Año 2016, obtenci</a:t>
            </a:r>
            <a:r>
              <a:rPr lang="es-CL" sz="2400" dirty="0" smtClean="0"/>
              <a:t>ón de personalidad juridica </a:t>
            </a:r>
            <a:r>
              <a:rPr lang="es-CL" sz="2400" dirty="0" smtClean="0"/>
              <a:t>, </a:t>
            </a:r>
            <a:r>
              <a:rPr lang="es-CL" sz="2400" dirty="0" smtClean="0"/>
              <a:t>de la Red Campus Sustentable constituida por el conjunto de universidades e IES que conforman el APL y otros profesionales e </a:t>
            </a:r>
            <a:r>
              <a:rPr lang="es-CL" sz="2400" dirty="0" smtClean="0"/>
              <a:t>instituciones:</a:t>
            </a:r>
            <a:r>
              <a:rPr lang="es-CL" sz="2400" dirty="0" smtClean="0">
                <a:hlinkClick r:id="rId2"/>
              </a:rPr>
              <a:t>http</a:t>
            </a:r>
            <a:r>
              <a:rPr lang="es-CL" sz="2400" dirty="0" smtClean="0">
                <a:hlinkClick r:id="rId2"/>
              </a:rPr>
              <a:t>://www.redcampussustentable.cl/</a:t>
            </a:r>
            <a:r>
              <a:rPr lang="es-CL" sz="2400" dirty="0" smtClean="0"/>
              <a:t> </a:t>
            </a:r>
            <a:r>
              <a:rPr lang="es-CL" sz="2400" dirty="0" smtClean="0"/>
              <a:t>) UMCE es FUNDADORA;</a:t>
            </a:r>
            <a:endParaRPr lang="es-CL" sz="2400" dirty="0" smtClean="0"/>
          </a:p>
          <a:p>
            <a:r>
              <a:rPr lang="es-CL" sz="2400" dirty="0" smtClean="0"/>
              <a:t>Inclusión específica del tema de sustentabilidad, tanto en el mensaje, como en la propuesta de cuerpo legal enviado por S.E. la presidenta de la república el </a:t>
            </a:r>
            <a:r>
              <a:rPr lang="es-ES" sz="2400" dirty="0"/>
              <a:t>04 de julio de </a:t>
            </a:r>
            <a:r>
              <a:rPr lang="es-ES" sz="2400" dirty="0" smtClean="0"/>
              <a:t>2016, en el </a:t>
            </a:r>
            <a:r>
              <a:rPr lang="es-ES" sz="2400" b="1" cap="all" dirty="0"/>
              <a:t>proyecto de ley de educación superior</a:t>
            </a:r>
            <a:endParaRPr lang="es-ES" sz="2400" dirty="0" smtClean="0"/>
          </a:p>
          <a:p>
            <a:r>
              <a:rPr lang="es-CL" sz="2400" dirty="0" smtClean="0"/>
              <a:t>Declaración del II Encuentro Nacional Red Campus Sustentable que se puede leer aquí </a:t>
            </a:r>
            <a:r>
              <a:rPr lang="es-CL" sz="2400" dirty="0" err="1" smtClean="0">
                <a:hlinkClick r:id="rId3" action="ppaction://hlinkfile"/>
              </a:rPr>
              <a:t>Declaracion</a:t>
            </a:r>
            <a:r>
              <a:rPr lang="es-CL" sz="2400" dirty="0" smtClean="0">
                <a:hlinkClick r:id="rId3" action="ppaction://hlinkfile"/>
              </a:rPr>
              <a:t> final II </a:t>
            </a:r>
            <a:r>
              <a:rPr lang="es-CL" sz="2400" dirty="0" err="1" smtClean="0">
                <a:hlinkClick r:id="rId3" action="ppaction://hlinkfile"/>
              </a:rPr>
              <a:t>ENcuentro</a:t>
            </a:r>
            <a:r>
              <a:rPr lang="es-CL" sz="2400" dirty="0" smtClean="0">
                <a:hlinkClick r:id="rId3" action="ppaction://hlinkfile"/>
              </a:rPr>
              <a:t> RCS (1).</a:t>
            </a:r>
            <a:r>
              <a:rPr lang="es-CL" sz="2400" dirty="0" err="1" smtClean="0">
                <a:hlinkClick r:id="rId3" action="ppaction://hlinkfile"/>
              </a:rPr>
              <a:t>pdf</a:t>
            </a:r>
            <a:r>
              <a:rPr lang="es-CL" sz="2400" dirty="0" smtClean="0"/>
              <a:t>;</a:t>
            </a:r>
          </a:p>
          <a:p>
            <a:endParaRPr lang="es-CL" sz="2400" dirty="0"/>
          </a:p>
        </p:txBody>
      </p:sp>
      <p:pic>
        <p:nvPicPr>
          <p:cNvPr id="4" name="3 Imagen" descr="LogoUSustentabilidad_300.jpg"/>
          <p:cNvPicPr>
            <a:picLocks noChangeAspect="1"/>
          </p:cNvPicPr>
          <p:nvPr/>
        </p:nvPicPr>
        <p:blipFill>
          <a:blip r:embed="rId4"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r>
              <a:rPr lang="es-CL" dirty="0" smtClean="0"/>
              <a:t>Principios de la Política</a:t>
            </a:r>
            <a:endParaRPr lang="es-CL" dirty="0"/>
          </a:p>
        </p:txBody>
      </p:sp>
      <p:sp>
        <p:nvSpPr>
          <p:cNvPr id="3" name="2 Marcador de contenido"/>
          <p:cNvSpPr>
            <a:spLocks noGrp="1"/>
          </p:cNvSpPr>
          <p:nvPr>
            <p:ph idx="1"/>
          </p:nvPr>
        </p:nvSpPr>
        <p:spPr>
          <a:xfrm>
            <a:off x="251520" y="1196752"/>
            <a:ext cx="8589640" cy="5256584"/>
          </a:xfrm>
        </p:spPr>
        <p:txBody>
          <a:bodyPr>
            <a:normAutofit fontScale="92500" lnSpcReduction="20000"/>
          </a:bodyPr>
          <a:lstStyle/>
          <a:p>
            <a:pPr marL="0" indent="0">
              <a:buNone/>
            </a:pPr>
            <a:r>
              <a:rPr lang="es-CL" sz="3600" dirty="0" smtClean="0"/>
              <a:t>La política establece 3 principios que definen su accionar:</a:t>
            </a:r>
          </a:p>
          <a:p>
            <a:r>
              <a:rPr lang="es-CL" sz="2800" u="sng" dirty="0" smtClean="0"/>
              <a:t>Realismo: </a:t>
            </a:r>
            <a:r>
              <a:rPr lang="es-ES_tradnl" sz="2800" dirty="0" smtClean="0"/>
              <a:t>implica reconocer que existen carencias de información –y recursos- para enfrentar el problema de forma integral e inmediata; </a:t>
            </a:r>
            <a:endParaRPr lang="es-CL" sz="2800" dirty="0" smtClean="0"/>
          </a:p>
          <a:p>
            <a:pPr marL="342900" lvl="1" indent="-342900">
              <a:buFont typeface="Arial" pitchFamily="34" charset="0"/>
              <a:buChar char="•"/>
            </a:pPr>
            <a:r>
              <a:rPr lang="es-CL" sz="2800" u="sng" dirty="0" smtClean="0"/>
              <a:t>Gradualidad: </a:t>
            </a:r>
            <a:r>
              <a:rPr lang="es-CL" sz="2800" dirty="0" smtClean="0"/>
              <a:t>de acuerdo a esto, </a:t>
            </a:r>
            <a:r>
              <a:rPr lang="es-ES_tradnl" dirty="0" smtClean="0"/>
              <a:t>se deberán priorizar las acciones y recursos, que permitan ir cumpliendo paulatinamente con las metas priorizadas;</a:t>
            </a:r>
            <a:endParaRPr lang="es-CL" dirty="0" smtClean="0"/>
          </a:p>
          <a:p>
            <a:r>
              <a:rPr lang="es-CL" sz="2800" u="sng" dirty="0" err="1" smtClean="0"/>
              <a:t>Transversalidad</a:t>
            </a:r>
            <a:r>
              <a:rPr lang="es-CL" sz="2800" dirty="0" smtClean="0"/>
              <a:t>: </a:t>
            </a:r>
            <a:r>
              <a:rPr lang="es-ES_tradnl" sz="2800" dirty="0" smtClean="0"/>
              <a:t>requiere </a:t>
            </a:r>
            <a:r>
              <a:rPr lang="es-ES_tradnl" sz="2800" dirty="0"/>
              <a:t>de la participación de todos los estamentos de la vida universitaria.  </a:t>
            </a:r>
            <a:r>
              <a:rPr lang="es-ES_tradnl" sz="2800" dirty="0" smtClean="0"/>
              <a:t>En lo académico</a:t>
            </a:r>
            <a:r>
              <a:rPr lang="es-ES_tradnl" sz="2800" dirty="0"/>
              <a:t>, implica que los temas relacionados con la sustentabilidad deben estar presentes en el currículo de todas las </a:t>
            </a:r>
            <a:r>
              <a:rPr lang="es-ES_tradnl" sz="2800" dirty="0" smtClean="0"/>
              <a:t>carreras, así </a:t>
            </a:r>
            <a:r>
              <a:rPr lang="es-ES_tradnl" sz="2800" dirty="0"/>
              <a:t>como debiera constituirse en un tema relevante en las investigaciones que </a:t>
            </a:r>
            <a:r>
              <a:rPr lang="es-ES_tradnl" sz="2800" dirty="0" smtClean="0"/>
              <a:t>se realizan. </a:t>
            </a:r>
            <a:endParaRPr lang="es-CL" sz="2800" dirty="0"/>
          </a:p>
        </p:txBody>
      </p:sp>
      <p:pic>
        <p:nvPicPr>
          <p:cNvPr id="5" name="4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_tradnl" sz="4000" u="sng" dirty="0"/>
              <a:t>Acciones </a:t>
            </a:r>
            <a:r>
              <a:rPr lang="es-ES_tradnl" sz="4000" u="sng" dirty="0" smtClean="0"/>
              <a:t>siguientes</a:t>
            </a:r>
            <a:endParaRPr lang="es-CL" sz="4000" dirty="0"/>
          </a:p>
        </p:txBody>
      </p:sp>
      <p:sp>
        <p:nvSpPr>
          <p:cNvPr id="3" name="2 Marcador de contenido"/>
          <p:cNvSpPr>
            <a:spLocks noGrp="1"/>
          </p:cNvSpPr>
          <p:nvPr>
            <p:ph idx="1"/>
          </p:nvPr>
        </p:nvSpPr>
        <p:spPr/>
        <p:txBody>
          <a:bodyPr>
            <a:normAutofit fontScale="92500" lnSpcReduction="20000"/>
          </a:bodyPr>
          <a:lstStyle/>
          <a:p>
            <a:r>
              <a:rPr lang="es-ES_tradnl" sz="2800" dirty="0" smtClean="0"/>
              <a:t>Fortalecer </a:t>
            </a:r>
            <a:r>
              <a:rPr lang="es-ES_tradnl" sz="2800" dirty="0"/>
              <a:t>el funcionamiento del </a:t>
            </a:r>
            <a:r>
              <a:rPr lang="es-ES_tradnl" sz="2800" u="sng" dirty="0"/>
              <a:t>Comité de Sustentabilidad </a:t>
            </a:r>
            <a:r>
              <a:rPr lang="es-ES_tradnl" sz="2800" u="sng" dirty="0" smtClean="0"/>
              <a:t>UMCE actualizando su resoluci</a:t>
            </a:r>
            <a:r>
              <a:rPr lang="es-ES_tradnl" sz="2800" u="sng" dirty="0" smtClean="0"/>
              <a:t>ón</a:t>
            </a:r>
            <a:r>
              <a:rPr lang="es-ES_tradnl" sz="2800" u="sng" dirty="0" smtClean="0"/>
              <a:t>;</a:t>
            </a:r>
            <a:endParaRPr lang="es-ES_tradnl" sz="2800" u="sng" dirty="0" smtClean="0"/>
          </a:p>
          <a:p>
            <a:r>
              <a:rPr lang="es-ES_tradnl" sz="2800" dirty="0"/>
              <a:t>Crear, formalmente, una </a:t>
            </a:r>
            <a:r>
              <a:rPr lang="es-ES_tradnl" sz="2800" u="sng" dirty="0"/>
              <a:t>Oficina de Sustentabilidad UMCE,</a:t>
            </a:r>
            <a:r>
              <a:rPr lang="es-ES_tradnl" sz="2800" dirty="0"/>
              <a:t> que gestione las propuestas e iniciativa del Comité, conjuntamente con la </a:t>
            </a:r>
            <a:r>
              <a:rPr lang="es-ES_tradnl" sz="2800" dirty="0" smtClean="0"/>
              <a:t>Rector</a:t>
            </a:r>
            <a:r>
              <a:rPr lang="es-ES_tradnl" sz="2800" dirty="0" smtClean="0"/>
              <a:t>í</a:t>
            </a:r>
            <a:r>
              <a:rPr lang="es-ES_tradnl" sz="2800" dirty="0" smtClean="0"/>
              <a:t>a y  la Dirección </a:t>
            </a:r>
            <a:r>
              <a:rPr lang="es-ES_tradnl" sz="2800" dirty="0"/>
              <a:t>de </a:t>
            </a:r>
            <a:r>
              <a:rPr lang="es-ES_tradnl" sz="2800" dirty="0" smtClean="0"/>
              <a:t>Planificación;</a:t>
            </a:r>
          </a:p>
          <a:p>
            <a:pPr lvl="0"/>
            <a:r>
              <a:rPr lang="es-ES_tradnl" sz="2800" u="sng" dirty="0"/>
              <a:t>Establecer un cronograma </a:t>
            </a:r>
            <a:r>
              <a:rPr lang="es-ES_tradnl" sz="2800" dirty="0"/>
              <a:t>que permita el cumplimiento gradual del APL, mediante la priorización de las acciones </a:t>
            </a:r>
            <a:r>
              <a:rPr lang="es-ES_tradnl" sz="2800" dirty="0" smtClean="0"/>
              <a:t>.</a:t>
            </a:r>
          </a:p>
          <a:p>
            <a:pPr lvl="0"/>
            <a:r>
              <a:rPr lang="es-ES_tradnl" sz="2800" dirty="0" smtClean="0"/>
              <a:t>Impulsar otras acciones relacionadas con sustentabilidad en conjunto con diversos estamentos (huertos, jardín botánico, etc.)</a:t>
            </a:r>
            <a:endParaRPr lang="es-CL" sz="2800" dirty="0"/>
          </a:p>
          <a:p>
            <a:pPr>
              <a:buNone/>
            </a:pPr>
            <a:endParaRPr lang="es-ES_tradnl" sz="2800" dirty="0" smtClean="0"/>
          </a:p>
          <a:p>
            <a:endParaRPr lang="es-CL" dirty="0" smtClean="0"/>
          </a:p>
          <a:p>
            <a:endParaRPr lang="es-CL" dirty="0" smtClean="0"/>
          </a:p>
          <a:p>
            <a:endParaRPr lang="es-CL" dirty="0"/>
          </a:p>
        </p:txBody>
      </p:sp>
      <p:pic>
        <p:nvPicPr>
          <p:cNvPr id="4" name="3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APL </a:t>
            </a:r>
            <a:r>
              <a:rPr lang="es-CL" sz="2800" dirty="0" smtClean="0"/>
              <a:t>(1)</a:t>
            </a:r>
            <a:endParaRPr lang="es-CL" sz="2800" dirty="0"/>
          </a:p>
        </p:txBody>
      </p:sp>
      <p:sp>
        <p:nvSpPr>
          <p:cNvPr id="3" name="2 Marcador de contenido"/>
          <p:cNvSpPr>
            <a:spLocks noGrp="1"/>
          </p:cNvSpPr>
          <p:nvPr>
            <p:ph idx="1"/>
          </p:nvPr>
        </p:nvSpPr>
        <p:spPr/>
        <p:txBody>
          <a:bodyPr>
            <a:normAutofit fontScale="92500"/>
          </a:bodyPr>
          <a:lstStyle/>
          <a:p>
            <a:r>
              <a:rPr lang="es-CL" dirty="0" smtClean="0"/>
              <a:t>Contiene 11 </a:t>
            </a:r>
            <a:r>
              <a:rPr lang="es-CL" b="1" u="sng" dirty="0"/>
              <a:t>M</a:t>
            </a:r>
            <a:r>
              <a:rPr lang="es-CL" b="1" u="sng" dirty="0" smtClean="0"/>
              <a:t>etas</a:t>
            </a:r>
            <a:r>
              <a:rPr lang="es-CL" dirty="0" smtClean="0"/>
              <a:t>, las que en conjunto implican 56 </a:t>
            </a:r>
            <a:r>
              <a:rPr lang="es-CL" b="1" u="sng" dirty="0"/>
              <a:t>A</a:t>
            </a:r>
            <a:r>
              <a:rPr lang="es-CL" b="1" u="sng" dirty="0" smtClean="0"/>
              <a:t>cciones</a:t>
            </a:r>
            <a:r>
              <a:rPr lang="es-CL" dirty="0" smtClean="0"/>
              <a:t>;</a:t>
            </a:r>
          </a:p>
          <a:p>
            <a:r>
              <a:rPr lang="es-CL" dirty="0" smtClean="0"/>
              <a:t>La primera de las </a:t>
            </a:r>
            <a:r>
              <a:rPr lang="es-CL" b="1" dirty="0"/>
              <a:t>M</a:t>
            </a:r>
            <a:r>
              <a:rPr lang="es-CL" b="1" dirty="0" smtClean="0"/>
              <a:t>etas</a:t>
            </a:r>
            <a:r>
              <a:rPr lang="es-CL" dirty="0" smtClean="0"/>
              <a:t> tiene como indicadores de cumplimiento el contar con una Política de Sustentabilidad, un Comité Ad hoc, y un “encargado”, que facilite su implementación;</a:t>
            </a:r>
          </a:p>
          <a:p>
            <a:r>
              <a:rPr lang="es-CL" dirty="0" smtClean="0"/>
              <a:t>La segunda </a:t>
            </a:r>
            <a:r>
              <a:rPr lang="es-CL" b="1" dirty="0"/>
              <a:t>M</a:t>
            </a:r>
            <a:r>
              <a:rPr lang="es-CL" b="1" dirty="0" smtClean="0"/>
              <a:t>eta</a:t>
            </a:r>
            <a:r>
              <a:rPr lang="es-CL" dirty="0" smtClean="0"/>
              <a:t> es “Identificar </a:t>
            </a:r>
            <a:r>
              <a:rPr lang="es-CL" dirty="0"/>
              <a:t>y promover la presencia de las materias de sustentabilidad en el currículum </a:t>
            </a:r>
            <a:r>
              <a:rPr lang="es-CL" dirty="0" smtClean="0"/>
              <a:t>académico…”    </a:t>
            </a:r>
          </a:p>
          <a:p>
            <a:pPr>
              <a:buNone/>
            </a:pPr>
            <a:endParaRPr lang="es-CL" dirty="0" smtClean="0"/>
          </a:p>
          <a:p>
            <a:pPr>
              <a:buNone/>
            </a:pPr>
            <a:endParaRPr lang="es-CL" dirty="0"/>
          </a:p>
          <a:p>
            <a:endParaRPr lang="es-CL" dirty="0"/>
          </a:p>
        </p:txBody>
      </p:sp>
      <p:pic>
        <p:nvPicPr>
          <p:cNvPr id="4" name="3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APL </a:t>
            </a:r>
            <a:r>
              <a:rPr lang="es-CL" sz="2800" dirty="0" smtClean="0"/>
              <a:t>(2)</a:t>
            </a:r>
            <a:endParaRPr lang="es-CL" sz="2800" dirty="0"/>
          </a:p>
        </p:txBody>
      </p:sp>
      <p:sp>
        <p:nvSpPr>
          <p:cNvPr id="3" name="2 Marcador de contenido"/>
          <p:cNvSpPr>
            <a:spLocks noGrp="1"/>
          </p:cNvSpPr>
          <p:nvPr>
            <p:ph idx="1"/>
          </p:nvPr>
        </p:nvSpPr>
        <p:spPr/>
        <p:txBody>
          <a:bodyPr>
            <a:normAutofit fontScale="92500" lnSpcReduction="10000"/>
          </a:bodyPr>
          <a:lstStyle/>
          <a:p>
            <a:r>
              <a:rPr lang="es-CL" dirty="0" smtClean="0"/>
              <a:t>Las </a:t>
            </a:r>
            <a:r>
              <a:rPr lang="es-CL" b="1" dirty="0" smtClean="0"/>
              <a:t>Metas</a:t>
            </a:r>
            <a:r>
              <a:rPr lang="es-CL" dirty="0" smtClean="0"/>
              <a:t> 3, 4 y 5 dicen relación con labores de extensión, la </a:t>
            </a:r>
            <a:r>
              <a:rPr lang="es-CL" dirty="0" smtClean="0"/>
              <a:t>inclusi</a:t>
            </a:r>
            <a:r>
              <a:rPr lang="es-CL" dirty="0" smtClean="0"/>
              <a:t>ó</a:t>
            </a:r>
            <a:r>
              <a:rPr lang="es-CL" dirty="0" smtClean="0"/>
              <a:t>n </a:t>
            </a:r>
            <a:r>
              <a:rPr lang="es-CL" dirty="0" smtClean="0"/>
              <a:t>curricular de materias relacionadas con la sustentabilidad y la capacitación específica de estudiantes y funcionarios en esas materias;</a:t>
            </a:r>
          </a:p>
          <a:p>
            <a:r>
              <a:rPr lang="es-CL" dirty="0" smtClean="0"/>
              <a:t>Las </a:t>
            </a:r>
            <a:r>
              <a:rPr lang="es-CL" b="1" dirty="0" smtClean="0"/>
              <a:t>Metas </a:t>
            </a:r>
            <a:r>
              <a:rPr lang="es-CL" dirty="0" smtClean="0"/>
              <a:t>siguientes dicen relación con materias técnicas específicas relacionadas con disminuir los impactos en relación con el consumo de energía, el reciclaje de residuos de todo orden, la medición de la “huella de carbono”, etc.       </a:t>
            </a:r>
            <a:endParaRPr lang="es-CL" dirty="0"/>
          </a:p>
        </p:txBody>
      </p:sp>
      <p:pic>
        <p:nvPicPr>
          <p:cNvPr id="4" name="3 Imagen" descr="LogoUSustentabilidad_300.jpg"/>
          <p:cNvPicPr>
            <a:picLocks noChangeAspect="1"/>
          </p:cNvPicPr>
          <p:nvPr/>
        </p:nvPicPr>
        <p:blipFill>
          <a:blip r:embed="rId2" cstate="print"/>
          <a:stretch>
            <a:fillRect/>
          </a:stretch>
        </p:blipFill>
        <p:spPr>
          <a:xfrm>
            <a:off x="395536" y="404664"/>
            <a:ext cx="749808" cy="752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phone 4 141.JPG"/>
          <p:cNvPicPr>
            <a:picLocks noGrp="1" noChangeAspect="1"/>
          </p:cNvPicPr>
          <p:nvPr>
            <p:ph idx="4294967295"/>
          </p:nvPr>
        </p:nvPicPr>
        <p:blipFill>
          <a:blip r:embed="rId2" cstate="print"/>
          <a:stretch>
            <a:fillRect/>
          </a:stretch>
        </p:blipFill>
        <p:spPr>
          <a:xfrm>
            <a:off x="0" y="0"/>
            <a:ext cx="9144000" cy="6858000"/>
          </a:xfrm>
        </p:spPr>
      </p:pic>
      <p:sp>
        <p:nvSpPr>
          <p:cNvPr id="2" name="1 Título"/>
          <p:cNvSpPr>
            <a:spLocks noGrp="1"/>
          </p:cNvSpPr>
          <p:nvPr>
            <p:ph type="ctrTitle"/>
          </p:nvPr>
        </p:nvSpPr>
        <p:spPr>
          <a:xfrm>
            <a:off x="899592" y="0"/>
            <a:ext cx="7772400" cy="864095"/>
          </a:xfrm>
        </p:spPr>
        <p:txBody>
          <a:bodyPr/>
          <a:lstStyle/>
          <a:p>
            <a:r>
              <a:rPr lang="es-CL" dirty="0" smtClean="0"/>
              <a:t>Avances a la fecha</a:t>
            </a:r>
            <a:endParaRPr lang="es-CL" dirty="0"/>
          </a:p>
        </p:txBody>
      </p:sp>
      <p:sp>
        <p:nvSpPr>
          <p:cNvPr id="5" name="4 Subtítulo"/>
          <p:cNvSpPr>
            <a:spLocks noGrp="1"/>
          </p:cNvSpPr>
          <p:nvPr>
            <p:ph type="subTitle" idx="1"/>
          </p:nvPr>
        </p:nvSpPr>
        <p:spPr>
          <a:xfrm>
            <a:off x="323528" y="980728"/>
            <a:ext cx="8568952" cy="5544616"/>
          </a:xfrm>
        </p:spPr>
        <p:txBody>
          <a:bodyPr>
            <a:normAutofit lnSpcReduction="10000"/>
          </a:bodyPr>
          <a:lstStyle/>
          <a:p>
            <a:pPr marL="269875" lvl="1" indent="-269875" algn="just">
              <a:buFont typeface="Arial" pitchFamily="34" charset="0"/>
              <a:buChar char="•"/>
            </a:pPr>
            <a:r>
              <a:rPr lang="es-CL" sz="3400" b="1" dirty="0">
                <a:solidFill>
                  <a:srgbClr val="000090"/>
                </a:solidFill>
              </a:rPr>
              <a:t> </a:t>
            </a:r>
            <a:r>
              <a:rPr lang="es-CL" sz="3400" b="1" dirty="0" smtClean="0">
                <a:solidFill>
                  <a:srgbClr val="FFFF00"/>
                </a:solidFill>
              </a:rPr>
              <a:t>Existe un </a:t>
            </a:r>
            <a:r>
              <a:rPr lang="es-CL" sz="3400" b="1" dirty="0" smtClean="0">
                <a:solidFill>
                  <a:srgbClr val="000090"/>
                </a:solidFill>
              </a:rPr>
              <a:t>borrador de Política que se </a:t>
            </a:r>
            <a:r>
              <a:rPr lang="es-CL" sz="3400" b="1" dirty="0" smtClean="0">
                <a:solidFill>
                  <a:srgbClr val="FFFF00"/>
                </a:solidFill>
              </a:rPr>
              <a:t>encuentra</a:t>
            </a:r>
            <a:r>
              <a:rPr lang="es-CL" sz="3400" b="1" dirty="0" smtClean="0">
                <a:solidFill>
                  <a:srgbClr val="000090"/>
                </a:solidFill>
              </a:rPr>
              <a:t> en fase de análisis por las </a:t>
            </a:r>
            <a:r>
              <a:rPr lang="es-CL" sz="3400" b="1" dirty="0" smtClean="0">
                <a:solidFill>
                  <a:srgbClr val="FFFF00"/>
                </a:solidFill>
              </a:rPr>
              <a:t>autoridades</a:t>
            </a:r>
            <a:r>
              <a:rPr lang="es-CL" sz="3400" b="1" dirty="0" smtClean="0">
                <a:solidFill>
                  <a:srgbClr val="000090"/>
                </a:solidFill>
              </a:rPr>
              <a:t> pertinentes;</a:t>
            </a:r>
          </a:p>
          <a:p>
            <a:pPr marL="269875" lvl="1" indent="-269875" algn="just">
              <a:buFont typeface="Arial" pitchFamily="34" charset="0"/>
              <a:buChar char="•"/>
            </a:pPr>
            <a:r>
              <a:rPr lang="es-CL" sz="3400" b="1" dirty="0" smtClean="0">
                <a:solidFill>
                  <a:srgbClr val="FFFF00"/>
                </a:solidFill>
              </a:rPr>
              <a:t>El </a:t>
            </a:r>
            <a:r>
              <a:rPr lang="es-CL" sz="3400" b="1" dirty="0" smtClean="0">
                <a:solidFill>
                  <a:srgbClr val="FFFF00"/>
                </a:solidFill>
              </a:rPr>
              <a:t>tema de la sustentabilidad ha sido incluido como elemento de importancia  en los informes encaminados a la acreditación de la UMCE;</a:t>
            </a:r>
          </a:p>
          <a:p>
            <a:pPr marL="269875" lvl="1" indent="-269875" algn="just">
              <a:buFont typeface="Arial" pitchFamily="34" charset="0"/>
              <a:buChar char="•"/>
            </a:pPr>
            <a:r>
              <a:rPr lang="es-CL" sz="3400" b="1" dirty="0" smtClean="0">
                <a:solidFill>
                  <a:srgbClr val="FFFF00"/>
                </a:solidFill>
              </a:rPr>
              <a:t>Se ha </a:t>
            </a:r>
            <a:r>
              <a:rPr lang="es-CL" sz="3400" b="1" dirty="0" smtClean="0">
                <a:solidFill>
                  <a:srgbClr val="FFFF00"/>
                </a:solidFill>
              </a:rPr>
              <a:t>implementado un </a:t>
            </a:r>
            <a:r>
              <a:rPr lang="es-CL" sz="3400" b="1" dirty="0">
                <a:solidFill>
                  <a:srgbClr val="FFFF00"/>
                </a:solidFill>
              </a:rPr>
              <a:t>plan </a:t>
            </a:r>
            <a:r>
              <a:rPr lang="es-CL" sz="3400" b="1" dirty="0" smtClean="0">
                <a:solidFill>
                  <a:srgbClr val="FFFF00"/>
                </a:solidFill>
              </a:rPr>
              <a:t>piloto en curso de </a:t>
            </a:r>
            <a:r>
              <a:rPr lang="es-CL" sz="3400" b="1" dirty="0" smtClean="0">
                <a:solidFill>
                  <a:srgbClr val="FFFF00"/>
                </a:solidFill>
              </a:rPr>
              <a:t>reciclaje a trav</a:t>
            </a:r>
            <a:r>
              <a:rPr lang="es-CL" sz="3400" b="1" dirty="0" smtClean="0">
                <a:solidFill>
                  <a:srgbClr val="FFFF00"/>
                </a:solidFill>
              </a:rPr>
              <a:t>és de</a:t>
            </a:r>
            <a:r>
              <a:rPr lang="es-CL" sz="3400" b="1" dirty="0" smtClean="0">
                <a:solidFill>
                  <a:srgbClr val="FFFF00"/>
                </a:solidFill>
              </a:rPr>
              <a:t>  </a:t>
            </a:r>
            <a:r>
              <a:rPr lang="es-CL" sz="3400" b="1" dirty="0" smtClean="0">
                <a:solidFill>
                  <a:srgbClr val="FFFF00"/>
                </a:solidFill>
              </a:rPr>
              <a:t>“</a:t>
            </a:r>
            <a:r>
              <a:rPr lang="es-CL" sz="3400" b="1" dirty="0" smtClean="0">
                <a:solidFill>
                  <a:srgbClr val="FFFF00"/>
                </a:solidFill>
              </a:rPr>
              <a:t>puntos limpios” que debe completarse para quedar operativo en un 100%.</a:t>
            </a:r>
            <a:endParaRPr lang="es-CL" sz="3400" b="1" dirty="0" smtClean="0">
              <a:solidFill>
                <a:srgbClr val="FFFF00"/>
              </a:solidFill>
            </a:endParaRPr>
          </a:p>
          <a:p>
            <a:pPr marL="269875" lvl="1" indent="-269875" algn="just">
              <a:buFont typeface="Arial" pitchFamily="34" charset="0"/>
              <a:buChar char="•"/>
            </a:pPr>
            <a:endParaRPr lang="es-CL" b="1" dirty="0" smtClean="0">
              <a:solidFill>
                <a:schemeClr val="tx1"/>
              </a:solidFill>
            </a:endParaRPr>
          </a:p>
          <a:p>
            <a:pPr marL="269875" lvl="1" indent="-269875" algn="just">
              <a:buFont typeface="Arial" pitchFamily="34" charset="0"/>
              <a:buChar char="•"/>
            </a:pPr>
            <a:endParaRPr lang="es-CL" b="1" dirty="0" smtClean="0">
              <a:solidFill>
                <a:schemeClr val="tx1"/>
              </a:solidFill>
            </a:endParaRPr>
          </a:p>
          <a:p>
            <a:pPr marL="269875" lvl="1" indent="-269875" algn="just">
              <a:buFont typeface="Arial" pitchFamily="34" charset="0"/>
              <a:buChar char="•"/>
            </a:pPr>
            <a:endParaRPr lang="es-CL" b="1" dirty="0">
              <a:solidFill>
                <a:schemeClr val="tx1"/>
              </a:solidFill>
            </a:endParaRPr>
          </a:p>
        </p:txBody>
      </p:sp>
      <p:pic>
        <p:nvPicPr>
          <p:cNvPr id="6" name="3 Imagen" descr="LogoUSustentabilidad_300.jpg"/>
          <p:cNvPicPr>
            <a:picLocks noChangeAspect="1"/>
          </p:cNvPicPr>
          <p:nvPr/>
        </p:nvPicPr>
        <p:blipFill>
          <a:blip r:embed="rId3" cstate="print"/>
          <a:stretch>
            <a:fillRect/>
          </a:stretch>
        </p:blipFill>
        <p:spPr>
          <a:xfrm>
            <a:off x="395536" y="404664"/>
            <a:ext cx="749808" cy="752856"/>
          </a:xfrm>
          <a:prstGeom prst="rect">
            <a:avLst/>
          </a:prstGeom>
        </p:spPr>
      </p:pic>
    </p:spTree>
    <p:extLst>
      <p:ext uri="{BB962C8B-B14F-4D97-AF65-F5344CB8AC3E}">
        <p14:creationId xmlns:p14="http://schemas.microsoft.com/office/powerpoint/2010/main" val="2692274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phone 4 141.JPG"/>
          <p:cNvPicPr>
            <a:picLocks noGrp="1" noChangeAspect="1"/>
          </p:cNvPicPr>
          <p:nvPr>
            <p:ph idx="4294967295"/>
          </p:nvPr>
        </p:nvPicPr>
        <p:blipFill>
          <a:blip r:embed="rId2" cstate="print"/>
          <a:stretch>
            <a:fillRect/>
          </a:stretch>
        </p:blipFill>
        <p:spPr>
          <a:xfrm>
            <a:off x="0" y="0"/>
            <a:ext cx="9144000" cy="6858000"/>
          </a:xfrm>
        </p:spPr>
      </p:pic>
      <p:sp>
        <p:nvSpPr>
          <p:cNvPr id="2" name="1 Título"/>
          <p:cNvSpPr>
            <a:spLocks noGrp="1"/>
          </p:cNvSpPr>
          <p:nvPr>
            <p:ph type="ctrTitle"/>
          </p:nvPr>
        </p:nvSpPr>
        <p:spPr>
          <a:xfrm>
            <a:off x="899592" y="0"/>
            <a:ext cx="7772400" cy="864095"/>
          </a:xfrm>
        </p:spPr>
        <p:txBody>
          <a:bodyPr/>
          <a:lstStyle/>
          <a:p>
            <a:r>
              <a:rPr lang="es-CL" dirty="0" smtClean="0"/>
              <a:t>Avances a la fecha</a:t>
            </a:r>
            <a:endParaRPr lang="es-CL" dirty="0"/>
          </a:p>
        </p:txBody>
      </p:sp>
      <p:sp>
        <p:nvSpPr>
          <p:cNvPr id="5" name="4 Subtítulo"/>
          <p:cNvSpPr>
            <a:spLocks noGrp="1"/>
          </p:cNvSpPr>
          <p:nvPr>
            <p:ph type="subTitle" idx="1"/>
          </p:nvPr>
        </p:nvSpPr>
        <p:spPr>
          <a:xfrm>
            <a:off x="323528" y="980728"/>
            <a:ext cx="8568952" cy="5544616"/>
          </a:xfrm>
        </p:spPr>
        <p:txBody>
          <a:bodyPr>
            <a:normAutofit/>
          </a:bodyPr>
          <a:lstStyle/>
          <a:p>
            <a:pPr marL="269875" lvl="1" indent="-269875" algn="just">
              <a:buFont typeface="Arial" pitchFamily="34" charset="0"/>
              <a:buChar char="•"/>
            </a:pPr>
            <a:r>
              <a:rPr lang="es-CL" sz="3400" b="1" dirty="0" smtClean="0">
                <a:solidFill>
                  <a:srgbClr val="008000"/>
                </a:solidFill>
              </a:rPr>
              <a:t>Se han </a:t>
            </a:r>
            <a:r>
              <a:rPr lang="es-CL" sz="3400" b="1" dirty="0" smtClean="0">
                <a:solidFill>
                  <a:srgbClr val="008000"/>
                </a:solidFill>
              </a:rPr>
              <a:t>implementado </a:t>
            </a:r>
            <a:r>
              <a:rPr lang="es-CL" sz="3400" b="1" dirty="0" smtClean="0">
                <a:solidFill>
                  <a:srgbClr val="000090"/>
                </a:solidFill>
              </a:rPr>
              <a:t>“puntos </a:t>
            </a:r>
            <a:r>
              <a:rPr lang="es-CL" sz="3400" b="1" dirty="0" smtClean="0">
                <a:solidFill>
                  <a:srgbClr val="000090"/>
                </a:solidFill>
              </a:rPr>
              <a:t>de agua” </a:t>
            </a:r>
            <a:r>
              <a:rPr lang="es-CL" sz="3400" b="1" dirty="0" smtClean="0">
                <a:solidFill>
                  <a:srgbClr val="000090"/>
                </a:solidFill>
              </a:rPr>
              <a:t>para </a:t>
            </a:r>
            <a:r>
              <a:rPr lang="es-CL" sz="3400" b="1" dirty="0" smtClean="0">
                <a:solidFill>
                  <a:srgbClr val="000090"/>
                </a:solidFill>
              </a:rPr>
              <a:t>mejorar la calidad del </a:t>
            </a:r>
            <a:r>
              <a:rPr lang="es-CL" sz="3400" b="1" dirty="0" smtClean="0">
                <a:solidFill>
                  <a:srgbClr val="000090"/>
                </a:solidFill>
              </a:rPr>
              <a:t>agua potable al interior del </a:t>
            </a:r>
            <a:r>
              <a:rPr lang="es-CL" sz="3400" b="1" dirty="0" smtClean="0">
                <a:solidFill>
                  <a:srgbClr val="000090"/>
                </a:solidFill>
              </a:rPr>
              <a:t>campus Macul;</a:t>
            </a:r>
            <a:endParaRPr lang="es-CL" sz="3400" b="1" dirty="0" smtClean="0">
              <a:solidFill>
                <a:srgbClr val="000090"/>
              </a:solidFill>
            </a:endParaRPr>
          </a:p>
          <a:p>
            <a:pPr marL="269875" lvl="1" indent="-269875" algn="just">
              <a:buFont typeface="Arial" pitchFamily="34" charset="0"/>
              <a:buChar char="•"/>
            </a:pPr>
            <a:r>
              <a:rPr lang="es-CL" sz="3400" b="1" dirty="0" smtClean="0">
                <a:solidFill>
                  <a:srgbClr val="FFFF00"/>
                </a:solidFill>
              </a:rPr>
              <a:t>Existe una progresiva consciencia de los diferentes estamentos universitarios acerca de la importancia de la temática de la sustentabilidad;</a:t>
            </a:r>
          </a:p>
          <a:p>
            <a:pPr marL="269875" lvl="1" indent="-269875" algn="just">
              <a:buFont typeface="Arial" pitchFamily="34" charset="0"/>
              <a:buChar char="•"/>
            </a:pPr>
            <a:r>
              <a:rPr lang="es-CL" sz="3400" b="1" dirty="0" smtClean="0">
                <a:solidFill>
                  <a:srgbClr val="FFFF00"/>
                </a:solidFill>
              </a:rPr>
              <a:t>Se ha contratado una asesoría profesional (4 meses) para que colabore en el avance de las metas APL</a:t>
            </a:r>
            <a:r>
              <a:rPr lang="es-CL" b="1" dirty="0" smtClean="0">
                <a:solidFill>
                  <a:srgbClr val="FFFF00"/>
                </a:solidFill>
              </a:rPr>
              <a:t>.</a:t>
            </a:r>
          </a:p>
          <a:p>
            <a:pPr marL="269875" lvl="1" indent="-269875" algn="just">
              <a:buFont typeface="Arial" pitchFamily="34" charset="0"/>
              <a:buChar char="•"/>
            </a:pPr>
            <a:endParaRPr lang="es-CL" b="1" dirty="0" smtClean="0">
              <a:solidFill>
                <a:schemeClr val="tx1"/>
              </a:solidFill>
            </a:endParaRPr>
          </a:p>
          <a:p>
            <a:pPr marL="269875" lvl="1" indent="-269875" algn="just">
              <a:buFont typeface="Arial" pitchFamily="34" charset="0"/>
              <a:buChar char="•"/>
            </a:pPr>
            <a:endParaRPr lang="es-CL" b="1" dirty="0" smtClean="0">
              <a:solidFill>
                <a:schemeClr val="tx1"/>
              </a:solidFill>
            </a:endParaRPr>
          </a:p>
          <a:p>
            <a:pPr marL="269875" lvl="1" indent="-269875" algn="just">
              <a:buFont typeface="Arial" pitchFamily="34" charset="0"/>
              <a:buChar char="•"/>
            </a:pPr>
            <a:endParaRPr lang="es-CL" b="1" dirty="0">
              <a:solidFill>
                <a:schemeClr val="tx1"/>
              </a:solidFill>
            </a:endParaRPr>
          </a:p>
        </p:txBody>
      </p:sp>
      <p:pic>
        <p:nvPicPr>
          <p:cNvPr id="6" name="3 Imagen" descr="LogoUSustentabilidad_300.jpg"/>
          <p:cNvPicPr>
            <a:picLocks noChangeAspect="1"/>
          </p:cNvPicPr>
          <p:nvPr/>
        </p:nvPicPr>
        <p:blipFill>
          <a:blip r:embed="rId3" cstate="print"/>
          <a:stretch>
            <a:fillRect/>
          </a:stretch>
        </p:blipFill>
        <p:spPr>
          <a:xfrm>
            <a:off x="395536" y="404664"/>
            <a:ext cx="749808" cy="752856"/>
          </a:xfrm>
          <a:prstGeom prst="rect">
            <a:avLst/>
          </a:prstGeom>
        </p:spPr>
      </p:pic>
    </p:spTree>
    <p:extLst>
      <p:ext uri="{BB962C8B-B14F-4D97-AF65-F5344CB8AC3E}">
        <p14:creationId xmlns:p14="http://schemas.microsoft.com/office/powerpoint/2010/main" val="30362808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780</Words>
  <Application>Microsoft Macintosh PowerPoint</Application>
  <PresentationFormat>Presentación en pantalla (4:3)</PresentationFormat>
  <Paragraphs>51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Principales Antecedentes (1)</vt:lpstr>
      <vt:lpstr>Principales Antecedentes (2)</vt:lpstr>
      <vt:lpstr>Principios de la Política</vt:lpstr>
      <vt:lpstr>Acciones siguientes</vt:lpstr>
      <vt:lpstr>El APL (1)</vt:lpstr>
      <vt:lpstr>APL (2)</vt:lpstr>
      <vt:lpstr>Avances a la fecha</vt:lpstr>
      <vt:lpstr>Avances a la fecha</vt:lpstr>
      <vt:lpstr>RESULTADOS Destacados (1)</vt:lpstr>
      <vt:lpstr>RESULTADOS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 DE SUSTENTABILIDAD</dc:title>
  <dc:creator>pedro lira</dc:creator>
  <cp:lastModifiedBy>tomas thayer</cp:lastModifiedBy>
  <cp:revision>37</cp:revision>
  <dcterms:created xsi:type="dcterms:W3CDTF">2016-07-06T15:33:07Z</dcterms:created>
  <dcterms:modified xsi:type="dcterms:W3CDTF">2016-07-07T20:38:38Z</dcterms:modified>
</cp:coreProperties>
</file>