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280" r:id="rId2"/>
    <p:sldId id="387" r:id="rId3"/>
    <p:sldId id="390" r:id="rId4"/>
    <p:sldId id="391" r:id="rId5"/>
    <p:sldId id="388" r:id="rId6"/>
    <p:sldId id="389" r:id="rId7"/>
  </p:sldIdLst>
  <p:sldSz cx="9144000" cy="6858000" type="screen4x3"/>
  <p:notesSz cx="7045325" cy="9345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1A"/>
    <a:srgbClr val="0000FF"/>
    <a:srgbClr val="000E2A"/>
    <a:srgbClr val="191800"/>
    <a:srgbClr val="080808"/>
    <a:srgbClr val="339933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98" autoAdjust="0"/>
  </p:normalViewPr>
  <p:slideViewPr>
    <p:cSldViewPr>
      <p:cViewPr varScale="1">
        <p:scale>
          <a:sx n="71" d="100"/>
          <a:sy n="7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60" y="-78"/>
      </p:cViewPr>
      <p:guideLst>
        <p:guide orient="horz" pos="2943"/>
        <p:guide pos="22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2DE91-B9BC-407E-BF24-A3E905169DD3}" type="datetimeFigureOut">
              <a:rPr lang="es-CL"/>
              <a:pPr>
                <a:defRPr/>
              </a:pPr>
              <a:t>12-04-2014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B2E4D5-E2A6-42BB-8B46-BAF8A68B86A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8650"/>
            <a:ext cx="5638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D38A8C-6AF3-44F3-869D-7DE08106C91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06BCA-5436-4D67-8767-762A659180F4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 sz="2400" dirty="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CL" sz="2400" dirty="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CL" sz="2400" dirty="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CL" sz="2400" dirty="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dirty="0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237AB-C6F8-45C8-8142-791498B6E51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25F9-0033-4E17-996D-2FA756F7BA0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A8E9-09C6-4460-8382-1828C748929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14A33-44BA-4DA9-9B6C-2E161B17C9C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FA41-2843-49D9-9AB4-96A8D1D28BC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DAE3B-E2B8-4C97-A7E7-B9680BDCDB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0888F-79F1-463D-A785-2350D7884BF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586DF-BA61-4D72-844F-1D43959A998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6CB8-698B-4B49-BAAE-252BA308865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1A0AE-4B8B-4B22-88FF-814B00FE42B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2982B-D5B2-433F-9D5A-AE061A62A6C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 sz="2400" dirty="0">
                <a:latin typeface="Times New Roman" charset="0"/>
              </a:endParaRPr>
            </a:p>
          </p:txBody>
        </p:sp>
        <p:grpSp>
          <p:nvGrpSpPr>
            <p:cNvPr id="410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CL" sz="2400" dirty="0">
                  <a:latin typeface="Times New Roman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dirty="0"/>
              </a:p>
            </p:txBody>
          </p:sp>
        </p:grpSp>
      </p:grp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20A91B0-E4F7-4188-A123-324B80C960E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492514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	</a:t>
            </a:r>
            <a:endParaRPr lang="es-ES" sz="3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Programa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de invierno en la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UMCE 2014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CO" sz="3200" b="1" u="sng" dirty="0" smtClean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imSun" pitchFamily="2" charset="-122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es-CO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None/>
              <a:defRPr/>
            </a:pPr>
            <a:endParaRPr lang="es-C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es-CO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Realizado por:</a:t>
            </a:r>
            <a:r>
              <a:rPr lang="es-CO" sz="2000" dirty="0" smtClean="0">
                <a:latin typeface="Forte" pitchFamily="66" charset="0"/>
              </a:rPr>
              <a:t> Francisco Castañeda V.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s-CO" sz="2000" dirty="0" smtClean="0">
                <a:latin typeface="Forte" pitchFamily="66" charset="0"/>
              </a:rPr>
              <a:t>Ing. Prevención de Riesgos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es-ES" sz="20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1403350" y="404813"/>
            <a:ext cx="755967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>
                <a:solidFill>
                  <a:srgbClr val="0009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ea typeface="SimSun" pitchFamily="2" charset="-122"/>
              </a:rPr>
              <a:t>UNIVERSIDAD METROPOLITANA DE CIENCIAS  DE LA EDUCACIÓN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988839"/>
            <a:ext cx="2376264" cy="241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149080"/>
            <a:ext cx="2376264" cy="241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0580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</a:rPr>
              <a:t>EQUIPO DE COORDINACIÓN: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/>
              <a:t>DIRECTOR DE ADMINISTRACIÓN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/>
              <a:t>SECCIÓN TALLERES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/>
              <a:t>SECCIÓN JARDINES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/>
              <a:t>SECCIÓN MAYORDOMÍA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/>
              <a:t>SECCIÓN PREVENCIÓN DE RIESGOS</a:t>
            </a: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INVIERNO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844824"/>
            <a:ext cx="223502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284984"/>
            <a:ext cx="1569473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581128"/>
            <a:ext cx="1584176" cy="15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5013176"/>
            <a:ext cx="1944216" cy="133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0"/>
            <a:ext cx="1344832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7992690" cy="4680546"/>
          </a:xfrm>
        </p:spPr>
        <p:txBody>
          <a:bodyPr>
            <a:normAutofit fontScale="70000" lnSpcReduction="20000"/>
          </a:bodyPr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</a:rPr>
              <a:t>FUNCIONES DEL EQUIPO DE COORDINACIÓN 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457200" indent="-457200" algn="just" eaLnBrk="1" hangingPunct="1">
              <a:buClrTx/>
              <a:buFont typeface="+mj-lt"/>
              <a:buAutoNum type="arabicPeriod"/>
              <a:defRPr/>
            </a:pPr>
            <a:r>
              <a:rPr lang="es-ES_tradnl" sz="2400" b="1" dirty="0" smtClean="0"/>
              <a:t>DIRECTOR DE ADMINISTRACIÓN</a:t>
            </a:r>
          </a:p>
          <a:p>
            <a:pPr marL="0" indent="0" algn="just" eaLnBrk="1" hangingPunct="1">
              <a:buNone/>
              <a:tabLst>
                <a:tab pos="444500" algn="l"/>
              </a:tabLst>
              <a:defRPr/>
            </a:pPr>
            <a:r>
              <a:rPr lang="es-ES_tradnl" sz="2400" b="1" dirty="0" smtClean="0"/>
              <a:t>	</a:t>
            </a:r>
            <a:r>
              <a:rPr lang="es-CL" sz="2400" dirty="0" smtClean="0"/>
              <a:t>Planear, organizar, dirigir y controlar las actividades 	vinculadas con los 	recursos humanos, materiales y financieros del PLAN.</a:t>
            </a:r>
          </a:p>
          <a:p>
            <a:pPr marL="0" indent="0" algn="just" eaLnBrk="1" hangingPunct="1">
              <a:buNone/>
              <a:tabLst>
                <a:tab pos="444500" algn="l"/>
              </a:tabLst>
              <a:defRPr/>
            </a:pPr>
            <a:endParaRPr lang="es-CL" sz="2400" dirty="0" smtClean="0"/>
          </a:p>
          <a:p>
            <a:pPr marL="457200" indent="-457200" algn="just" eaLnBrk="1" hangingPunct="1">
              <a:buClrTx/>
              <a:buFont typeface="+mj-lt"/>
              <a:buAutoNum type="arabicPeriod" startAt="2"/>
              <a:tabLst>
                <a:tab pos="444500" algn="l"/>
              </a:tabLst>
              <a:defRPr/>
            </a:pPr>
            <a:r>
              <a:rPr lang="es-ES_tradnl" sz="2400" b="1" dirty="0" smtClean="0"/>
              <a:t>SECCIONES: TALLERES, JARDINES Y MAYORDOMÍA</a:t>
            </a:r>
          </a:p>
          <a:p>
            <a:pPr marL="457200" indent="-457200" algn="just" eaLnBrk="1" hangingPunct="1">
              <a:buClrTx/>
              <a:buNone/>
              <a:tabLst>
                <a:tab pos="444500" algn="l"/>
              </a:tabLst>
              <a:defRPr/>
            </a:pPr>
            <a:r>
              <a:rPr lang="es-ES_tradnl" sz="2400" b="1" dirty="0" smtClean="0"/>
              <a:t>	</a:t>
            </a:r>
            <a:r>
              <a:rPr lang="es-ES_tradnl" sz="2400" dirty="0" smtClean="0"/>
              <a:t>	Distribuir, coordinar, colaborar y desarrollar plan.</a:t>
            </a:r>
          </a:p>
          <a:p>
            <a:pPr marL="457200" indent="-457200" algn="just" eaLnBrk="1" hangingPunct="1">
              <a:buClrTx/>
              <a:buNone/>
              <a:tabLst>
                <a:tab pos="444500" algn="l"/>
              </a:tabLst>
              <a:defRPr/>
            </a:pPr>
            <a:endParaRPr lang="es-ES_tradnl" sz="2400" dirty="0" smtClean="0"/>
          </a:p>
          <a:p>
            <a:pPr marL="457200" indent="-457200" algn="just" eaLnBrk="1" hangingPunct="1">
              <a:buClrTx/>
              <a:buFont typeface="+mj-lt"/>
              <a:buAutoNum type="arabicPeriod" startAt="3"/>
              <a:defRPr/>
            </a:pPr>
            <a:r>
              <a:rPr lang="es-ES_tradnl" sz="2400" b="1" dirty="0" smtClean="0"/>
              <a:t>SECCIÓN PREVENCIÓN DE RIESGOS</a:t>
            </a: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algn="just" eaLnBrk="1" hangingPunct="1">
              <a:buNone/>
              <a:tabLst>
                <a:tab pos="444500" algn="l"/>
                <a:tab pos="901700" algn="l"/>
              </a:tabLst>
              <a:defRPr/>
            </a:pPr>
            <a:r>
              <a:rPr lang="es-ES" sz="2400" dirty="0" smtClean="0"/>
              <a:t>	Planificar, organizar, asesorar, ejecutar, supervisar y promover acciones 	permanentes para evitar accidentes del trabajo y enfermedades 	profesionales.</a:t>
            </a:r>
            <a:endParaRPr lang="es-CL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INVIERNO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0"/>
            <a:ext cx="1388695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4"/>
            <a:ext cx="8604250" cy="496857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</a:rPr>
              <a:t>FASES DEL PLAN 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s-ES_tradnl" sz="2200" b="1" dirty="0" smtClean="0"/>
              <a:t>FASE PREPARATORIA</a:t>
            </a:r>
          </a:p>
          <a:p>
            <a:pPr marL="457200" indent="-457200" eaLnBrk="1" hangingPunct="1">
              <a:buClrTx/>
              <a:buNone/>
              <a:defRPr/>
            </a:pPr>
            <a:r>
              <a:rPr lang="es-ES_tradnl" sz="2200" b="1" dirty="0" smtClean="0"/>
              <a:t>	</a:t>
            </a:r>
            <a:r>
              <a:rPr lang="es-ES_tradnl" sz="2200" dirty="0" smtClean="0"/>
              <a:t>Marzo 2014 al 05 de Mayo. </a:t>
            </a:r>
          </a:p>
          <a:p>
            <a:pPr marL="0" indent="0" eaLnBrk="1" hangingPunct="1">
              <a:buNone/>
              <a:tabLst>
                <a:tab pos="444500" algn="l"/>
              </a:tabLst>
              <a:defRPr/>
            </a:pPr>
            <a:r>
              <a:rPr lang="es-ES_tradnl" sz="2200" b="1" dirty="0" smtClean="0"/>
              <a:t>	</a:t>
            </a:r>
            <a:endParaRPr lang="es-CL" sz="2200" dirty="0" smtClean="0"/>
          </a:p>
          <a:p>
            <a:pPr marL="457200" indent="-457200" eaLnBrk="1" hangingPunct="1">
              <a:buClrTx/>
              <a:buFont typeface="+mj-lt"/>
              <a:buAutoNum type="arabicPeriod" startAt="2"/>
              <a:tabLst>
                <a:tab pos="444500" algn="l"/>
              </a:tabLst>
              <a:defRPr/>
            </a:pPr>
            <a:r>
              <a:rPr lang="es-ES_tradnl" sz="2200" b="1" dirty="0" smtClean="0"/>
              <a:t>FASE OPERATIVA</a:t>
            </a:r>
          </a:p>
          <a:p>
            <a:pPr marL="457200" indent="-457200" eaLnBrk="1" hangingPunct="1">
              <a:buClrTx/>
              <a:buNone/>
              <a:tabLst>
                <a:tab pos="444500" algn="l"/>
              </a:tabLst>
              <a:defRPr/>
            </a:pPr>
            <a:r>
              <a:rPr lang="es-ES_tradnl" sz="2200" b="1" dirty="0" smtClean="0"/>
              <a:t>	</a:t>
            </a:r>
            <a:r>
              <a:rPr lang="es-ES_tradnl" sz="2200" dirty="0" smtClean="0"/>
              <a:t>Abril 2014  al 1° de Septiembre.</a:t>
            </a:r>
          </a:p>
          <a:p>
            <a:pPr marL="457200" indent="-457200" eaLnBrk="1" hangingPunct="1">
              <a:buClrTx/>
              <a:buNone/>
              <a:tabLst>
                <a:tab pos="444500" algn="l"/>
              </a:tabLst>
              <a:defRPr/>
            </a:pPr>
            <a:r>
              <a:rPr lang="es-ES_tradnl" sz="2200" b="1" dirty="0" smtClean="0"/>
              <a:t>	</a:t>
            </a:r>
            <a:r>
              <a:rPr lang="es-ES_tradnl" sz="2200" dirty="0" smtClean="0"/>
              <a:t>	</a:t>
            </a:r>
          </a:p>
          <a:p>
            <a:pPr marL="457200" indent="-457200" eaLnBrk="1" hangingPunct="1">
              <a:buClrTx/>
              <a:buFont typeface="+mj-lt"/>
              <a:buAutoNum type="arabicPeriod" startAt="3"/>
              <a:defRPr/>
            </a:pPr>
            <a:r>
              <a:rPr lang="es-ES_tradnl" sz="2200" b="1" dirty="0" smtClean="0"/>
              <a:t>FASE DE EVALUACIÓN</a:t>
            </a:r>
            <a:endParaRPr lang="es-ES_tradnl" sz="22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None/>
              <a:tabLst>
                <a:tab pos="444500" algn="l"/>
                <a:tab pos="901700" algn="l"/>
              </a:tabLst>
              <a:defRPr/>
            </a:pPr>
            <a:r>
              <a:rPr lang="es-ES" sz="2200" dirty="0" smtClean="0"/>
              <a:t>	Permanente. </a:t>
            </a:r>
            <a:endParaRPr lang="es-CL" sz="2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INVIERNO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0"/>
            <a:ext cx="1247133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0580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INVIERNO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827584" y="1628800"/>
            <a:ext cx="806489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 smtClean="0"/>
              <a:t>El Plan de invierno incluye un conjunto de medidas y acciones</a:t>
            </a:r>
          </a:p>
          <a:p>
            <a:pPr algn="just"/>
            <a:r>
              <a:rPr lang="es-CL" sz="2000" b="1" dirty="0" smtClean="0"/>
              <a:t>orientadas a: </a:t>
            </a:r>
          </a:p>
          <a:p>
            <a:pPr algn="just"/>
            <a:endParaRPr lang="es-CL" b="1" dirty="0" smtClean="0"/>
          </a:p>
          <a:p>
            <a:pPr algn="just">
              <a:tabLst>
                <a:tab pos="268288" algn="l"/>
              </a:tabLst>
            </a:pPr>
            <a:r>
              <a:rPr lang="es-CL" dirty="0" smtClean="0"/>
              <a:t>•	Prevenir situaciones que afecten a la comunidad en periodo invernal.</a:t>
            </a:r>
          </a:p>
          <a:p>
            <a:pPr algn="just">
              <a:tabLst>
                <a:tab pos="268288" algn="l"/>
              </a:tabLst>
            </a:pPr>
            <a:endParaRPr lang="es-CL" dirty="0" smtClean="0"/>
          </a:p>
          <a:p>
            <a:pPr marL="268288" lvl="1" indent="-268288" algn="just">
              <a:buFont typeface="Arial" pitchFamily="34" charset="0"/>
              <a:buChar char="•"/>
              <a:tabLst>
                <a:tab pos="268288" algn="l"/>
              </a:tabLst>
            </a:pPr>
            <a:r>
              <a:rPr lang="es-CL" dirty="0" smtClean="0"/>
              <a:t>Coordinación con Decanatos y Directores con equipo de coordinación. </a:t>
            </a:r>
          </a:p>
          <a:p>
            <a:pPr algn="just">
              <a:tabLst>
                <a:tab pos="268288" algn="l"/>
              </a:tabLst>
            </a:pPr>
            <a:endParaRPr lang="es-CL" dirty="0" smtClean="0"/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s-CL" dirty="0" smtClean="0"/>
              <a:t>Resguardar la seguridad  de la comunidad universitaria durante el  invierno,  es el gran objetivo que el equipo coordinador se ha propuesto para esta temporada a través de la ejecución del plan de invierno 2014.</a:t>
            </a:r>
          </a:p>
          <a:p>
            <a:pPr marL="268288" lvl="1" indent="-268288" algn="just">
              <a:buFont typeface="Arial" pitchFamily="34" charset="0"/>
              <a:buChar char="•"/>
            </a:pPr>
            <a:endParaRPr lang="es-CL" dirty="0" smtClean="0"/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s-CL" dirty="0" smtClean="0"/>
              <a:t> Este plan busca  desarrollar una línea de acción que dé cobertura a las emergencias propias de la estación  invernal  a través de la coordinación  con los distintos Decanatos y departamentos. La idea es preparar a la comunidad a través de la prevención. Para ello, la Institución se ha instruido en tres importantes áreas, Prevención, Reacción, y evaluación continúa.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0"/>
            <a:ext cx="1557174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0580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ETAPAS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88640"/>
            <a:ext cx="1256143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1475656" y="40466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INVIERNO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683568" y="1700808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dirty="0" smtClean="0"/>
          </a:p>
          <a:p>
            <a:pPr algn="just"/>
            <a:endParaRPr lang="es-CL" dirty="0" smtClean="0"/>
          </a:p>
          <a:p>
            <a:pPr algn="just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primera </a:t>
            </a:r>
            <a:r>
              <a:rPr lang="es-CL" dirty="0" smtClean="0"/>
              <a:t>de estas etapas busca  obtener  información  de manera de hacer una </a:t>
            </a:r>
            <a:r>
              <a:rPr lang="es-CL" b="1" dirty="0" smtClean="0"/>
              <a:t>pre evaluación </a:t>
            </a:r>
            <a:r>
              <a:rPr lang="es-CL" dirty="0" smtClean="0"/>
              <a:t>de la situación e infraestructura, para generar un </a:t>
            </a:r>
            <a:r>
              <a:rPr lang="es-CL" b="1" dirty="0" smtClean="0"/>
              <a:t>diagnostico</a:t>
            </a:r>
            <a:r>
              <a:rPr lang="es-CL" dirty="0" smtClean="0"/>
              <a:t> e iniciar así las primeras medidas tales como, despeje de vías de evacuación aguas </a:t>
            </a:r>
            <a:r>
              <a:rPr lang="es-CL" dirty="0" smtClean="0"/>
              <a:t>lluvias (Limpieza de cámaras de alcantarillados), </a:t>
            </a:r>
            <a:r>
              <a:rPr lang="es-CL" dirty="0" smtClean="0"/>
              <a:t>poda de árboles (en riesgos de caídas de ramas y despeje de líneas eléctricas), </a:t>
            </a:r>
            <a:r>
              <a:rPr lang="es-CL" dirty="0" smtClean="0"/>
              <a:t>limpieza y/o reparación </a:t>
            </a:r>
            <a:r>
              <a:rPr lang="es-CL" dirty="0" smtClean="0"/>
              <a:t>de techos y canaletas.</a:t>
            </a:r>
          </a:p>
          <a:p>
            <a:pPr algn="just"/>
            <a:endParaRPr lang="es-CL" dirty="0" smtClean="0"/>
          </a:p>
          <a:p>
            <a:pPr algn="just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segunda </a:t>
            </a:r>
            <a:r>
              <a:rPr lang="es-CL" dirty="0" smtClean="0"/>
              <a:t>etapa de reacción, establecerá  una campaña de mantención de estufas  para prevenir incendios y emanación de monóxido de carbono y/o gas, así como, educación referente al uso de calefactores o estufas eléctricas por sistema eléctrico de cada unidad o departamento. </a:t>
            </a:r>
            <a:endParaRPr lang="es-C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2975</TotalTime>
  <Words>110</Words>
  <Application>Microsoft Office PowerPoint</Application>
  <PresentationFormat>Presentación en pantalla (4:3)</PresentationFormat>
  <Paragraphs>89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Capas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Familia Castañeda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ACCIDENTE DEL TRABAJO   Aun cuando la ocurrencia del accidente pueda deberse a descuido o imprudencia del trabajador ello no altera la naturaleza del siniestro, ni la cobertura del seguro social contemplado en la ley 16.744  ORD. 11.968, DE 25/07/98</dc:title>
  <dc:creator>Francisco Castañeda</dc:creator>
  <cp:lastModifiedBy>Franciscoc</cp:lastModifiedBy>
  <cp:revision>425</cp:revision>
  <dcterms:created xsi:type="dcterms:W3CDTF">2003-04-19T21:46:45Z</dcterms:created>
  <dcterms:modified xsi:type="dcterms:W3CDTF">2014-04-13T01:42:06Z</dcterms:modified>
</cp:coreProperties>
</file>