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6" r:id="rId1"/>
  </p:sldMasterIdLst>
  <p:notesMasterIdLst>
    <p:notesMasterId r:id="rId16"/>
  </p:notesMasterIdLst>
  <p:handoutMasterIdLst>
    <p:handoutMasterId r:id="rId17"/>
  </p:handoutMasterIdLst>
  <p:sldIdLst>
    <p:sldId id="280" r:id="rId2"/>
    <p:sldId id="387" r:id="rId3"/>
    <p:sldId id="390" r:id="rId4"/>
    <p:sldId id="391" r:id="rId5"/>
    <p:sldId id="388" r:id="rId6"/>
    <p:sldId id="395" r:id="rId7"/>
    <p:sldId id="396" r:id="rId8"/>
    <p:sldId id="397" r:id="rId9"/>
    <p:sldId id="398" r:id="rId10"/>
    <p:sldId id="399" r:id="rId11"/>
    <p:sldId id="392" r:id="rId12"/>
    <p:sldId id="393" r:id="rId13"/>
    <p:sldId id="400" r:id="rId14"/>
    <p:sldId id="401" r:id="rId15"/>
  </p:sldIdLst>
  <p:sldSz cx="9144000" cy="6858000" type="screen4x3"/>
  <p:notesSz cx="7045325" cy="9345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91A"/>
    <a:srgbClr val="0000FF"/>
    <a:srgbClr val="000E2A"/>
    <a:srgbClr val="191800"/>
    <a:srgbClr val="080808"/>
    <a:srgbClr val="339933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598" autoAdjust="0"/>
  </p:normalViewPr>
  <p:slideViewPr>
    <p:cSldViewPr>
      <p:cViewPr>
        <p:scale>
          <a:sx n="70" d="100"/>
          <a:sy n="70" d="100"/>
        </p:scale>
        <p:origin x="-108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460" y="-78"/>
      </p:cViewPr>
      <p:guideLst>
        <p:guide orient="horz" pos="2943"/>
        <p:guide pos="221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90975" y="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772DE91-B9BC-407E-BF24-A3E905169DD3}" type="datetimeFigureOut">
              <a:rPr lang="es-CL"/>
              <a:pPr>
                <a:defRPr/>
              </a:pPr>
              <a:t>13-04-2014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7730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90975" y="887730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EB2E4D5-E2A6-42BB-8B46-BAF8A68B86AA}" type="slidenum">
              <a:rPr lang="es-CL"/>
              <a:pPr>
                <a:defRPr/>
              </a:pPr>
              <a:t>‹Nº›</a:t>
            </a:fld>
            <a:endParaRPr lang="es-C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27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0975" y="0"/>
            <a:ext cx="30527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1675"/>
            <a:ext cx="4670425" cy="3503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4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38650"/>
            <a:ext cx="5638800" cy="420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254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77300"/>
            <a:ext cx="30527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54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0975" y="8877300"/>
            <a:ext cx="30527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D38A8C-6AF3-44F3-869D-7DE08106C91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906BCA-5436-4D67-8767-762A659180F4}" type="slidenum">
              <a:rPr lang="es-ES" smtClean="0"/>
              <a:pPr/>
              <a:t>1</a:t>
            </a:fld>
            <a:endParaRPr lang="es-E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76C808-2E9F-418A-8E1D-65FCA0CBB074}" type="slidenum">
              <a:rPr lang="es-ES" smtClean="0"/>
              <a:pPr/>
              <a:t>2</a:t>
            </a:fld>
            <a:endParaRPr lang="es-E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76C808-2E9F-418A-8E1D-65FCA0CBB074}" type="slidenum">
              <a:rPr lang="es-ES" smtClean="0"/>
              <a:pPr/>
              <a:t>3</a:t>
            </a:fld>
            <a:endParaRPr lang="es-E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76C808-2E9F-418A-8E1D-65FCA0CBB074}" type="slidenum">
              <a:rPr lang="es-ES" smtClean="0"/>
              <a:pPr/>
              <a:t>4</a:t>
            </a:fld>
            <a:endParaRPr lang="es-E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76C808-2E9F-418A-8E1D-65FCA0CBB074}" type="slidenum">
              <a:rPr lang="es-ES" smtClean="0"/>
              <a:pPr/>
              <a:t>5</a:t>
            </a:fld>
            <a:endParaRPr lang="es-E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76C808-2E9F-418A-8E1D-65FCA0CBB074}" type="slidenum">
              <a:rPr lang="es-ES" smtClean="0"/>
              <a:pPr/>
              <a:t>11</a:t>
            </a:fld>
            <a:endParaRPr lang="es-E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76C808-2E9F-418A-8E1D-65FCA0CBB074}" type="slidenum">
              <a:rPr lang="es-ES" smtClean="0"/>
              <a:pPr/>
              <a:t>12</a:t>
            </a:fld>
            <a:endParaRPr lang="es-E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76C808-2E9F-418A-8E1D-65FCA0CBB074}" type="slidenum">
              <a:rPr lang="es-ES" smtClean="0"/>
              <a:pPr/>
              <a:t>13</a:t>
            </a:fld>
            <a:endParaRPr lang="es-E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76C808-2E9F-418A-8E1D-65FCA0CBB074}" type="slidenum">
              <a:rPr lang="es-ES" smtClean="0"/>
              <a:pPr/>
              <a:t>14</a:t>
            </a:fld>
            <a:endParaRPr lang="es-E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5237AB-C6F8-45C8-8142-791498B6E51C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7C25F9-0033-4E17-996D-2FA756F7BA0A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48A8E9-09C6-4460-8382-1828C748929D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F14A33-44BA-4DA9-9B6C-2E161B17C9C2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3FA41-2843-49D9-9AB4-96A8D1D28BCB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CDAE3B-E2B8-4C97-A7E7-B9680BDCDBF5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80888F-79F1-463D-A785-2350D7884BF6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586DF-BA61-4D72-844F-1D43959A9988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056CB8-698B-4B49-BAAE-252BA308865C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01A0AE-4B8B-4B22-88FF-814B00FE42BF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5FE2982B-D5B2-433F-9D5A-AE061A62A6C4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20A91B0-E4F7-4188-A123-324B80C960E8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8050213" cy="4925144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s-ES" dirty="0" smtClean="0"/>
              <a:t>	</a:t>
            </a:r>
            <a:endParaRPr lang="es-ES" sz="32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Sun" pitchFamily="2" charset="-122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s-CO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CO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PLAN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CO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DE AHORRO  ENERGÉTICO EN LA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CO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UMCE 2014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s-CO" sz="3200" b="1" u="sng" dirty="0" smtClean="0">
              <a:solidFill>
                <a:srgbClr val="CC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imSun" pitchFamily="2" charset="-122"/>
            </a:endParaRPr>
          </a:p>
          <a:p>
            <a:pPr algn="r" eaLnBrk="1" hangingPunct="1">
              <a:buFont typeface="Wingdings" pitchFamily="2" charset="2"/>
              <a:buNone/>
              <a:defRPr/>
            </a:pPr>
            <a:endParaRPr lang="es-CO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</a:endParaRPr>
          </a:p>
          <a:p>
            <a:pPr algn="r" eaLnBrk="1" hangingPunct="1">
              <a:buNone/>
              <a:defRPr/>
            </a:pPr>
            <a:endParaRPr lang="es-CO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</a:endParaRPr>
          </a:p>
          <a:p>
            <a:pPr algn="r" eaLnBrk="1" hangingPunct="1">
              <a:buFont typeface="Wingdings" pitchFamily="2" charset="2"/>
              <a:buNone/>
              <a:defRPr/>
            </a:pPr>
            <a:endParaRPr lang="es-CO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</a:endParaRPr>
          </a:p>
          <a:p>
            <a:pPr algn="r" eaLnBrk="1" hangingPunct="1">
              <a:buFont typeface="Wingdings" pitchFamily="2" charset="2"/>
              <a:buNone/>
              <a:defRPr/>
            </a:pPr>
            <a:endParaRPr lang="es-CO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</a:endParaRP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es-CO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Realizado por:</a:t>
            </a:r>
            <a:r>
              <a:rPr lang="es-CO" sz="2000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 Francisco Castañeda V.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es-CO" sz="2000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Ing. Prevención de Riesgos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endParaRPr lang="es-ES" sz="2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403350" y="404813"/>
            <a:ext cx="7559675" cy="1076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CL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  <a:ea typeface="SimSun" pitchFamily="2" charset="-122"/>
              </a:rPr>
              <a:t>UNIVERSIDAD METROPOLITANA DE CIENCIAS  DE LA EDUCACIÓN</a:t>
            </a: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334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484784"/>
            <a:ext cx="1698642" cy="1272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3645024"/>
            <a:ext cx="1337214" cy="1464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4725144"/>
            <a:ext cx="1602110" cy="189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>
          <a:xfrm>
            <a:off x="1476375" y="0"/>
            <a:ext cx="6635750" cy="1143000"/>
          </a:xfrm>
        </p:spPr>
        <p:txBody>
          <a:bodyPr/>
          <a:lstStyle/>
          <a:p>
            <a:r>
              <a:rPr lang="es-ES" sz="4000" b="1" smtClean="0"/>
              <a:t>Es una tarea de todos</a:t>
            </a:r>
            <a:endParaRPr lang="en-US" sz="4000" b="1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750" y="1268413"/>
            <a:ext cx="8258175" cy="51149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es-ES_tradnl" sz="2700" b="1" dirty="0" smtClean="0">
                <a:solidFill>
                  <a:schemeClr val="accent1">
                    <a:lumMod val="75000"/>
                  </a:schemeClr>
                </a:solidFill>
              </a:rPr>
              <a:t>Cambiar nuestros hábitos</a:t>
            </a:r>
          </a:p>
          <a:p>
            <a:pPr lvl="1">
              <a:lnSpc>
                <a:spcPct val="90000"/>
              </a:lnSpc>
            </a:pPr>
            <a:r>
              <a:rPr lang="es-ES_tradnl" sz="2400" dirty="0" smtClean="0">
                <a:solidFill>
                  <a:schemeClr val="accent1">
                    <a:lumMod val="75000"/>
                  </a:schemeClr>
                </a:solidFill>
              </a:rPr>
              <a:t> Aprovechar la luz natural</a:t>
            </a:r>
          </a:p>
          <a:p>
            <a:pPr lvl="1">
              <a:lnSpc>
                <a:spcPct val="90000"/>
              </a:lnSpc>
            </a:pPr>
            <a:r>
              <a:rPr lang="es-ES_tradnl" sz="2400" dirty="0" smtClean="0">
                <a:solidFill>
                  <a:schemeClr val="accent1">
                    <a:lumMod val="75000"/>
                  </a:schemeClr>
                </a:solidFill>
              </a:rPr>
              <a:t>Apagar las luces y equipos cuando no se utilizan – ¡el modo stand-</a:t>
            </a:r>
            <a:r>
              <a:rPr lang="es-ES_tradnl" sz="2400" dirty="0" err="1" smtClean="0">
                <a:solidFill>
                  <a:schemeClr val="accent1">
                    <a:lumMod val="75000"/>
                  </a:schemeClr>
                </a:solidFill>
              </a:rPr>
              <a:t>by</a:t>
            </a:r>
            <a:r>
              <a:rPr lang="es-ES_tradnl" sz="2400" dirty="0" smtClean="0">
                <a:solidFill>
                  <a:schemeClr val="accent1">
                    <a:lumMod val="75000"/>
                  </a:schemeClr>
                </a:solidFill>
              </a:rPr>
              <a:t> consume energía!</a:t>
            </a:r>
          </a:p>
          <a:p>
            <a:pPr lvl="1">
              <a:lnSpc>
                <a:spcPct val="90000"/>
              </a:lnSpc>
            </a:pPr>
            <a:r>
              <a:rPr lang="es-ES_tradnl" sz="2400" dirty="0" smtClean="0">
                <a:solidFill>
                  <a:schemeClr val="accent1">
                    <a:lumMod val="75000"/>
                  </a:schemeClr>
                </a:solidFill>
              </a:rPr>
              <a:t>Usar el modo de ahorro de energía de los equipos</a:t>
            </a:r>
          </a:p>
          <a:p>
            <a:pPr lvl="1">
              <a:lnSpc>
                <a:spcPct val="90000"/>
              </a:lnSpc>
            </a:pPr>
            <a:r>
              <a:rPr lang="es-ES_tradnl" sz="2400" dirty="0" smtClean="0">
                <a:solidFill>
                  <a:schemeClr val="accent1">
                    <a:lumMod val="75000"/>
                  </a:schemeClr>
                </a:solidFill>
              </a:rPr>
              <a:t>Mantener la temperatura en 20 ºC en invierno y 24 ºC en verano</a:t>
            </a:r>
          </a:p>
          <a:p>
            <a:pPr lvl="1">
              <a:lnSpc>
                <a:spcPct val="90000"/>
              </a:lnSpc>
            </a:pPr>
            <a:r>
              <a:rPr lang="es-ES_tradnl" sz="2400" dirty="0" smtClean="0">
                <a:solidFill>
                  <a:schemeClr val="accent1">
                    <a:lumMod val="75000"/>
                  </a:schemeClr>
                </a:solidFill>
              </a:rPr>
              <a:t>Cerrar puertas y ventanas cuando esté funcionando el sistema de climatización – aprovechar la ventilación natural siempre que sea posible</a:t>
            </a:r>
          </a:p>
          <a:p>
            <a:pPr lvl="1">
              <a:lnSpc>
                <a:spcPct val="90000"/>
              </a:lnSpc>
            </a:pPr>
            <a:r>
              <a:rPr lang="es-ES_tradnl" sz="2400" dirty="0" smtClean="0">
                <a:solidFill>
                  <a:schemeClr val="accent1">
                    <a:lumMod val="75000"/>
                  </a:schemeClr>
                </a:solidFill>
              </a:rPr>
              <a:t>Reducir al máximo el consumo de papel, tinta y material de oficina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s-ES_tradnl" sz="2700" dirty="0" smtClean="0">
              <a:solidFill>
                <a:schemeClr val="folHlink"/>
              </a:solidFill>
            </a:endParaRPr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05488"/>
            <a:ext cx="9017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334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6" name="Rectangle 4"/>
          <p:cNvSpPr>
            <a:spLocks noGrp="1" noChangeArrowheads="1"/>
          </p:cNvSpPr>
          <p:nvPr>
            <p:ph idx="1"/>
          </p:nvPr>
        </p:nvSpPr>
        <p:spPr>
          <a:xfrm>
            <a:off x="539750" y="1628775"/>
            <a:ext cx="8305800" cy="39624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es-ES_tradnl" sz="2400" b="1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s-ES_tradnl" sz="2400" b="1" dirty="0" smtClean="0">
              <a:solidFill>
                <a:srgbClr val="CC0099"/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s-ES_tradnl" sz="2400" dirty="0" smtClean="0"/>
          </a:p>
          <a:p>
            <a:pPr marL="457200" indent="-457200" eaLnBrk="1" hangingPunct="1">
              <a:defRPr/>
            </a:pPr>
            <a:endParaRPr lang="es-ES_tradnl" sz="2400" dirty="0" smtClean="0"/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s-ES_tradnl" sz="2400" b="1" dirty="0" smtClean="0"/>
              <a:t> 	</a:t>
            </a:r>
            <a:endParaRPr lang="es-ES_tradnl" sz="2400" dirty="0" smtClean="0"/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s-ES_tradnl" sz="2400" dirty="0" smtClean="0"/>
              <a:t>	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475656" y="404664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B2B2B2"/>
              </a:buClr>
              <a:buSzPct val="90000"/>
              <a:defRPr/>
            </a:pPr>
            <a:r>
              <a:rPr lang="es-ES_tradnl" sz="2400" b="1" kern="0" dirty="0" smtClean="0">
                <a:solidFill>
                  <a:srgbClr val="002060"/>
                </a:solidFill>
                <a:latin typeface="Arial"/>
              </a:rPr>
              <a:t>PLAN DE AHORRO ENERGÉTICO EN LA UMCE 2014.</a:t>
            </a: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334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CuadroTexto"/>
          <p:cNvSpPr txBox="1"/>
          <p:nvPr/>
        </p:nvSpPr>
        <p:spPr>
          <a:xfrm>
            <a:off x="467544" y="162880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CL" b="1" dirty="0" smtClean="0"/>
          </a:p>
          <a:p>
            <a:pPr marL="268288" lvl="1" indent="-268288" algn="just">
              <a:buFont typeface="Arial" pitchFamily="34" charset="0"/>
              <a:buChar char="•"/>
            </a:pPr>
            <a:endParaRPr lang="es-CL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1" y="1395320"/>
            <a:ext cx="8603874" cy="404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6" name="Rectangle 4"/>
          <p:cNvSpPr>
            <a:spLocks noGrp="1" noChangeArrowheads="1"/>
          </p:cNvSpPr>
          <p:nvPr>
            <p:ph idx="1"/>
          </p:nvPr>
        </p:nvSpPr>
        <p:spPr>
          <a:xfrm>
            <a:off x="251520" y="1628775"/>
            <a:ext cx="8594030" cy="39624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es-ES_tradnl" sz="2400" b="1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s-ES_tradnl" sz="2400" b="1" dirty="0" smtClean="0">
              <a:solidFill>
                <a:srgbClr val="CC0099"/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s-ES_tradnl" sz="2400" dirty="0" smtClean="0"/>
          </a:p>
          <a:p>
            <a:pPr marL="457200" indent="-457200" eaLnBrk="1" hangingPunct="1">
              <a:defRPr/>
            </a:pPr>
            <a:endParaRPr lang="es-ES_tradnl" sz="2400" dirty="0" smtClean="0"/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s-ES_tradnl" sz="2400" b="1" dirty="0" smtClean="0"/>
              <a:t> 	</a:t>
            </a:r>
            <a:endParaRPr lang="es-ES_tradnl" sz="2400" dirty="0" smtClean="0"/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s-ES_tradnl" sz="2400" dirty="0" smtClean="0"/>
              <a:t>	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475656" y="404664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B2B2B2"/>
              </a:buClr>
              <a:buSzPct val="90000"/>
              <a:defRPr/>
            </a:pPr>
            <a:r>
              <a:rPr lang="es-ES_tradnl" sz="2400" b="1" kern="0" dirty="0" smtClean="0">
                <a:solidFill>
                  <a:srgbClr val="002060"/>
                </a:solidFill>
                <a:latin typeface="Arial"/>
              </a:rPr>
              <a:t>PLAN DE AHORRO ENERGÉTICO EN LA UMCE 2014.</a:t>
            </a: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404813"/>
            <a:ext cx="10334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CuadroTexto"/>
          <p:cNvSpPr txBox="1"/>
          <p:nvPr/>
        </p:nvSpPr>
        <p:spPr>
          <a:xfrm>
            <a:off x="467544" y="162880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CL" b="1" dirty="0" smtClean="0"/>
          </a:p>
          <a:p>
            <a:pPr marL="268288" lvl="1" indent="-268288" algn="just">
              <a:buFont typeface="Arial" pitchFamily="34" charset="0"/>
              <a:buChar char="•"/>
            </a:pPr>
            <a:endParaRPr lang="es-CL" dirty="0" smtClean="0"/>
          </a:p>
        </p:txBody>
      </p:sp>
      <p:sp>
        <p:nvSpPr>
          <p:cNvPr id="6" name="5 CuadroTexto"/>
          <p:cNvSpPr txBox="1"/>
          <p:nvPr/>
        </p:nvSpPr>
        <p:spPr>
          <a:xfrm>
            <a:off x="251520" y="1412776"/>
            <a:ext cx="856895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ACCIONES PARA LA COMUNIDAD</a:t>
            </a:r>
          </a:p>
          <a:p>
            <a:endParaRPr lang="es-CL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L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CL" dirty="0" smtClean="0">
                <a:solidFill>
                  <a:schemeClr val="accent1">
                    <a:lumMod val="75000"/>
                  </a:schemeClr>
                </a:solidFill>
              </a:rPr>
              <a:t> Apagar luminarias al interior de salas de clases al termino de la cátedra.</a:t>
            </a:r>
          </a:p>
          <a:p>
            <a:pPr>
              <a:buFont typeface="Arial" pitchFamily="34" charset="0"/>
              <a:buChar char="•"/>
            </a:pPr>
            <a:r>
              <a:rPr lang="es-CL" dirty="0" smtClean="0">
                <a:solidFill>
                  <a:schemeClr val="accent1">
                    <a:lumMod val="75000"/>
                  </a:schemeClr>
                </a:solidFill>
              </a:rPr>
              <a:t> Apagar luminarias en oficinas cuando no la necesites.</a:t>
            </a:r>
          </a:p>
          <a:p>
            <a:pPr>
              <a:buFont typeface="Arial" pitchFamily="34" charset="0"/>
              <a:buChar char="•"/>
            </a:pPr>
            <a:r>
              <a:rPr lang="es-CL" dirty="0" smtClean="0">
                <a:solidFill>
                  <a:schemeClr val="accent1">
                    <a:lumMod val="75000"/>
                  </a:schemeClr>
                </a:solidFill>
              </a:rPr>
              <a:t>Apagar tu computador durante la hora de colación.</a:t>
            </a:r>
          </a:p>
          <a:p>
            <a:pPr>
              <a:buFont typeface="Arial" pitchFamily="34" charset="0"/>
              <a:buChar char="•"/>
            </a:pPr>
            <a:r>
              <a:rPr lang="es-CL" dirty="0" smtClean="0">
                <a:solidFill>
                  <a:schemeClr val="accent1">
                    <a:lumMod val="75000"/>
                  </a:schemeClr>
                </a:solidFill>
              </a:rPr>
              <a:t>Uso adecuado de calefactores y estufas eléctricas.</a:t>
            </a:r>
          </a:p>
          <a:p>
            <a:pPr>
              <a:buFont typeface="Arial" pitchFamily="34" charset="0"/>
              <a:buChar char="•"/>
            </a:pPr>
            <a:r>
              <a:rPr lang="es-CL" dirty="0" smtClean="0">
                <a:solidFill>
                  <a:schemeClr val="accent1">
                    <a:lumMod val="75000"/>
                  </a:schemeClr>
                </a:solidFill>
              </a:rPr>
              <a:t>Regular uso del “time”  para un mejor uso de luminarias del campus.</a:t>
            </a:r>
          </a:p>
          <a:p>
            <a:pPr>
              <a:buFont typeface="Arial" pitchFamily="34" charset="0"/>
              <a:buChar char="•"/>
            </a:pPr>
            <a:r>
              <a:rPr lang="es-CL" dirty="0" smtClean="0">
                <a:solidFill>
                  <a:schemeClr val="accent1">
                    <a:lumMod val="75000"/>
                  </a:schemeClr>
                </a:solidFill>
              </a:rPr>
              <a:t>Mantención continua de equipos y maquinarias.</a:t>
            </a:r>
          </a:p>
          <a:p>
            <a:pPr>
              <a:buFont typeface="Arial" pitchFamily="34" charset="0"/>
              <a:buChar char="•"/>
            </a:pPr>
            <a:r>
              <a:rPr lang="es-CL" dirty="0" smtClean="0">
                <a:solidFill>
                  <a:schemeClr val="accent1">
                    <a:lumMod val="75000"/>
                  </a:schemeClr>
                </a:solidFill>
              </a:rPr>
              <a:t>Uso adecuado de ascensores.</a:t>
            </a:r>
          </a:p>
          <a:p>
            <a:pPr>
              <a:buFont typeface="Arial" pitchFamily="34" charset="0"/>
              <a:buChar char="•"/>
            </a:pPr>
            <a:r>
              <a:rPr lang="es-CL" dirty="0" smtClean="0">
                <a:solidFill>
                  <a:schemeClr val="accent1">
                    <a:lumMod val="75000"/>
                  </a:schemeClr>
                </a:solidFill>
              </a:rPr>
              <a:t>Encender luminarias dentro de la oficina sólo que necesites. </a:t>
            </a:r>
          </a:p>
          <a:p>
            <a:pPr>
              <a:buFont typeface="Arial" pitchFamily="34" charset="0"/>
              <a:buChar char="•"/>
              <a:tabLst>
                <a:tab pos="95250" algn="l"/>
              </a:tabLst>
            </a:pPr>
            <a:r>
              <a:rPr lang="es-CL" dirty="0" smtClean="0">
                <a:solidFill>
                  <a:schemeClr val="accent1">
                    <a:lumMod val="75000"/>
                  </a:schemeClr>
                </a:solidFill>
              </a:rPr>
              <a:t>Cambio de luminarias de uso de ampolletas convencionales al Led. (Ideal uso de 	panel solar para uso en luminarias).</a:t>
            </a:r>
            <a:endParaRPr lang="es-CL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980728"/>
            <a:ext cx="1320082" cy="113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2780928"/>
            <a:ext cx="1287587" cy="1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9992" y="4869160"/>
            <a:ext cx="1264915" cy="1764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6" name="Rectangle 4"/>
          <p:cNvSpPr>
            <a:spLocks noGrp="1" noChangeArrowheads="1"/>
          </p:cNvSpPr>
          <p:nvPr>
            <p:ph idx="1"/>
          </p:nvPr>
        </p:nvSpPr>
        <p:spPr>
          <a:xfrm>
            <a:off x="251520" y="1628775"/>
            <a:ext cx="8594030" cy="39624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es-ES_tradnl" sz="2400" b="1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s-ES_tradnl" sz="2400" b="1" dirty="0" smtClean="0">
              <a:solidFill>
                <a:srgbClr val="CC0099"/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s-ES_tradnl" sz="2400" dirty="0" smtClean="0"/>
          </a:p>
          <a:p>
            <a:pPr marL="457200" indent="-457200" eaLnBrk="1" hangingPunct="1">
              <a:defRPr/>
            </a:pPr>
            <a:endParaRPr lang="es-ES_tradnl" sz="2400" dirty="0" smtClean="0"/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s-ES_tradnl" sz="2400" b="1" dirty="0" smtClean="0"/>
              <a:t> 	</a:t>
            </a:r>
            <a:endParaRPr lang="es-ES_tradnl" sz="2400" dirty="0" smtClean="0"/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s-ES_tradnl" sz="2400" dirty="0" smtClean="0"/>
              <a:t>	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475656" y="404664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B2B2B2"/>
              </a:buClr>
              <a:buSzPct val="90000"/>
              <a:defRPr/>
            </a:pPr>
            <a:r>
              <a:rPr lang="es-ES_tradnl" sz="2400" b="1" kern="0" dirty="0" smtClean="0">
                <a:solidFill>
                  <a:srgbClr val="002060"/>
                </a:solidFill>
                <a:latin typeface="Arial"/>
              </a:rPr>
              <a:t>PLAN DE AHORRO ENERGÉTICO EN LA UMCE 2014.</a:t>
            </a: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404813"/>
            <a:ext cx="10334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CuadroTexto"/>
          <p:cNvSpPr txBox="1"/>
          <p:nvPr/>
        </p:nvSpPr>
        <p:spPr>
          <a:xfrm>
            <a:off x="467544" y="162880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CL" b="1" dirty="0" smtClean="0"/>
          </a:p>
          <a:p>
            <a:pPr marL="268288" lvl="1" indent="-268288" algn="just">
              <a:buFont typeface="Arial" pitchFamily="34" charset="0"/>
              <a:buChar char="•"/>
            </a:pPr>
            <a:endParaRPr lang="es-CL" dirty="0" smtClean="0"/>
          </a:p>
        </p:txBody>
      </p:sp>
      <p:sp>
        <p:nvSpPr>
          <p:cNvPr id="6" name="5 CuadroTexto"/>
          <p:cNvSpPr txBox="1"/>
          <p:nvPr/>
        </p:nvSpPr>
        <p:spPr>
          <a:xfrm>
            <a:off x="251520" y="1412776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ACCIONES PARA LA COMUNIDAD</a:t>
            </a:r>
          </a:p>
          <a:p>
            <a:endParaRPr lang="es-CL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L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s-CL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764704"/>
            <a:ext cx="1615289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085184"/>
            <a:ext cx="3144763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 descr="C:\Users\Franciscoc\Desktop\RETO AGUA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1850765"/>
            <a:ext cx="8136904" cy="337940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6" name="Rectangle 4"/>
          <p:cNvSpPr>
            <a:spLocks noGrp="1" noChangeArrowheads="1"/>
          </p:cNvSpPr>
          <p:nvPr>
            <p:ph idx="1"/>
          </p:nvPr>
        </p:nvSpPr>
        <p:spPr>
          <a:xfrm>
            <a:off x="251520" y="1628775"/>
            <a:ext cx="8594030" cy="39624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es-ES_tradnl" sz="2400" b="1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s-ES_tradnl" sz="2400" b="1" dirty="0" smtClean="0">
              <a:solidFill>
                <a:srgbClr val="CC0099"/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s-ES_tradnl" sz="2400" dirty="0" smtClean="0"/>
          </a:p>
          <a:p>
            <a:pPr marL="457200" indent="-457200" eaLnBrk="1" hangingPunct="1">
              <a:defRPr/>
            </a:pPr>
            <a:endParaRPr lang="es-ES_tradnl" sz="2400" dirty="0" smtClean="0"/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s-ES_tradnl" sz="2400" b="1" dirty="0" smtClean="0"/>
              <a:t> 	</a:t>
            </a:r>
            <a:endParaRPr lang="es-ES_tradnl" sz="2400" dirty="0" smtClean="0"/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s-ES_tradnl" sz="2400" dirty="0" smtClean="0"/>
              <a:t>	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475656" y="404664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B2B2B2"/>
              </a:buClr>
              <a:buSzPct val="90000"/>
              <a:defRPr/>
            </a:pPr>
            <a:r>
              <a:rPr lang="es-ES_tradnl" sz="2400" b="1" kern="0" dirty="0" smtClean="0">
                <a:solidFill>
                  <a:srgbClr val="002060"/>
                </a:solidFill>
                <a:latin typeface="Arial"/>
              </a:rPr>
              <a:t>PLAN DE AHORRO ENERGÉTICO EN LA UMCE 2014.</a:t>
            </a: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404813"/>
            <a:ext cx="10334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CuadroTexto"/>
          <p:cNvSpPr txBox="1"/>
          <p:nvPr/>
        </p:nvSpPr>
        <p:spPr>
          <a:xfrm>
            <a:off x="467544" y="162880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CL" b="1" dirty="0" smtClean="0"/>
          </a:p>
          <a:p>
            <a:pPr marL="268288" lvl="1" indent="-268288" algn="just">
              <a:buFont typeface="Arial" pitchFamily="34" charset="0"/>
              <a:buChar char="•"/>
            </a:pPr>
            <a:endParaRPr lang="es-CL" dirty="0" smtClean="0"/>
          </a:p>
        </p:txBody>
      </p:sp>
      <p:sp>
        <p:nvSpPr>
          <p:cNvPr id="6" name="5 CuadroTexto"/>
          <p:cNvSpPr txBox="1"/>
          <p:nvPr/>
        </p:nvSpPr>
        <p:spPr>
          <a:xfrm>
            <a:off x="251520" y="1412776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ACCIONES PARA LA COMUNIDAD</a:t>
            </a:r>
          </a:p>
          <a:p>
            <a:endParaRPr lang="es-CL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L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s-CL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1988840"/>
            <a:ext cx="1615289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99237" y="5085184"/>
            <a:ext cx="3144763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CuadroTexto"/>
          <p:cNvSpPr txBox="1"/>
          <p:nvPr/>
        </p:nvSpPr>
        <p:spPr>
          <a:xfrm>
            <a:off x="683568" y="3645024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CL" dirty="0" smtClean="0"/>
              <a:t>Mantenciones periódicas de griferías y excusados.</a:t>
            </a:r>
          </a:p>
          <a:p>
            <a:pPr>
              <a:buFont typeface="Arial" pitchFamily="34" charset="0"/>
              <a:buChar char="•"/>
            </a:pPr>
            <a:r>
              <a:rPr lang="es-CL" dirty="0" smtClean="0"/>
              <a:t>Riesgo para el campus con agua de pozo.</a:t>
            </a:r>
          </a:p>
          <a:p>
            <a:pPr>
              <a:buFont typeface="Arial" pitchFamily="34" charset="0"/>
              <a:buChar char="•"/>
            </a:pPr>
            <a:r>
              <a:rPr lang="es-CL" dirty="0" smtClean="0"/>
              <a:t>Consciencia de cada uno en el uso de este vital elemento. </a:t>
            </a:r>
            <a:endParaRPr lang="es-C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6" name="Rectangle 4"/>
          <p:cNvSpPr>
            <a:spLocks noGrp="1" noChangeArrowheads="1"/>
          </p:cNvSpPr>
          <p:nvPr>
            <p:ph idx="1"/>
          </p:nvPr>
        </p:nvSpPr>
        <p:spPr>
          <a:xfrm>
            <a:off x="539750" y="1628775"/>
            <a:ext cx="8305800" cy="3962400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s-ES_tradnl" sz="2400" b="1" dirty="0" smtClean="0">
                <a:solidFill>
                  <a:schemeClr val="accent1">
                    <a:lumMod val="75000"/>
                  </a:schemeClr>
                </a:solidFill>
              </a:rPr>
              <a:t>EQUIPO DE COORDINACIÓN: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s-ES_tradnl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s-ES_tradnl" sz="2000" b="1" dirty="0" smtClean="0">
                <a:solidFill>
                  <a:schemeClr val="accent1">
                    <a:lumMod val="75000"/>
                  </a:schemeClr>
                </a:solidFill>
              </a:rPr>
              <a:t>DIRECTOR DE ADMINISTRACIÓN.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s-ES_tradnl" sz="2000" b="1" dirty="0" smtClean="0">
                <a:solidFill>
                  <a:schemeClr val="accent1">
                    <a:lumMod val="75000"/>
                  </a:schemeClr>
                </a:solidFill>
              </a:rPr>
              <a:t>SECCIÓN PREVENCIÓN DE RIESGOS.</a:t>
            </a:r>
            <a:endParaRPr lang="es-ES_tradnl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s-ES_tradnl" sz="2400" b="1" dirty="0" smtClean="0">
              <a:solidFill>
                <a:srgbClr val="CC0099"/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s-ES_tradnl" sz="2400" dirty="0" smtClean="0"/>
          </a:p>
          <a:p>
            <a:pPr marL="457200" indent="-457200" eaLnBrk="1" hangingPunct="1">
              <a:defRPr/>
            </a:pPr>
            <a:endParaRPr lang="es-ES_tradnl" sz="2400" dirty="0" smtClean="0"/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s-ES_tradnl" sz="2400" b="1" dirty="0" smtClean="0"/>
              <a:t> 	</a:t>
            </a:r>
            <a:endParaRPr lang="es-ES_tradnl" sz="2400" dirty="0" smtClean="0"/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s-ES_tradnl" sz="2400" dirty="0" smtClean="0"/>
              <a:t>	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475656" y="404664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B2B2B2"/>
              </a:buClr>
              <a:buSzPct val="90000"/>
              <a:defRPr/>
            </a:pPr>
            <a:r>
              <a:rPr lang="es-ES_tradnl" sz="2400" b="1" kern="0" dirty="0" smtClean="0">
                <a:solidFill>
                  <a:srgbClr val="002060"/>
                </a:solidFill>
                <a:latin typeface="Arial"/>
              </a:rPr>
              <a:t>PLAN DE AHORRO ENERGÉTICO EN LA UMCE 2014.</a:t>
            </a: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334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356992"/>
            <a:ext cx="4880449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6" name="Rectangle 4"/>
          <p:cNvSpPr>
            <a:spLocks noGrp="1" noChangeArrowheads="1"/>
          </p:cNvSpPr>
          <p:nvPr>
            <p:ph idx="1"/>
          </p:nvPr>
        </p:nvSpPr>
        <p:spPr>
          <a:xfrm>
            <a:off x="539750" y="1628775"/>
            <a:ext cx="7992690" cy="4680546"/>
          </a:xfrm>
        </p:spPr>
        <p:txBody>
          <a:bodyPr>
            <a:normAutofit fontScale="85000" lnSpcReduction="10000"/>
          </a:bodyPr>
          <a:lstStyle/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es-ES_tradnl" sz="2400" b="1" dirty="0" smtClean="0">
                <a:solidFill>
                  <a:schemeClr val="accent1">
                    <a:lumMod val="75000"/>
                  </a:schemeClr>
                </a:solidFill>
              </a:rPr>
              <a:t>FUNCIONES DEL EQUIPO DE COORDINACIÓN :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lang="es-ES_tradnl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just" eaLnBrk="1" hangingPunct="1">
              <a:buClrTx/>
              <a:buFont typeface="+mj-lt"/>
              <a:buAutoNum type="arabicPeriod"/>
              <a:defRPr/>
            </a:pPr>
            <a:r>
              <a:rPr lang="es-ES_tradnl" sz="2400" b="1" dirty="0" smtClean="0">
                <a:solidFill>
                  <a:schemeClr val="accent1">
                    <a:lumMod val="75000"/>
                  </a:schemeClr>
                </a:solidFill>
              </a:rPr>
              <a:t>DIRECTOR DE ADMINISTRACIÓN</a:t>
            </a:r>
          </a:p>
          <a:p>
            <a:pPr marL="0" indent="0" algn="just" eaLnBrk="1" hangingPunct="1">
              <a:buNone/>
              <a:tabLst>
                <a:tab pos="444500" algn="l"/>
              </a:tabLst>
              <a:defRPr/>
            </a:pPr>
            <a:r>
              <a:rPr lang="es-ES_tradnl" sz="2400" b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s-CL" sz="2400" dirty="0" smtClean="0">
                <a:solidFill>
                  <a:schemeClr val="accent1">
                    <a:lumMod val="75000"/>
                  </a:schemeClr>
                </a:solidFill>
              </a:rPr>
              <a:t>Planear, organizar, dirigir y controlar las actividades 	vinculadas 	con los recursos humanos, materiales y financieros del PLAN.</a:t>
            </a:r>
          </a:p>
          <a:p>
            <a:pPr marL="457200" indent="-457200" algn="just" eaLnBrk="1" hangingPunct="1">
              <a:buClrTx/>
              <a:buNone/>
              <a:tabLst>
                <a:tab pos="444500" algn="l"/>
              </a:tabLst>
              <a:defRPr/>
            </a:pPr>
            <a:endParaRPr lang="es-ES_tradnl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just" eaLnBrk="1" hangingPunct="1">
              <a:buClrTx/>
              <a:buFont typeface="+mj-lt"/>
              <a:buAutoNum type="arabicPeriod" startAt="2"/>
              <a:defRPr/>
            </a:pPr>
            <a:r>
              <a:rPr lang="es-ES_tradnl" sz="2400" b="1" dirty="0" smtClean="0">
                <a:solidFill>
                  <a:schemeClr val="accent1">
                    <a:lumMod val="75000"/>
                  </a:schemeClr>
                </a:solidFill>
              </a:rPr>
              <a:t>SECCIÓN PREVENCIÓN DE RIESGOS</a:t>
            </a:r>
          </a:p>
          <a:p>
            <a:pPr marL="0" indent="0" algn="just" eaLnBrk="1" hangingPunct="1">
              <a:buNone/>
              <a:tabLst>
                <a:tab pos="444500" algn="l"/>
                <a:tab pos="901700" algn="l"/>
              </a:tabLst>
              <a:defRPr/>
            </a:pPr>
            <a:r>
              <a:rPr lang="es-ES" sz="2400" dirty="0" smtClean="0">
                <a:solidFill>
                  <a:schemeClr val="accent1">
                    <a:lumMod val="75000"/>
                  </a:schemeClr>
                </a:solidFill>
              </a:rPr>
              <a:t>	Planificar, organizar, asesorar, ejecutar, supervisar y promover 	acciones 	permanentes para evitar accidentes del trabajo y 	enfermedades 	profesionales.</a:t>
            </a:r>
            <a:endParaRPr lang="es-CL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s-ES_tradnl" sz="2400" dirty="0" smtClean="0"/>
          </a:p>
          <a:p>
            <a:pPr marL="457200" indent="-457200" eaLnBrk="1" hangingPunct="1">
              <a:defRPr/>
            </a:pPr>
            <a:endParaRPr lang="es-ES_tradnl" sz="2400" dirty="0" smtClean="0"/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s-ES_tradnl" sz="2400" b="1" dirty="0" smtClean="0"/>
              <a:t> 	</a:t>
            </a:r>
            <a:endParaRPr lang="es-ES_tradnl" sz="2400" dirty="0" smtClean="0"/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s-ES_tradnl" sz="2400" dirty="0" smtClean="0"/>
              <a:t>	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691680" y="404664"/>
            <a:ext cx="74523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B2B2B2"/>
              </a:buClr>
              <a:buSzPct val="90000"/>
              <a:defRPr/>
            </a:pPr>
            <a:r>
              <a:rPr lang="es-ES_tradnl" sz="2400" b="1" kern="0" dirty="0" smtClean="0">
                <a:solidFill>
                  <a:srgbClr val="002060"/>
                </a:solidFill>
                <a:latin typeface="Arial"/>
              </a:rPr>
              <a:t>PLAN DE AHORRO ENERGÉTICO EN LA UMCE 2014.</a:t>
            </a: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334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6" name="Rectangle 4"/>
          <p:cNvSpPr>
            <a:spLocks noGrp="1" noChangeArrowheads="1"/>
          </p:cNvSpPr>
          <p:nvPr>
            <p:ph idx="1"/>
          </p:nvPr>
        </p:nvSpPr>
        <p:spPr>
          <a:xfrm>
            <a:off x="539750" y="1628774"/>
            <a:ext cx="8604250" cy="4968577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s-ES_tradnl" sz="2400" b="1" dirty="0" smtClean="0">
                <a:solidFill>
                  <a:schemeClr val="accent1">
                    <a:lumMod val="75000"/>
                  </a:schemeClr>
                </a:solidFill>
              </a:rPr>
              <a:t>FASES DEL PLAN 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s-ES_tradnl" sz="2400" b="1" dirty="0" smtClean="0"/>
          </a:p>
          <a:p>
            <a:pPr marL="457200" indent="-457200" eaLnBrk="1" hangingPunct="1">
              <a:buClrTx/>
              <a:buFont typeface="+mj-lt"/>
              <a:buAutoNum type="arabicPeriod"/>
              <a:defRPr/>
            </a:pPr>
            <a:r>
              <a:rPr lang="es-ES_tradnl" sz="2200" b="1" dirty="0" smtClean="0">
                <a:solidFill>
                  <a:schemeClr val="accent1">
                    <a:lumMod val="75000"/>
                  </a:schemeClr>
                </a:solidFill>
              </a:rPr>
              <a:t>FASE PREPARATORIA</a:t>
            </a:r>
          </a:p>
          <a:p>
            <a:pPr marL="457200" indent="-457200" eaLnBrk="1" hangingPunct="1">
              <a:buClrTx/>
              <a:buNone/>
              <a:defRPr/>
            </a:pPr>
            <a:r>
              <a:rPr lang="es-ES_tradnl" sz="2200" b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s-ES_tradnl" sz="2200" dirty="0" smtClean="0">
                <a:solidFill>
                  <a:schemeClr val="accent1">
                    <a:lumMod val="75000"/>
                  </a:schemeClr>
                </a:solidFill>
              </a:rPr>
              <a:t>Abril 2014. </a:t>
            </a:r>
          </a:p>
          <a:p>
            <a:pPr marL="0" indent="0" eaLnBrk="1" hangingPunct="1">
              <a:buNone/>
              <a:tabLst>
                <a:tab pos="444500" algn="l"/>
              </a:tabLst>
              <a:defRPr/>
            </a:pPr>
            <a:r>
              <a:rPr lang="es-ES_tradnl" sz="2200" b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endParaRPr lang="es-CL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eaLnBrk="1" hangingPunct="1">
              <a:buClrTx/>
              <a:buFont typeface="+mj-lt"/>
              <a:buAutoNum type="arabicPeriod" startAt="2"/>
              <a:tabLst>
                <a:tab pos="444500" algn="l"/>
              </a:tabLst>
              <a:defRPr/>
            </a:pPr>
            <a:r>
              <a:rPr lang="es-ES_tradnl" sz="2200" b="1" dirty="0" smtClean="0">
                <a:solidFill>
                  <a:schemeClr val="accent1">
                    <a:lumMod val="75000"/>
                  </a:schemeClr>
                </a:solidFill>
              </a:rPr>
              <a:t>FASE OPERATIVA</a:t>
            </a:r>
          </a:p>
          <a:p>
            <a:pPr marL="457200" indent="-457200">
              <a:buClrTx/>
              <a:buNone/>
              <a:tabLst>
                <a:tab pos="444500" algn="l"/>
              </a:tabLst>
              <a:defRPr/>
            </a:pPr>
            <a:r>
              <a:rPr lang="es-ES_tradnl" sz="2200" b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s-ES_tradnl" sz="2200" dirty="0" smtClean="0">
                <a:solidFill>
                  <a:schemeClr val="accent1">
                    <a:lumMod val="75000"/>
                  </a:schemeClr>
                </a:solidFill>
              </a:rPr>
              <a:t> Mayo 2014  al 30 de Octubre. </a:t>
            </a:r>
          </a:p>
          <a:p>
            <a:pPr marL="457200" indent="-457200" eaLnBrk="1" hangingPunct="1">
              <a:buClrTx/>
              <a:buNone/>
              <a:tabLst>
                <a:tab pos="444500" algn="l"/>
              </a:tabLst>
              <a:defRPr/>
            </a:pPr>
            <a:r>
              <a:rPr lang="es-ES_tradnl" sz="2200" b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s-ES_tradnl" sz="22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  <a:p>
            <a:pPr marL="457200" indent="-457200" eaLnBrk="1" hangingPunct="1">
              <a:buClrTx/>
              <a:buFont typeface="+mj-lt"/>
              <a:buAutoNum type="arabicPeriod" startAt="3"/>
              <a:defRPr/>
            </a:pPr>
            <a:r>
              <a:rPr lang="es-ES_tradnl" sz="2200" b="1" dirty="0" smtClean="0">
                <a:solidFill>
                  <a:schemeClr val="accent1">
                    <a:lumMod val="75000"/>
                  </a:schemeClr>
                </a:solidFill>
              </a:rPr>
              <a:t>FASE DE EVALUACIÓN</a:t>
            </a:r>
          </a:p>
          <a:p>
            <a:pPr marL="0" indent="0" eaLnBrk="1" hangingPunct="1">
              <a:buNone/>
              <a:tabLst>
                <a:tab pos="444500" algn="l"/>
                <a:tab pos="901700" algn="l"/>
              </a:tabLst>
              <a:defRPr/>
            </a:pPr>
            <a:r>
              <a:rPr lang="es-ES" sz="2200" dirty="0" smtClean="0">
                <a:solidFill>
                  <a:schemeClr val="accent1">
                    <a:lumMod val="75000"/>
                  </a:schemeClr>
                </a:solidFill>
              </a:rPr>
              <a:t>	Permanente. </a:t>
            </a:r>
            <a:endParaRPr lang="es-CL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s-ES_tradnl" sz="2400" dirty="0" smtClean="0"/>
          </a:p>
          <a:p>
            <a:pPr marL="457200" indent="-457200" eaLnBrk="1" hangingPunct="1">
              <a:defRPr/>
            </a:pPr>
            <a:endParaRPr lang="es-ES_tradnl" sz="2400" dirty="0" smtClean="0"/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s-ES_tradnl" sz="2400" b="1" dirty="0" smtClean="0"/>
              <a:t> 	</a:t>
            </a:r>
            <a:endParaRPr lang="es-ES_tradnl" sz="2400" dirty="0" smtClean="0"/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s-ES_tradnl" sz="2400" dirty="0" smtClean="0"/>
              <a:t>	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475656" y="404664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B2B2B2"/>
              </a:buClr>
              <a:buSzPct val="90000"/>
              <a:defRPr/>
            </a:pPr>
            <a:r>
              <a:rPr lang="es-ES_tradnl" sz="2400" b="1" kern="0" dirty="0" smtClean="0">
                <a:solidFill>
                  <a:srgbClr val="002060"/>
                </a:solidFill>
                <a:latin typeface="Arial"/>
              </a:rPr>
              <a:t>PLAN DE AHORRO ENERGÉTICO EN LA UMCE 2014.</a:t>
            </a: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334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6" name="Rectangle 4"/>
          <p:cNvSpPr>
            <a:spLocks noGrp="1" noChangeArrowheads="1"/>
          </p:cNvSpPr>
          <p:nvPr>
            <p:ph idx="1"/>
          </p:nvPr>
        </p:nvSpPr>
        <p:spPr>
          <a:xfrm>
            <a:off x="539750" y="1628775"/>
            <a:ext cx="8305800" cy="39624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es-ES_tradnl" sz="2400" b="1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s-ES_tradnl" sz="2400" b="1" dirty="0" smtClean="0">
              <a:solidFill>
                <a:srgbClr val="CC0099"/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s-ES_tradnl" sz="2400" dirty="0" smtClean="0"/>
          </a:p>
          <a:p>
            <a:pPr marL="457200" indent="-457200" eaLnBrk="1" hangingPunct="1">
              <a:defRPr/>
            </a:pPr>
            <a:endParaRPr lang="es-ES_tradnl" sz="2400" dirty="0" smtClean="0"/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s-ES_tradnl" sz="2400" b="1" dirty="0" smtClean="0"/>
              <a:t> 	</a:t>
            </a:r>
            <a:endParaRPr lang="es-ES_tradnl" sz="2400" dirty="0" smtClean="0"/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s-ES_tradnl" sz="2400" dirty="0" smtClean="0"/>
              <a:t>	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475656" y="404664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B2B2B2"/>
              </a:buClr>
              <a:buSzPct val="90000"/>
              <a:defRPr/>
            </a:pPr>
            <a:r>
              <a:rPr lang="es-ES_tradnl" sz="2400" b="1" kern="0" dirty="0" smtClean="0">
                <a:solidFill>
                  <a:srgbClr val="002060"/>
                </a:solidFill>
                <a:latin typeface="Arial"/>
              </a:rPr>
              <a:t>PLAN DE AHORRO ENERGÉTICO EN LA UMCE 2014.</a:t>
            </a: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334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CuadroTexto"/>
          <p:cNvSpPr txBox="1"/>
          <p:nvPr/>
        </p:nvSpPr>
        <p:spPr>
          <a:xfrm>
            <a:off x="467544" y="1628800"/>
            <a:ext cx="8424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000" b="1" dirty="0" smtClean="0">
                <a:solidFill>
                  <a:schemeClr val="accent1">
                    <a:lumMod val="75000"/>
                  </a:schemeClr>
                </a:solidFill>
              </a:rPr>
              <a:t>El Plan de ahorro incluye un conjunto de medidas y acciones</a:t>
            </a:r>
          </a:p>
          <a:p>
            <a:pPr algn="just"/>
            <a:r>
              <a:rPr lang="es-CL" sz="2000" b="1" dirty="0" smtClean="0">
                <a:solidFill>
                  <a:schemeClr val="accent1">
                    <a:lumMod val="75000"/>
                  </a:schemeClr>
                </a:solidFill>
              </a:rPr>
              <a:t>orientadas a: </a:t>
            </a:r>
            <a:endParaRPr lang="es-CL" sz="2000" dirty="0" smtClean="0">
              <a:solidFill>
                <a:srgbClr val="000000"/>
              </a:solidFill>
              <a:latin typeface="Arial"/>
            </a:endParaRPr>
          </a:p>
          <a:p>
            <a:pPr algn="just"/>
            <a:endParaRPr lang="es-CL" sz="2000" dirty="0" smtClean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es-CL" sz="20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0000"/>
                </a:solidFill>
                <a:latin typeface="Arial"/>
              </a:rPr>
              <a:t>Simples acciones cotidianas, pueden hacer la diferencia entre malgastar la energía o usarla eficientemente. </a:t>
            </a:r>
          </a:p>
          <a:p>
            <a:pPr algn="just"/>
            <a:endParaRPr lang="es-CL" sz="2000" dirty="0" smtClean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es-CL" sz="20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0000"/>
                </a:solidFill>
                <a:latin typeface="Arial"/>
              </a:rPr>
              <a:t>Es importante recordar que la eficiencia energética no sólo se restringe a acciones en el ámbito eléctrico: se puede aplicar al consumo de todos los recursos energéticos.</a:t>
            </a:r>
            <a:endParaRPr lang="es-CL" sz="2000" b="1" dirty="0" smtClean="0">
              <a:ln>
                <a:solidFill>
                  <a:schemeClr val="accent2">
                    <a:lumMod val="75000"/>
                  </a:schemeClr>
                </a:solidFill>
              </a:ln>
            </a:endParaRPr>
          </a:p>
          <a:p>
            <a:pPr algn="just"/>
            <a:endParaRPr lang="es-CL" b="1" dirty="0" smtClean="0"/>
          </a:p>
          <a:p>
            <a:pPr marL="268288" lvl="1" indent="-268288" algn="just">
              <a:buFont typeface="Arial" pitchFamily="34" charset="0"/>
              <a:buChar char="•"/>
            </a:pPr>
            <a:endParaRPr lang="es-CL" dirty="0" smtClean="0"/>
          </a:p>
        </p:txBody>
      </p:sp>
      <p:sp>
        <p:nvSpPr>
          <p:cNvPr id="8" name="7 Rectángulo redondeado"/>
          <p:cNvSpPr/>
          <p:nvPr/>
        </p:nvSpPr>
        <p:spPr>
          <a:xfrm>
            <a:off x="323528" y="2492896"/>
            <a:ext cx="8568952" cy="20162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Above"/>
              <a:lightRig rig="threePt" dir="t"/>
            </a:scene3d>
          </a:bodyPr>
          <a:lstStyle/>
          <a:p>
            <a:pPr algn="ctr"/>
            <a:endParaRPr lang="es-CL">
              <a:ln>
                <a:solidFill>
                  <a:srgbClr val="FFFF00"/>
                </a:solidFill>
              </a:ln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4581128"/>
            <a:ext cx="1728192" cy="2028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8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05488"/>
            <a:ext cx="901700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12" name="Picture 16" descr="01"/>
          <p:cNvPicPr>
            <a:picLocks noChangeAspect="1" noChangeArrowheads="1"/>
          </p:cNvPicPr>
          <p:nvPr/>
        </p:nvPicPr>
        <p:blipFill>
          <a:blip r:embed="rId3" cstate="print">
            <a:lum contrast="6000"/>
          </a:blip>
          <a:srcRect/>
          <a:stretch>
            <a:fillRect/>
          </a:stretch>
        </p:blipFill>
        <p:spPr bwMode="auto">
          <a:xfrm>
            <a:off x="5861050" y="1628775"/>
            <a:ext cx="3282950" cy="3455988"/>
          </a:xfrm>
          <a:prstGeom prst="rect">
            <a:avLst/>
          </a:prstGeom>
          <a:noFill/>
        </p:spPr>
      </p:pic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395288" y="1628775"/>
            <a:ext cx="6767512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  <a:buFont typeface="Wingdings" pitchFamily="2" charset="2"/>
              <a:buChar char="è"/>
            </a:pPr>
            <a:r>
              <a:rPr lang="es-ES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sym typeface="Wingdings" pitchFamily="2" charset="2"/>
              </a:rPr>
              <a:t>Es un problema económico, social y ambiental con consecuencias de gran magnitud.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395288" y="2997200"/>
            <a:ext cx="5616575" cy="533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  <a:buFont typeface="Wingdings" pitchFamily="2" charset="2"/>
              <a:buChar char="è"/>
            </a:pPr>
            <a:r>
              <a:rPr lang="es-ES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sym typeface="Wingdings" pitchFamily="2" charset="2"/>
              </a:rPr>
              <a:t>Todos somos parte de la solución.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95288" y="3789363"/>
            <a:ext cx="6480175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  <a:buFont typeface="Wingdings" pitchFamily="2" charset="2"/>
              <a:buChar char="è"/>
            </a:pPr>
            <a:r>
              <a:rPr lang="es-ES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sym typeface="Wingdings" pitchFamily="2" charset="2"/>
              </a:rPr>
              <a:t>Conservar la energía es la manera más efectiva, rápida y barata de alcanzar reducciones permanentes de gases de efecto invernadero (GEI) y ahorrar energía.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1042988" y="676247"/>
            <a:ext cx="7632700" cy="55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s-ES_tradnl" sz="40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El reto del cambio climático</a:t>
            </a:r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334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19672" y="260648"/>
            <a:ext cx="7283450" cy="1143000"/>
          </a:xfrm>
        </p:spPr>
        <p:txBody>
          <a:bodyPr>
            <a:normAutofit fontScale="90000"/>
          </a:bodyPr>
          <a:lstStyle/>
          <a:p>
            <a:r>
              <a:rPr lang="es-ES" sz="4000" b="1" dirty="0" smtClean="0"/>
              <a:t>Consumos de energía y emisiones en una oficina</a:t>
            </a:r>
            <a:endParaRPr lang="en-US" sz="4000" b="1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088" y="1743075"/>
            <a:ext cx="7683500" cy="5114925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s-ES_tradnl" sz="2800" dirty="0" smtClean="0">
                <a:solidFill>
                  <a:schemeClr val="accent1">
                    <a:lumMod val="75000"/>
                  </a:schemeClr>
                </a:solidFill>
              </a:rPr>
              <a:t>Iluminación y equipos – ofimática, ascensores, electrodomésticos, etc. </a:t>
            </a:r>
          </a:p>
          <a:p>
            <a:pPr>
              <a:lnSpc>
                <a:spcPct val="110000"/>
              </a:lnSpc>
            </a:pPr>
            <a:r>
              <a:rPr lang="es-ES_tradnl" sz="2800" dirty="0" smtClean="0">
                <a:solidFill>
                  <a:schemeClr val="accent1">
                    <a:lumMod val="75000"/>
                  </a:schemeClr>
                </a:solidFill>
              </a:rPr>
              <a:t>Calefacción</a:t>
            </a:r>
          </a:p>
          <a:p>
            <a:pPr>
              <a:lnSpc>
                <a:spcPct val="110000"/>
              </a:lnSpc>
            </a:pPr>
            <a:r>
              <a:rPr lang="es-ES_tradnl" sz="2800" dirty="0" smtClean="0">
                <a:solidFill>
                  <a:schemeClr val="accent1">
                    <a:lumMod val="75000"/>
                  </a:schemeClr>
                </a:solidFill>
              </a:rPr>
              <a:t>Aire acondicionado</a:t>
            </a:r>
          </a:p>
          <a:p>
            <a:pPr>
              <a:lnSpc>
                <a:spcPct val="20000"/>
              </a:lnSpc>
              <a:buNone/>
            </a:pPr>
            <a:endParaRPr lang="es-ES_tradnl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es-ES_tradnl" sz="2800" dirty="0" smtClean="0">
                <a:solidFill>
                  <a:schemeClr val="accent1">
                    <a:lumMod val="75000"/>
                  </a:schemeClr>
                </a:solidFill>
              </a:rPr>
              <a:t>Otros materiales (papel, cartuchos de tóner y tinta, </a:t>
            </a:r>
            <a:r>
              <a:rPr lang="es-ES_tradnl" sz="2800" dirty="0" err="1" smtClean="0">
                <a:solidFill>
                  <a:schemeClr val="accent1">
                    <a:lumMod val="75000"/>
                  </a:schemeClr>
                </a:solidFill>
              </a:rPr>
              <a:t>CD’s</a:t>
            </a:r>
            <a:r>
              <a:rPr lang="es-ES_tradnl" sz="2800" dirty="0" smtClean="0">
                <a:solidFill>
                  <a:schemeClr val="accent1">
                    <a:lumMod val="75000"/>
                  </a:schemeClr>
                </a:solidFill>
              </a:rPr>
              <a:t>, bolígrafos, </a:t>
            </a:r>
            <a:r>
              <a:rPr lang="es-ES_tradnl" sz="2800" dirty="0" err="1" smtClean="0">
                <a:solidFill>
                  <a:schemeClr val="accent1">
                    <a:lumMod val="75000"/>
                  </a:schemeClr>
                </a:solidFill>
              </a:rPr>
              <a:t>etc</a:t>
            </a:r>
            <a:r>
              <a:rPr lang="es-ES_tradnl" sz="2800" dirty="0" smtClean="0">
                <a:solidFill>
                  <a:schemeClr val="accent1">
                    <a:lumMod val="75000"/>
                  </a:schemeClr>
                </a:solidFill>
              </a:rPr>
              <a:t>) también conllevan consumos de energía y recursos.</a:t>
            </a:r>
          </a:p>
          <a:p>
            <a:pPr>
              <a:lnSpc>
                <a:spcPct val="110000"/>
              </a:lnSpc>
            </a:pPr>
            <a:endParaRPr lang="es-ES_tradnl" sz="2800" dirty="0" smtClean="0">
              <a:solidFill>
                <a:schemeClr val="folHlink"/>
              </a:solidFill>
            </a:endParaRPr>
          </a:p>
        </p:txBody>
      </p: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6444208" y="2620963"/>
            <a:ext cx="2375943" cy="2114550"/>
            <a:chOff x="3878" y="1570"/>
            <a:chExt cx="1626" cy="1332"/>
          </a:xfrm>
        </p:grpSpPr>
        <p:pic>
          <p:nvPicPr>
            <p:cNvPr id="12299" name="Picture 1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449886">
              <a:off x="4604" y="1570"/>
              <a:ext cx="900" cy="1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300" name="Picture 1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428764">
              <a:off x="3878" y="2251"/>
              <a:ext cx="742" cy="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334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35150" y="549275"/>
            <a:ext cx="6119813" cy="1143000"/>
          </a:xfrm>
          <a:ln/>
        </p:spPr>
        <p:txBody>
          <a:bodyPr>
            <a:normAutofit fontScale="90000"/>
          </a:bodyPr>
          <a:lstStyle/>
          <a:p>
            <a:r>
              <a:rPr lang="es-ES" sz="4000" b="1" smtClean="0"/>
              <a:t>Oficinas más eficientes, ventajas para todos</a:t>
            </a:r>
            <a:endParaRPr lang="en-US" sz="4000" b="1" smtClean="0"/>
          </a:p>
        </p:txBody>
      </p:sp>
      <p:pic>
        <p:nvPicPr>
          <p:cNvPr id="28685" name="Picture 13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/>
          <a:stretch>
            <a:fillRect/>
          </a:stretch>
        </p:blipFill>
        <p:spPr bwMode="auto">
          <a:xfrm>
            <a:off x="3924300" y="2420938"/>
            <a:ext cx="5219700" cy="334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686" name="2 Marcador de contenido"/>
          <p:cNvSpPr>
            <a:spLocks/>
          </p:cNvSpPr>
          <p:nvPr/>
        </p:nvSpPr>
        <p:spPr bwMode="auto">
          <a:xfrm>
            <a:off x="395288" y="2133600"/>
            <a:ext cx="5040312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s-ES_tradnl" sz="32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Menos </a:t>
            </a:r>
            <a:r>
              <a:rPr lang="es-ES_tradnl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costos</a:t>
            </a:r>
            <a:r>
              <a:rPr lang="es-ES_tradnl" sz="32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, más ahorro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s-ES_tradnl" sz="32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Reducción emisiones CO</a:t>
            </a:r>
            <a:r>
              <a:rPr lang="es-ES_tradnl" sz="3200" baseline="-25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s-ES_tradnl" sz="32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Más confort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s-ES_tradnl" sz="32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Más salud para los trabajadores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334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1143000"/>
          </a:xfrm>
        </p:spPr>
        <p:txBody>
          <a:bodyPr/>
          <a:lstStyle/>
          <a:p>
            <a:r>
              <a:rPr lang="es-ES" sz="4000" b="1" dirty="0" smtClean="0"/>
              <a:t>¡Hay que pasar a la acción!</a:t>
            </a:r>
            <a:endParaRPr lang="en-US" sz="4000" b="1" dirty="0" smtClean="0"/>
          </a:p>
        </p:txBody>
      </p:sp>
      <p:sp>
        <p:nvSpPr>
          <p:cNvPr id="13315" name="2 Marcador de contenido"/>
          <p:cNvSpPr>
            <a:spLocks noGrp="1"/>
          </p:cNvSpPr>
          <p:nvPr>
            <p:ph idx="1"/>
          </p:nvPr>
        </p:nvSpPr>
        <p:spPr>
          <a:xfrm>
            <a:off x="468313" y="1557338"/>
            <a:ext cx="8258175" cy="5114925"/>
          </a:xfrm>
        </p:spPr>
        <p:txBody>
          <a:bodyPr/>
          <a:lstStyle/>
          <a:p>
            <a:r>
              <a:rPr lang="es-ES_tradnl" b="1" dirty="0" smtClean="0">
                <a:solidFill>
                  <a:schemeClr val="accent1">
                    <a:lumMod val="75000"/>
                  </a:schemeClr>
                </a:solidFill>
              </a:rPr>
              <a:t>Convertirse en una organización más limpia-</a:t>
            </a:r>
            <a:r>
              <a:rPr lang="es-ES_tradnl" dirty="0" smtClean="0">
                <a:solidFill>
                  <a:schemeClr val="accent1">
                    <a:lumMod val="75000"/>
                  </a:schemeClr>
                </a:solidFill>
              </a:rPr>
              <a:t> consumiendo menos recursos y menos energía</a:t>
            </a:r>
          </a:p>
          <a:p>
            <a:pPr>
              <a:lnSpc>
                <a:spcPct val="110000"/>
              </a:lnSpc>
            </a:pPr>
            <a:r>
              <a:rPr lang="es-ES_tradnl" b="1" dirty="0" smtClean="0">
                <a:solidFill>
                  <a:schemeClr val="accent1">
                    <a:lumMod val="75000"/>
                  </a:schemeClr>
                </a:solidFill>
              </a:rPr>
              <a:t>Gestionar la energía que se consume en el centro de trabajo-</a:t>
            </a:r>
            <a:r>
              <a:rPr lang="es-ES_tradnl" dirty="0" smtClean="0">
                <a:solidFill>
                  <a:schemeClr val="accent1">
                    <a:lumMod val="75000"/>
                  </a:schemeClr>
                </a:solidFill>
              </a:rPr>
              <a:t> ahorramos energía y mejoramos la eficiencia global.</a:t>
            </a:r>
          </a:p>
          <a:p>
            <a:r>
              <a:rPr lang="es-ES_tradnl" b="1" dirty="0" smtClean="0">
                <a:solidFill>
                  <a:schemeClr val="accent1">
                    <a:lumMod val="75000"/>
                  </a:schemeClr>
                </a:solidFill>
              </a:rPr>
              <a:t>Cumplir la regla de las tres </a:t>
            </a:r>
            <a:r>
              <a:rPr lang="es-ES_tradnl" b="1" dirty="0" err="1" smtClean="0">
                <a:solidFill>
                  <a:schemeClr val="accent1">
                    <a:lumMod val="75000"/>
                  </a:schemeClr>
                </a:solidFill>
              </a:rPr>
              <a:t>R’s</a:t>
            </a:r>
            <a:r>
              <a:rPr lang="es-ES_tradnl" b="1" dirty="0" smtClean="0">
                <a:solidFill>
                  <a:schemeClr val="accent1">
                    <a:lumMod val="75000"/>
                  </a:schemeClr>
                </a:solidFill>
              </a:rPr>
              <a:t> -</a:t>
            </a:r>
            <a:r>
              <a:rPr lang="es-ES_tradnl" dirty="0" smtClean="0">
                <a:solidFill>
                  <a:schemeClr val="accent1">
                    <a:lumMod val="75000"/>
                  </a:schemeClr>
                </a:solidFill>
              </a:rPr>
              <a:t>  Reducir, reutilizar y reciclar lo máximo posible</a:t>
            </a:r>
          </a:p>
          <a:p>
            <a:pPr>
              <a:buFont typeface="Arial" charset="0"/>
              <a:buNone/>
            </a:pPr>
            <a:endParaRPr lang="es-ES_tradnl" dirty="0" smtClean="0">
              <a:solidFill>
                <a:schemeClr val="folHlink"/>
              </a:solidFill>
            </a:endParaRP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334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3191</TotalTime>
  <Words>580</Words>
  <Application>Microsoft Office PowerPoint</Application>
  <PresentationFormat>Presentación en pantalla (4:3)</PresentationFormat>
  <Paragraphs>146</Paragraphs>
  <Slides>14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Flujo</vt:lpstr>
      <vt:lpstr>Diapositiva 1</vt:lpstr>
      <vt:lpstr>Diapositiva 2</vt:lpstr>
      <vt:lpstr>Diapositiva 3</vt:lpstr>
      <vt:lpstr>Diapositiva 4</vt:lpstr>
      <vt:lpstr>Diapositiva 5</vt:lpstr>
      <vt:lpstr>Diapositiva 6</vt:lpstr>
      <vt:lpstr>Consumos de energía y emisiones en una oficina</vt:lpstr>
      <vt:lpstr>Oficinas más eficientes, ventajas para todos</vt:lpstr>
      <vt:lpstr>¡Hay que pasar a la acción!</vt:lpstr>
      <vt:lpstr>Es una tarea de todos</vt:lpstr>
      <vt:lpstr>Diapositiva 11</vt:lpstr>
      <vt:lpstr>Diapositiva 12</vt:lpstr>
      <vt:lpstr>Diapositiva 13</vt:lpstr>
      <vt:lpstr>Diapositiva 14</vt:lpstr>
    </vt:vector>
  </TitlesOfParts>
  <Company>Familia Castañeda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ACCIDENTE DEL TRABAJO   Aun cuando la ocurrencia del accidente pueda deberse a descuido o imprudencia del trabajador ello no altera la naturaleza del siniestro, ni la cobertura del seguro social contemplado en la ley 16.744  ORD. 11.968, DE 25/07/98</dc:title>
  <dc:creator>Francisco Castañeda</dc:creator>
  <cp:lastModifiedBy>Franciscoc</cp:lastModifiedBy>
  <cp:revision>461</cp:revision>
  <dcterms:created xsi:type="dcterms:W3CDTF">2003-04-19T21:46:45Z</dcterms:created>
  <dcterms:modified xsi:type="dcterms:W3CDTF">2014-04-13T18:06:50Z</dcterms:modified>
</cp:coreProperties>
</file>