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59" r:id="rId1"/>
  </p:sldMasterIdLst>
  <p:notesMasterIdLst>
    <p:notesMasterId r:id="rId26"/>
  </p:notesMasterIdLst>
  <p:sldIdLst>
    <p:sldId id="256" r:id="rId2"/>
    <p:sldId id="334" r:id="rId3"/>
    <p:sldId id="333" r:id="rId4"/>
    <p:sldId id="335" r:id="rId5"/>
    <p:sldId id="336" r:id="rId6"/>
    <p:sldId id="337" r:id="rId7"/>
    <p:sldId id="338" r:id="rId8"/>
    <p:sldId id="339" r:id="rId9"/>
    <p:sldId id="350" r:id="rId10"/>
    <p:sldId id="349" r:id="rId11"/>
    <p:sldId id="368" r:id="rId12"/>
    <p:sldId id="340" r:id="rId13"/>
    <p:sldId id="367" r:id="rId14"/>
    <p:sldId id="369" r:id="rId15"/>
    <p:sldId id="370" r:id="rId16"/>
    <p:sldId id="366" r:id="rId17"/>
    <p:sldId id="341" r:id="rId18"/>
    <p:sldId id="371" r:id="rId19"/>
    <p:sldId id="342" r:id="rId20"/>
    <p:sldId id="344" r:id="rId21"/>
    <p:sldId id="343" r:id="rId22"/>
    <p:sldId id="347" r:id="rId23"/>
    <p:sldId id="351" r:id="rId24"/>
    <p:sldId id="332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2EC"/>
    <a:srgbClr val="7030A0"/>
    <a:srgbClr val="009999"/>
    <a:srgbClr val="006866"/>
    <a:srgbClr val="008582"/>
    <a:srgbClr val="00C9C4"/>
    <a:srgbClr val="00B8B4"/>
    <a:srgbClr val="33CCCC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1F109B9-F902-4DCA-A692-3A25B0C2D08A}">
  <a:tblStyle styleId="{91F109B9-F902-4DCA-A692-3A25B0C2D08A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26" autoAdjust="0"/>
  </p:normalViewPr>
  <p:slideViewPr>
    <p:cSldViewPr showGuides="1">
      <p:cViewPr>
        <p:scale>
          <a:sx n="70" d="100"/>
          <a:sy n="70" d="100"/>
        </p:scale>
        <p:origin x="-162" y="78"/>
      </p:cViewPr>
      <p:guideLst>
        <p:guide orient="horz"/>
        <p:guide pos="57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59611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 smtClean="0"/>
              <a:t>Los ODS brindan una forma nueva e integrada de comunicarse y demostrar a las partes interesadas externas, incluidos el gobierno, los financiadores y la comunidad, cómo las universidades contribuyen al bienestar global y local y, por lo tanto, su impacto y relevancia.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2642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es-C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285037" y="1828800"/>
            <a:ext cx="5851525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697036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es-C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es-C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es-C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7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7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es-C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2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es-C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es-C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084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766732" y="273051"/>
            <a:ext cx="6815666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es-C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0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2389716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389716" y="5367337"/>
            <a:ext cx="7315200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es-C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833018" y="-1623217"/>
            <a:ext cx="4525963" cy="1097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es-C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 amt="51000"/>
          </a:blip>
          <a:stretch>
            <a:fillRect l="66998" r="-34999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es-C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 descr="D:\Userdata\fsandoval\Downloads\LOGO-RED-CAMPUS-SUSTENTABLE.jpg"/>
          <p:cNvPicPr preferRelativeResize="0"/>
          <p:nvPr/>
        </p:nvPicPr>
        <p:blipFill rotWithShape="1">
          <a:blip r:embed="rId3">
            <a:alphaModFix/>
          </a:blip>
          <a:srcRect l="10088" t="28448" r="11272" b="28318"/>
          <a:stretch/>
        </p:blipFill>
        <p:spPr>
          <a:xfrm>
            <a:off x="3139012" y="-27384"/>
            <a:ext cx="5885946" cy="250033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3026082" y="6550223"/>
            <a:ext cx="6534600" cy="307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Calibri"/>
              <a:buNone/>
            </a:pPr>
            <a:r>
              <a:rPr lang="es-CL"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Av. Nueva Providencia 1363 of. 1102- Providencia Santiago Chile /  Fono +56222352981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2514368" y="2780928"/>
            <a:ext cx="6894000" cy="80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s-MX" sz="3600" b="1" dirty="0" smtClean="0"/>
              <a:t>Universidades y ODS</a:t>
            </a:r>
            <a:endParaRPr lang="es-CL" sz="3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7" name="Shape 87"/>
          <p:cNvSpPr txBox="1"/>
          <p:nvPr/>
        </p:nvSpPr>
        <p:spPr>
          <a:xfrm>
            <a:off x="4175418" y="4214818"/>
            <a:ext cx="3571900" cy="571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s-CL" sz="2000" b="1" i="1" u="none" strike="noStrike" cap="none" dirty="0" smtClean="0">
                <a:solidFill>
                  <a:schemeClr val="bg1">
                    <a:lumMod val="50000"/>
                  </a:schemeClr>
                </a:solidFill>
                <a:sym typeface="Arial"/>
              </a:rPr>
              <a:t>Oscar Mercado Muñoz</a:t>
            </a:r>
            <a:endParaRPr lang="es-CL" sz="20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s-MX" sz="2000" b="1" i="1" u="none" strike="noStrike" cap="none" dirty="0" smtClean="0">
                <a:solidFill>
                  <a:schemeClr val="bg1">
                    <a:lumMod val="50000"/>
                  </a:schemeClr>
                </a:solidFill>
                <a:sym typeface="Arial"/>
              </a:rPr>
              <a:t>Presidente RCS</a:t>
            </a:r>
            <a:endParaRPr lang="es-CL" sz="2000" b="1" i="1" u="none" strike="noStrike" cap="none" dirty="0" smtClean="0">
              <a:solidFill>
                <a:schemeClr val="bg1">
                  <a:lumMod val="50000"/>
                </a:schemeClr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es-CL" sz="2000" b="1" i="1" u="none" strike="noStrike" cap="none" dirty="0">
              <a:solidFill>
                <a:schemeClr val="bg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375920" y="5214950"/>
            <a:ext cx="9492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es-MX" b="1" i="1" dirty="0" smtClean="0">
                <a:solidFill>
                  <a:schemeClr val="bg1">
                    <a:lumMod val="65000"/>
                  </a:schemeClr>
                </a:solidFill>
              </a:rPr>
              <a:t>16/oct/17</a:t>
            </a:r>
            <a:endParaRPr lang="es-CL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1666844" y="3784602"/>
            <a:ext cx="9072626" cy="1588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666844" y="5570552"/>
            <a:ext cx="9072626" cy="1588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hape 417"/>
          <p:cNvPicPr preferRelativeResize="0"/>
          <p:nvPr/>
        </p:nvPicPr>
        <p:blipFill rotWithShape="1">
          <a:blip r:embed="rId4">
            <a:alphaModFix/>
          </a:blip>
          <a:srcRect l="4829" t="68808" r="3878" b="5761"/>
          <a:stretch/>
        </p:blipFill>
        <p:spPr>
          <a:xfrm>
            <a:off x="4452926" y="5857892"/>
            <a:ext cx="3143272" cy="581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2253427" cy="10081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1127448" y="2183373"/>
            <a:ext cx="784887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4.7.1 Grado en 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que</a:t>
            </a:r>
          </a:p>
          <a:p>
            <a:pPr algn="just">
              <a:spcBef>
                <a:spcPct val="0"/>
              </a:spcBef>
            </a:pPr>
            <a:endParaRPr lang="es-CL" sz="2000" dirty="0" smtClean="0">
              <a:solidFill>
                <a:schemeClr val="tx1"/>
              </a:solidFill>
              <a:latin typeface="+mn-lt"/>
            </a:endParaRPr>
          </a:p>
          <a:p>
            <a:pPr algn="just">
              <a:spcBef>
                <a:spcPct val="0"/>
              </a:spcBef>
            </a:pP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i) la educación para la 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ciudadanía mundial y</a:t>
            </a:r>
          </a:p>
          <a:p>
            <a:pPr algn="just">
              <a:spcBef>
                <a:spcPct val="0"/>
              </a:spcBef>
            </a:pP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ii) la educación para el desarrollo sostenible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,</a:t>
            </a:r>
          </a:p>
          <a:p>
            <a:pPr algn="just">
              <a:spcBef>
                <a:spcPct val="0"/>
              </a:spcBef>
            </a:pPr>
            <a:endParaRPr lang="es-CL" sz="2000" dirty="0">
              <a:solidFill>
                <a:schemeClr val="tx1"/>
              </a:solidFill>
              <a:latin typeface="+mn-lt"/>
            </a:endParaRPr>
          </a:p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incluida la igualdad de género y los derechos humanos, se</a:t>
            </a:r>
          </a:p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incorporan en todos los niveles 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de:</a:t>
            </a:r>
          </a:p>
          <a:p>
            <a:pPr algn="just">
              <a:spcBef>
                <a:spcPct val="0"/>
              </a:spcBef>
            </a:pPr>
            <a:endParaRPr lang="es-CL" sz="2000" dirty="0" smtClean="0">
              <a:solidFill>
                <a:schemeClr val="tx1"/>
              </a:solidFill>
              <a:latin typeface="+mn-lt"/>
            </a:endParaRPr>
          </a:p>
          <a:p>
            <a:pPr algn="just">
              <a:spcBef>
                <a:spcPct val="0"/>
              </a:spcBef>
            </a:pP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a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) las 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políticas nacionales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de educación, </a:t>
            </a:r>
            <a:endParaRPr lang="es-CL" sz="2000" dirty="0" smtClean="0">
              <a:solidFill>
                <a:schemeClr val="tx1"/>
              </a:solidFill>
              <a:latin typeface="+mn-lt"/>
            </a:endParaRPr>
          </a:p>
          <a:p>
            <a:pPr algn="just">
              <a:spcBef>
                <a:spcPct val="0"/>
              </a:spcBef>
            </a:pP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) los planes de estudio, </a:t>
            </a:r>
            <a:endParaRPr lang="es-CL" sz="2000" dirty="0" smtClean="0">
              <a:solidFill>
                <a:schemeClr val="tx1"/>
              </a:solidFill>
              <a:latin typeface="+mn-lt"/>
            </a:endParaRPr>
          </a:p>
          <a:p>
            <a:pPr algn="just">
              <a:spcBef>
                <a:spcPct val="0"/>
              </a:spcBef>
            </a:pP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c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) l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a formación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del profesorado y </a:t>
            </a:r>
            <a:endParaRPr lang="es-CL" sz="2000" dirty="0" smtClean="0">
              <a:solidFill>
                <a:schemeClr val="tx1"/>
              </a:solidFill>
              <a:latin typeface="+mn-lt"/>
            </a:endParaRPr>
          </a:p>
          <a:p>
            <a:pPr algn="just">
              <a:spcBef>
                <a:spcPct val="0"/>
              </a:spcBef>
            </a:pP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d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) la evaluación de 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los estudiantes</a:t>
            </a:r>
            <a:endParaRPr lang="es-CL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482" name="Picture 2" descr="Objetivo 4 - EDUCACIÓN DE CALIDAD. Foto O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081" y="2204864"/>
            <a:ext cx="2495599" cy="24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991544" y="126876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0070C0"/>
                </a:solidFill>
              </a:rPr>
              <a:t>Indicador meta 4.7</a:t>
            </a:r>
            <a:endParaRPr lang="es-CL" sz="2400" dirty="0">
              <a:solidFill>
                <a:srgbClr val="0070C0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1775520" y="2564904"/>
            <a:ext cx="1728192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16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253427" cy="10081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2063552" y="119675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0070C0"/>
                </a:solidFill>
              </a:rPr>
              <a:t>Áreas universitarias de contribución a los ODS</a:t>
            </a:r>
            <a:endParaRPr lang="es-CL" sz="2400" dirty="0">
              <a:solidFill>
                <a:srgbClr val="0070C0"/>
              </a:solidFill>
            </a:endParaRPr>
          </a:p>
        </p:txBody>
      </p:sp>
      <p:pic>
        <p:nvPicPr>
          <p:cNvPr id="9" name="Picture 2" descr="Objetivo 4 - EDUCACIÓN DE CALIDAD. Foto O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081" y="2204864"/>
            <a:ext cx="2495599" cy="24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35360" y="2321585"/>
            <a:ext cx="81369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Meta 12.8: De aquí a 2030 asegurar que las personas de todo el mundo tengan la información y los conocimientos pertinentes para el desarrollo sostenible y los estilos de vida en armonía con la naturaleza 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52784" y="3905761"/>
            <a:ext cx="81194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M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eta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13.3 de cambio climático también hace alusión a la educación: 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Mejorar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la educación, la Sensibilización y la capacidad humana e institucional 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35360" y="5201905"/>
            <a:ext cx="86409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PA" sz="2000" dirty="0">
                <a:solidFill>
                  <a:schemeClr val="tx1"/>
                </a:solidFill>
                <a:latin typeface="+mn-lt"/>
              </a:rPr>
              <a:t>17.9 es más general: Aumentar el apoyo internacional para realizar actividades de creación de capacidad eficaces y especificas en </a:t>
            </a:r>
            <a:r>
              <a:rPr lang="es-PA" sz="2000" dirty="0" smtClean="0">
                <a:solidFill>
                  <a:schemeClr val="tx1"/>
                </a:solidFill>
                <a:latin typeface="+mn-lt"/>
              </a:rPr>
              <a:t>los </a:t>
            </a:r>
            <a:r>
              <a:rPr lang="es-PA" sz="2000" dirty="0">
                <a:solidFill>
                  <a:schemeClr val="tx1"/>
                </a:solidFill>
                <a:latin typeface="+mn-lt"/>
              </a:rPr>
              <a:t>países en desarrollo a fin de respaldar a los planes Internacionales de implementación de todos los Objetivos de Desarrollo Sostenible</a:t>
            </a:r>
            <a:endParaRPr lang="es-CL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19336" y="1700808"/>
            <a:ext cx="32063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u="sng" dirty="0">
                <a:solidFill>
                  <a:schemeClr val="tx1"/>
                </a:solidFill>
              </a:rPr>
              <a:t>Aprendizaje y enseñanza: </a:t>
            </a:r>
            <a:endParaRPr lang="es-CL" sz="2000" u="sng" dirty="0"/>
          </a:p>
        </p:txBody>
      </p:sp>
    </p:spTree>
    <p:extLst>
      <p:ext uri="{BB962C8B-B14F-4D97-AF65-F5344CB8AC3E}">
        <p14:creationId xmlns:p14="http://schemas.microsoft.com/office/powerpoint/2010/main" val="353242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253427" cy="10081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767408" y="2492896"/>
            <a:ext cx="75608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P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roporcionar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experiencia académica o vocacional en profundidad para implementar soluciones SDG;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063552" y="119675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0070C0"/>
                </a:solidFill>
              </a:rPr>
              <a:t>Áreas universitarias de contribución a los ODS</a:t>
            </a:r>
            <a:endParaRPr lang="es-CL" sz="2400" dirty="0">
              <a:solidFill>
                <a:srgbClr val="0070C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49896" y="3501008"/>
            <a:ext cx="7938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Proporcionar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educación accesible, asequible e inclusiva para todos; </a:t>
            </a:r>
          </a:p>
        </p:txBody>
      </p:sp>
      <p:pic>
        <p:nvPicPr>
          <p:cNvPr id="9" name="Picture 2" descr="Objetivo 4 - EDUCACIÓN DE CALIDAD. Foto O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081" y="2204864"/>
            <a:ext cx="2495599" cy="24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95400" y="4149080"/>
            <a:ext cx="49600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Empoderar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y 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movilizar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a los jóvenes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91344" y="1844824"/>
            <a:ext cx="32063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u="sng" dirty="0">
                <a:solidFill>
                  <a:schemeClr val="tx1"/>
                </a:solidFill>
              </a:rPr>
              <a:t>Aprendizaje y enseñanza: </a:t>
            </a:r>
            <a:endParaRPr lang="es-CL" sz="2000" u="sng" dirty="0"/>
          </a:p>
        </p:txBody>
      </p:sp>
    </p:spTree>
    <p:extLst>
      <p:ext uri="{BB962C8B-B14F-4D97-AF65-F5344CB8AC3E}">
        <p14:creationId xmlns:p14="http://schemas.microsoft.com/office/powerpoint/2010/main" val="38522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253427" cy="10081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2063552" y="119675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0070C0"/>
                </a:solidFill>
              </a:rPr>
              <a:t>Áreas universitarias de contribución a los ODS</a:t>
            </a:r>
            <a:endParaRPr lang="es-CL" sz="2400" dirty="0">
              <a:solidFill>
                <a:srgbClr val="0070C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33728" y="1896736"/>
            <a:ext cx="1681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u="sng" dirty="0">
                <a:solidFill>
                  <a:schemeClr val="tx1"/>
                </a:solidFill>
              </a:rPr>
              <a:t>Investigación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148388" y="2474312"/>
            <a:ext cx="68198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Proporcionar el conocimiento necesario, la base empírica, soluciones, tecnologías, vías e innovaciones para respaldar y apoyar la implementación de los ODS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224136" y="3861048"/>
            <a:ext cx="68880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Colaborar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y apoyar a empresas innovadoras para implementar soluciones 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ODS</a:t>
            </a:r>
            <a:endParaRPr lang="es-CL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224136" y="4922004"/>
            <a:ext cx="68880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Mejorar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la diversidad en la 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investigación y el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entrenamiento de estudiantes para la investigación del desarrollo sostenible</a:t>
            </a:r>
          </a:p>
        </p:txBody>
      </p:sp>
      <p:pic>
        <p:nvPicPr>
          <p:cNvPr id="35842" name="Picture 2" descr="Objetivo 9 - AGUA INDUSTRIA, INNOVACIÓN E INFRAESTRUCTURA. Foto O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9" y="2210691"/>
            <a:ext cx="2442444" cy="244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02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253427" cy="10081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2063552" y="119675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0070C0"/>
                </a:solidFill>
              </a:rPr>
              <a:t>Áreas universitarias de contribución a los ODS</a:t>
            </a:r>
            <a:endParaRPr lang="es-CL" sz="2400" dirty="0">
              <a:solidFill>
                <a:srgbClr val="0070C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33728" y="1896736"/>
            <a:ext cx="1681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u="sng" dirty="0">
                <a:solidFill>
                  <a:schemeClr val="tx1"/>
                </a:solidFill>
              </a:rPr>
              <a:t>Investigación</a:t>
            </a:r>
          </a:p>
        </p:txBody>
      </p:sp>
      <p:pic>
        <p:nvPicPr>
          <p:cNvPr id="35842" name="Picture 2" descr="Objetivo 9 - AGUA INDUSTRIA, INNOVACIÓN E INFRAESTRUCTURA. Foto O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9" y="2210691"/>
            <a:ext cx="2442444" cy="244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11424" y="2564904"/>
            <a:ext cx="77048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9.5 Aumentar la investigación científica y mejorar la capacidad tecnológica de los sectores industriales de todos los países, 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fomentando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la innovación y aumentando 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considerablemente el número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de personas que trabajan en investigación y 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desarrollo</a:t>
            </a:r>
            <a:endParaRPr lang="es-CL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74950" y="4221088"/>
            <a:ext cx="802936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9.b Apoyar el desarrollo de tecnologías, la investigación y la innovación nacionales en los países en desarrollo, incluso garantizando un entorno normativo propicio a la diversificación industrial y la adición de valor a los productos básicos, entre otras cosas</a:t>
            </a:r>
          </a:p>
        </p:txBody>
      </p:sp>
    </p:spTree>
    <p:extLst>
      <p:ext uri="{BB962C8B-B14F-4D97-AF65-F5344CB8AC3E}">
        <p14:creationId xmlns:p14="http://schemas.microsoft.com/office/powerpoint/2010/main" val="178411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253427" cy="10081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2063552" y="119675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0070C0"/>
                </a:solidFill>
              </a:rPr>
              <a:t>Áreas universitarias de contribución a los ODS</a:t>
            </a:r>
            <a:endParaRPr lang="es-CL" sz="2400" dirty="0">
              <a:solidFill>
                <a:srgbClr val="0070C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67408" y="1844824"/>
            <a:ext cx="1681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u="sng" dirty="0">
                <a:solidFill>
                  <a:schemeClr val="tx1"/>
                </a:solidFill>
              </a:rPr>
              <a:t>Investigación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440160" y="2563157"/>
            <a:ext cx="6096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Necesidad 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de investigación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y aportes sobre agricultura sostenible, 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vacunas, desarrollo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, y consumo 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y producción sostenible</a:t>
            </a:r>
          </a:p>
          <a:p>
            <a:pPr algn="just">
              <a:spcBef>
                <a:spcPct val="0"/>
              </a:spcBef>
            </a:pPr>
            <a:endParaRPr lang="es-CL" sz="2000" dirty="0">
              <a:solidFill>
                <a:schemeClr val="tx1"/>
              </a:solidFill>
              <a:latin typeface="+mn-lt"/>
            </a:endParaRPr>
          </a:p>
          <a:p>
            <a:pPr algn="just">
              <a:spcBef>
                <a:spcPct val="0"/>
              </a:spcBef>
            </a:pP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Necesidad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de aportes científicos para abordar los 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océanos y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gestión pesquera.</a:t>
            </a:r>
          </a:p>
        </p:txBody>
      </p:sp>
      <p:pic>
        <p:nvPicPr>
          <p:cNvPr id="37890" name="Picture 2" descr="S_SDG_Icons-01-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318" y="677961"/>
            <a:ext cx="1883083" cy="183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S_SDG_Icons-01-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318" y="2514239"/>
            <a:ext cx="1918370" cy="191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S_SDG_Icons-01-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977" y="2499268"/>
            <a:ext cx="1933341" cy="193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S_SDG_Icons-01-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318" y="4432610"/>
            <a:ext cx="1876710" cy="187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415480" y="479715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2000" b="1" dirty="0"/>
              <a:t>14.1.1 Índice de eutrofización costera y densidad </a:t>
            </a:r>
            <a:r>
              <a:rPr lang="es-CL" sz="2000" b="1" dirty="0" smtClean="0"/>
              <a:t>de detritos </a:t>
            </a:r>
            <a:r>
              <a:rPr lang="es-CL" sz="2000" b="1" dirty="0"/>
              <a:t>plásticos flotantes</a:t>
            </a:r>
          </a:p>
        </p:txBody>
      </p:sp>
    </p:spTree>
    <p:extLst>
      <p:ext uri="{BB962C8B-B14F-4D97-AF65-F5344CB8AC3E}">
        <p14:creationId xmlns:p14="http://schemas.microsoft.com/office/powerpoint/2010/main" val="142961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253427" cy="10081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2063552" y="119675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0070C0"/>
                </a:solidFill>
              </a:rPr>
              <a:t>Áreas universitarias de contribución a los ODS</a:t>
            </a:r>
            <a:endParaRPr lang="es-CL" sz="2400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95400" y="1988840"/>
            <a:ext cx="34628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u="sng" dirty="0">
                <a:solidFill>
                  <a:schemeClr val="tx1"/>
                </a:solidFill>
              </a:rPr>
              <a:t>Gobernanza organizacional,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983432" y="2644170"/>
            <a:ext cx="70567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Implementación de los principios de los ODS a través de estructuras de gobernanza y políticas y decisiones operativas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271464" y="3857184"/>
            <a:ext cx="34563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spcBef>
                <a:spcPct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MX" dirty="0"/>
              <a:t>Empleo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4472112" y="3857345"/>
            <a:ext cx="28803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>
              <a:spcBef>
                <a:spcPct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MX" dirty="0"/>
              <a:t>Finanzas</a:t>
            </a: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1271464" y="4473547"/>
            <a:ext cx="39604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>
              <a:spcBef>
                <a:spcPct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MX" dirty="0"/>
              <a:t>Servicios universitarios</a:t>
            </a: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439816" y="4489375"/>
            <a:ext cx="276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>
              <a:spcBef>
                <a:spcPct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MX" dirty="0"/>
              <a:t>Servicios de apoyo</a:t>
            </a:r>
            <a:endParaRPr lang="es-C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271464" y="5085184"/>
            <a:ext cx="27363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>
              <a:spcBef>
                <a:spcPct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MX" dirty="0"/>
              <a:t>Instalaciones</a:t>
            </a:r>
            <a:endParaRPr lang="es-C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472112" y="5085184"/>
            <a:ext cx="3208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>
              <a:spcBef>
                <a:spcPct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MX" dirty="0"/>
              <a:t>Adquisiciones</a:t>
            </a:r>
            <a:endParaRPr 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271464" y="5661248"/>
            <a:ext cx="37444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>
              <a:spcBef>
                <a:spcPct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MX" dirty="0"/>
              <a:t>Recursos humanos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0218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253427" cy="10081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  <p:pic>
        <p:nvPicPr>
          <p:cNvPr id="27650" name="Picture 2" descr="SDG_E_Individual Ic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518568"/>
            <a:ext cx="1567152" cy="156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95338" y="1551491"/>
            <a:ext cx="7348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Garantizar el comercio justo y las cadenas de suministro éticas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495600" y="2084837"/>
            <a:ext cx="65527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Proporcionar estructuras de apoyo para estudiantes que viven en la pobreza, como becas y programas de asistencia</a:t>
            </a:r>
          </a:p>
        </p:txBody>
      </p:sp>
      <p:pic>
        <p:nvPicPr>
          <p:cNvPr id="27652" name="Picture 4" descr="S_SDG_Icons-01-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3064549"/>
            <a:ext cx="1567152" cy="156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495600" y="3198748"/>
            <a:ext cx="84353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Brindar acceso a servicios de bienestar y salud asequibles en el campus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495600" y="3630796"/>
            <a:ext cx="83737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Proporcionar programas de bienestar para el personal y los estudiantes para reducir la incidencia de enfermedades no 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transmisibles y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promover la salud mental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567608" y="4814862"/>
            <a:ext cx="79752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Implementar estrategias de equidad de género en el lugar de trabajo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67607" y="5385410"/>
            <a:ext cx="72762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Participar en campañas nacionales para prevenir la violencia contra las 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mujeres</a:t>
            </a:r>
            <a:endParaRPr lang="es-CL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7654" name="Picture 6" descr="S_SDG_Icons-01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9" y="4511915"/>
            <a:ext cx="1567152" cy="156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3719736" y="776940"/>
            <a:ext cx="34628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u="sng" dirty="0">
                <a:solidFill>
                  <a:schemeClr val="tx1"/>
                </a:solidFill>
              </a:rPr>
              <a:t>Gobernanza organizacional, </a:t>
            </a:r>
          </a:p>
        </p:txBody>
      </p:sp>
    </p:spTree>
    <p:extLst>
      <p:ext uri="{BB962C8B-B14F-4D97-AF65-F5344CB8AC3E}">
        <p14:creationId xmlns:p14="http://schemas.microsoft.com/office/powerpoint/2010/main" val="341017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253427" cy="10081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  <p:pic>
        <p:nvPicPr>
          <p:cNvPr id="39938" name="Picture 2" descr="S_SDG_Icons-01-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67" y="4581128"/>
            <a:ext cx="1585645" cy="158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423592" y="5589240"/>
            <a:ext cx="8887228" cy="58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Poner en marcha de estrategias de mitigación y adaptación al cambio climático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378227" y="4874675"/>
            <a:ext cx="8800098" cy="58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Instituir políticas de emisiones de red cero e invertir en 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la producción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de energía 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renovable en el campus</a:t>
            </a:r>
            <a:endParaRPr lang="es-CL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9940" name="Picture 4" descr="S_SDG_Icons-01-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76" y="2996952"/>
            <a:ext cx="1585644" cy="158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351584" y="3132002"/>
            <a:ext cx="8831738" cy="58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Garantizar las prácticas seguras para el manejo y disposición de desechos peligrosos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347984" y="3861048"/>
            <a:ext cx="9148616" cy="58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Incorporar consideraciones éticas y de sostenibilidad en las 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compras, políticas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, procedimientos y actividades</a:t>
            </a:r>
          </a:p>
        </p:txBody>
      </p:sp>
      <p:pic>
        <p:nvPicPr>
          <p:cNvPr id="39942" name="Picture 6" descr="S_SDG_Icons-01-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75" y="1411307"/>
            <a:ext cx="1585645" cy="158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096000" y="63355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 smtClean="0"/>
              <a:t>s </a:t>
            </a:r>
            <a:r>
              <a:rPr lang="es-CL" dirty="0"/>
              <a:t>en todos los procesos y actividades, especialmente pago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423592" y="1412776"/>
            <a:ext cx="78488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Gestionar para reducir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la brecha salarial entre el personal remunerado más bajo y el más alto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423591" y="2204864"/>
            <a:ext cx="87547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Instituir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una agenda de equidad y un plan que se comprometa con la igualdad de oportunidades 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y reducciones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de las 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desigualdades</a:t>
            </a:r>
            <a:endParaRPr lang="es-CL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261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253427" cy="10081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1152128" y="4757082"/>
            <a:ext cx="609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A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yudar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a diseñar políticas basadas en 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ODS</a:t>
            </a:r>
            <a:endParaRPr lang="es-CL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063552" y="119675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0070C0"/>
                </a:solidFill>
              </a:rPr>
              <a:t>Áreas universitarias de contribución a los ODS</a:t>
            </a:r>
            <a:endParaRPr lang="es-CL" sz="2400" dirty="0">
              <a:solidFill>
                <a:srgbClr val="0070C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39416" y="1988840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u="sng" dirty="0">
                <a:solidFill>
                  <a:schemeClr val="tx1"/>
                </a:solidFill>
              </a:rPr>
              <a:t>Liderazgo externo</a:t>
            </a:r>
          </a:p>
        </p:txBody>
      </p:sp>
      <p:pic>
        <p:nvPicPr>
          <p:cNvPr id="26626" name="Picture 2" descr="S_SDG_Icons-01-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708919"/>
            <a:ext cx="2016224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126712" y="2649106"/>
            <a:ext cx="7561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Fortalecimiento del compromiso público y la participación en el abordaje de los ODS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16702" y="3429000"/>
            <a:ext cx="59154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Iniciar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y facilitar el diálogo y la acción intersectorial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126712" y="3945250"/>
            <a:ext cx="77775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Asegurar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la representación del sector de educación superior en la implementación nacional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140493" y="5301208"/>
            <a:ext cx="6035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D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emostrar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el compromiso del sector con los ODS.</a:t>
            </a:r>
          </a:p>
        </p:txBody>
      </p:sp>
    </p:spTree>
    <p:extLst>
      <p:ext uri="{BB962C8B-B14F-4D97-AF65-F5344CB8AC3E}">
        <p14:creationId xmlns:p14="http://schemas.microsoft.com/office/powerpoint/2010/main" val="123961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253427" cy="10081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1144261" y="549647"/>
            <a:ext cx="7848872" cy="5433467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sz="2400" b="1" i="1" dirty="0" smtClean="0">
              <a:solidFill>
                <a:srgbClr val="706840"/>
              </a:solidFill>
            </a:endParaRPr>
          </a:p>
          <a:p>
            <a:endParaRPr lang="es-ES" sz="2400" b="1" i="1" dirty="0" smtClean="0">
              <a:solidFill>
                <a:srgbClr val="706840"/>
              </a:solidFill>
            </a:endParaRPr>
          </a:p>
          <a:p>
            <a:endParaRPr lang="es-ES" sz="2400" b="1" i="1" dirty="0" smtClean="0">
              <a:solidFill>
                <a:srgbClr val="706840"/>
              </a:solidFill>
            </a:endParaRPr>
          </a:p>
          <a:p>
            <a:r>
              <a:rPr lang="es-ES" sz="2400" b="1" i="1" dirty="0" smtClean="0">
                <a:solidFill>
                  <a:srgbClr val="706840"/>
                </a:solidFill>
              </a:rPr>
              <a:t>En lo esencial</a:t>
            </a:r>
          </a:p>
          <a:p>
            <a:endParaRPr lang="es-ES" sz="2400" b="1" i="1" dirty="0" smtClean="0">
              <a:solidFill>
                <a:srgbClr val="706840"/>
              </a:solidFill>
            </a:endParaRPr>
          </a:p>
          <a:p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Orgulloso padre de 3 hijos y encantado abuelo</a:t>
            </a:r>
          </a:p>
          <a:p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una nieta maravillosa</a:t>
            </a:r>
          </a:p>
          <a:p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Feliz compañero de vida de una gran mujer</a:t>
            </a:r>
          </a:p>
          <a:p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Agradecido de los grandes amigos de la vida</a:t>
            </a:r>
          </a:p>
          <a:p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Asombrado observador de las maravillas de la naturaleza</a:t>
            </a:r>
          </a:p>
          <a:p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Creyente absoluto en la educación para la sustentabilidad como medio para construir una</a:t>
            </a:r>
          </a:p>
          <a:p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mejor sociedad.</a:t>
            </a:r>
          </a:p>
          <a:p>
            <a:endParaRPr lang="es-E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6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253427" cy="10081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692696"/>
            <a:ext cx="6408712" cy="619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639616" y="1988840"/>
            <a:ext cx="1944216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dirty="0"/>
              <a:t>¿</a:t>
            </a:r>
            <a:r>
              <a:rPr lang="es-MX" sz="1800" b="1" dirty="0" smtClean="0"/>
              <a:t>Cómo los ODS ayudan a las universidades?</a:t>
            </a:r>
            <a:endParaRPr lang="es-CL" sz="1800" b="1" dirty="0"/>
          </a:p>
        </p:txBody>
      </p:sp>
      <p:sp>
        <p:nvSpPr>
          <p:cNvPr id="6" name="5 Rectángulo"/>
          <p:cNvSpPr/>
          <p:nvPr/>
        </p:nvSpPr>
        <p:spPr>
          <a:xfrm>
            <a:off x="6240016" y="1988840"/>
            <a:ext cx="2088232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dirty="0"/>
              <a:t>¿</a:t>
            </a:r>
            <a:r>
              <a:rPr lang="es-MX" sz="1800" b="1" dirty="0" smtClean="0"/>
              <a:t>Cómo las universidades ayudan a los ODS?</a:t>
            </a:r>
            <a:endParaRPr lang="es-CL" sz="1800" b="1" dirty="0"/>
          </a:p>
        </p:txBody>
      </p:sp>
      <p:sp>
        <p:nvSpPr>
          <p:cNvPr id="5" name="4 Rectángulo"/>
          <p:cNvSpPr/>
          <p:nvPr/>
        </p:nvSpPr>
        <p:spPr>
          <a:xfrm>
            <a:off x="4583832" y="2060848"/>
            <a:ext cx="1728192" cy="2880320"/>
          </a:xfrm>
          <a:prstGeom prst="rect">
            <a:avLst/>
          </a:prstGeom>
          <a:solidFill>
            <a:srgbClr val="00F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Conocimiento</a:t>
            </a:r>
          </a:p>
          <a:p>
            <a:pPr algn="ctr"/>
            <a:endParaRPr lang="es-MX" dirty="0">
              <a:solidFill>
                <a:schemeClr val="tx1"/>
              </a:solidFill>
            </a:endParaRPr>
          </a:p>
          <a:p>
            <a:pPr algn="ctr"/>
            <a:r>
              <a:rPr lang="es-MX" dirty="0" smtClean="0">
                <a:solidFill>
                  <a:schemeClr val="tx1"/>
                </a:solidFill>
              </a:rPr>
              <a:t>Aprendizaje</a:t>
            </a:r>
          </a:p>
          <a:p>
            <a:pPr algn="ctr"/>
            <a:endParaRPr lang="es-MX" dirty="0">
              <a:solidFill>
                <a:schemeClr val="tx1"/>
              </a:solidFill>
            </a:endParaRPr>
          </a:p>
          <a:p>
            <a:pPr algn="ctr"/>
            <a:r>
              <a:rPr lang="es-MX" dirty="0" smtClean="0">
                <a:solidFill>
                  <a:schemeClr val="tx1"/>
                </a:solidFill>
              </a:rPr>
              <a:t>Demostración</a:t>
            </a:r>
          </a:p>
          <a:p>
            <a:pPr algn="ctr"/>
            <a:endParaRPr lang="es-MX" dirty="0" smtClean="0">
              <a:solidFill>
                <a:schemeClr val="tx1"/>
              </a:solidFill>
            </a:endParaRPr>
          </a:p>
          <a:p>
            <a:pPr algn="ctr"/>
            <a:r>
              <a:rPr lang="es-MX" dirty="0" smtClean="0">
                <a:solidFill>
                  <a:schemeClr val="tx1"/>
                </a:solidFill>
              </a:rPr>
              <a:t>Impacto</a:t>
            </a:r>
          </a:p>
          <a:p>
            <a:pPr algn="ctr"/>
            <a:endParaRPr lang="es-MX" dirty="0" smtClean="0">
              <a:solidFill>
                <a:schemeClr val="tx1"/>
              </a:solidFill>
            </a:endParaRPr>
          </a:p>
          <a:p>
            <a:pPr algn="ctr"/>
            <a:r>
              <a:rPr lang="es-MX" dirty="0" smtClean="0">
                <a:solidFill>
                  <a:schemeClr val="tx1"/>
                </a:solidFill>
              </a:rPr>
              <a:t>Colaboración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253427" cy="10081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1650579" y="1311151"/>
            <a:ext cx="6245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0070C0"/>
                </a:solidFill>
              </a:rPr>
              <a:t>¿Por qué los ODS necesitan universidades?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39416" y="2060848"/>
            <a:ext cx="75608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Proporcionan el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conocimiento y las soluciones para apuntalar la implementación de los ODS.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820656" y="2966984"/>
            <a:ext cx="74355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Formar a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implementadores de ODS actuales y futuros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39416" y="3573016"/>
            <a:ext cx="7826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Incorporación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de los principios de los ODS a través del gobierno organizacional, las operaciones y la cultura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839416" y="4509120"/>
            <a:ext cx="67842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Proporcionar liderazgo intersectorial en la implementación</a:t>
            </a:r>
          </a:p>
        </p:txBody>
      </p:sp>
    </p:spTree>
    <p:extLst>
      <p:ext uri="{BB962C8B-B14F-4D97-AF65-F5344CB8AC3E}">
        <p14:creationId xmlns:p14="http://schemas.microsoft.com/office/powerpoint/2010/main" val="171827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253427" cy="10081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1126713" y="2704251"/>
            <a:ext cx="609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Capturar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la demanda de educación relacionada con los ODS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67408" y="1412776"/>
            <a:ext cx="6365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0070C0"/>
                </a:solidFill>
              </a:rPr>
              <a:t>Por qué las universidades necesitan los ODS</a:t>
            </a:r>
            <a:endParaRPr lang="es-CL" sz="2400" dirty="0">
              <a:solidFill>
                <a:srgbClr val="0070C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26713" y="2060848"/>
            <a:ext cx="51587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Demostración del impacto de la universidad</a:t>
            </a:r>
            <a:endParaRPr lang="es-CL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27448" y="3604954"/>
            <a:ext cx="59266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Construir nuevas asociaciones externas e internas</a:t>
            </a:r>
            <a:endParaRPr lang="es-CL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32528" y="4253026"/>
            <a:ext cx="49295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Acceder a nuevas fuentes de financiación</a:t>
            </a:r>
            <a:endParaRPr lang="es-CL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52128" y="4941168"/>
            <a:ext cx="6096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Adoptar una definición integral y aceptada a nivel mundial de una universidad responsable y globalmente consciente</a:t>
            </a:r>
            <a:endParaRPr lang="es-CL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740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253427" cy="10081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1991544" y="1897087"/>
            <a:ext cx="63367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spcBef>
                <a:spcPct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MX" dirty="0"/>
              <a:t>TENEMOS UN GRAN DESAFIO</a:t>
            </a:r>
            <a:endParaRPr lang="es-CL" dirty="0"/>
          </a:p>
        </p:txBody>
      </p:sp>
      <p:sp>
        <p:nvSpPr>
          <p:cNvPr id="3" name="2 CuadroTexto"/>
          <p:cNvSpPr txBox="1"/>
          <p:nvPr/>
        </p:nvSpPr>
        <p:spPr>
          <a:xfrm>
            <a:off x="2000000" y="3820978"/>
            <a:ext cx="51125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>
              <a:spcBef>
                <a:spcPct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MX" dirty="0"/>
              <a:t>HOY ES EL </a:t>
            </a:r>
            <a:r>
              <a:rPr lang="es-MX" dirty="0" smtClean="0"/>
              <a:t>COMIENZO DE UNA NUEVA ETAPA UNIVERSITARIA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1991544" y="2721114"/>
            <a:ext cx="51125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>
              <a:spcBef>
                <a:spcPct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MX" dirty="0"/>
              <a:t>DESAFIO CONJUNTO CON MINISTERIOS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911425" y="4973662"/>
            <a:ext cx="70557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>
              <a:spcBef>
                <a:spcPct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MX" b="1" dirty="0" smtClean="0"/>
              <a:t>PARA </a:t>
            </a:r>
            <a:r>
              <a:rPr lang="es-MX" b="1" dirty="0"/>
              <a:t>APORTAR A </a:t>
            </a:r>
            <a:r>
              <a:rPr lang="es-MX" b="1" dirty="0" smtClean="0"/>
              <a:t>UN </a:t>
            </a:r>
            <a:r>
              <a:rPr lang="es-MX" b="1" dirty="0"/>
              <a:t>CHILE MAS SUSTENTABLE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4585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fran\Desktop\gracias.png"/>
          <p:cNvPicPr>
            <a:picLocks noChangeAspect="1" noChangeArrowheads="1"/>
          </p:cNvPicPr>
          <p:nvPr/>
        </p:nvPicPr>
        <p:blipFill>
          <a:blip r:embed="rId2">
            <a:lum contrast="-30000"/>
          </a:blip>
          <a:srcRect r="61828" b="52055"/>
          <a:stretch>
            <a:fillRect/>
          </a:stretch>
        </p:blipFill>
        <p:spPr bwMode="auto">
          <a:xfrm>
            <a:off x="3639472" y="1124744"/>
            <a:ext cx="3054164" cy="1214446"/>
          </a:xfrm>
          <a:prstGeom prst="rect">
            <a:avLst/>
          </a:prstGeom>
          <a:noFill/>
        </p:spPr>
      </p:pic>
      <p:sp>
        <p:nvSpPr>
          <p:cNvPr id="3" name="Shape 86"/>
          <p:cNvSpPr txBox="1"/>
          <p:nvPr/>
        </p:nvSpPr>
        <p:spPr>
          <a:xfrm>
            <a:off x="2724940" y="4265347"/>
            <a:ext cx="4883228" cy="8918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Calibri"/>
              <a:buNone/>
            </a:pPr>
            <a:r>
              <a:rPr lang="es-CL" sz="14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Av. Nueva Providencia 1363 of. </a:t>
            </a:r>
            <a:r>
              <a:rPr lang="es-CL" sz="1400" b="0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1102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Calibri"/>
              <a:buNone/>
            </a:pPr>
            <a:r>
              <a:rPr lang="es-CL" sz="1400" b="0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s-CL" sz="14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Fono +</a:t>
            </a:r>
            <a:r>
              <a:rPr lang="es-CL" sz="1400" b="0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56222352981</a:t>
            </a:r>
          </a:p>
          <a:p>
            <a:pPr lvl="0" algn="ctr">
              <a:buClr>
                <a:srgbClr val="7F7F7F"/>
              </a:buClr>
              <a:buSzPct val="25000"/>
            </a:pPr>
            <a:r>
              <a:rPr lang="es-CL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Providencia Santiago Chile</a:t>
            </a:r>
            <a:endParaRPr lang="es-CL" sz="14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Shape 417"/>
          <p:cNvPicPr preferRelativeResize="0"/>
          <p:nvPr/>
        </p:nvPicPr>
        <p:blipFill rotWithShape="1">
          <a:blip r:embed="rId3">
            <a:alphaModFix/>
          </a:blip>
          <a:srcRect l="4829" t="68808" r="3878" b="5761"/>
          <a:stretch/>
        </p:blipFill>
        <p:spPr>
          <a:xfrm>
            <a:off x="3359696" y="3284984"/>
            <a:ext cx="3143272" cy="5814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4 Conector recto"/>
          <p:cNvCxnSpPr/>
          <p:nvPr/>
        </p:nvCxnSpPr>
        <p:spPr>
          <a:xfrm>
            <a:off x="1703512" y="4005064"/>
            <a:ext cx="6264696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3143672" y="2492896"/>
            <a:ext cx="43204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omercado@utem.cl</a:t>
            </a:r>
            <a:endParaRPr lang="es-C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253427" cy="10081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  <p:pic>
        <p:nvPicPr>
          <p:cNvPr id="1028" name="Picture 4" descr="Resultado de imagen para la educación es el arma más poderosa que puedes usar para cambiar el mun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92" y="1651447"/>
            <a:ext cx="82764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75920" y="5539879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accent3">
                    <a:lumMod val="50000"/>
                  </a:schemeClr>
                </a:solidFill>
                <a:latin typeface="Brush Script MT" panose="03060802040406070304" pitchFamily="66" charset="0"/>
              </a:rPr>
              <a:t>Nelson Mandela</a:t>
            </a:r>
            <a:endParaRPr lang="es-CL" sz="4400" b="1" dirty="0">
              <a:solidFill>
                <a:schemeClr val="accent3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253427" cy="10081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1127448" y="126876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70C0"/>
                </a:solidFill>
              </a:rPr>
              <a:t>Hoy vivimos una crisis de sustentabilidad</a:t>
            </a:r>
            <a:endParaRPr lang="es-CL" sz="2800" b="1" dirty="0">
              <a:solidFill>
                <a:srgbClr val="0070C0"/>
              </a:solidFill>
            </a:endParaRPr>
          </a:p>
        </p:txBody>
      </p:sp>
      <p:sp>
        <p:nvSpPr>
          <p:cNvPr id="5" name="3 Marcador de contenido"/>
          <p:cNvSpPr txBox="1">
            <a:spLocks noChangeArrowheads="1"/>
          </p:cNvSpPr>
          <p:nvPr/>
        </p:nvSpPr>
        <p:spPr bwMode="auto">
          <a:xfrm>
            <a:off x="962744" y="2137206"/>
            <a:ext cx="8229600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altLang="es-CL" sz="2400" b="1" dirty="0" smtClean="0">
                <a:solidFill>
                  <a:schemeClr val="accent2"/>
                </a:solidFill>
                <a:latin typeface="+mj-lt"/>
              </a:rPr>
              <a:t>En estas 24 horas</a:t>
            </a:r>
            <a:r>
              <a:rPr lang="es-ES_tradnl" altLang="es-CL" sz="2200" b="1" dirty="0" smtClean="0">
                <a:solidFill>
                  <a:schemeClr val="accent2"/>
                </a:solidFill>
                <a:latin typeface="+mj-lt"/>
              </a:rPr>
              <a:t>:</a:t>
            </a:r>
          </a:p>
          <a:p>
            <a:endParaRPr lang="es-ES_tradnl" altLang="es-CL" sz="2200" b="1" dirty="0" smtClean="0">
              <a:solidFill>
                <a:schemeClr val="accent2"/>
              </a:solidFill>
              <a:latin typeface="+mj-lt"/>
            </a:endParaRPr>
          </a:p>
          <a:p>
            <a:r>
              <a:rPr lang="es-ES_tradnl" altLang="es-CL" sz="2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Dejaremos morir a 32.400 </a:t>
            </a:r>
            <a:r>
              <a:rPr lang="es-ES_tradnl" altLang="es-CL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personas morirán a causa del </a:t>
            </a:r>
            <a:r>
              <a:rPr lang="es-ES_tradnl" altLang="es-CL" sz="2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hambre</a:t>
            </a:r>
            <a:r>
              <a:rPr lang="es-ES_tradnl" altLang="es-CL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…</a:t>
            </a:r>
          </a:p>
          <a:p>
            <a:r>
              <a:rPr lang="es-ES" alt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 </a:t>
            </a:r>
            <a:r>
              <a:rPr lang="es-ES" alt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población mundial </a:t>
            </a:r>
            <a:r>
              <a:rPr lang="es-ES" alt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aumentará en 231.000 personas</a:t>
            </a:r>
          </a:p>
          <a:p>
            <a:endParaRPr lang="es-ES" altLang="es-ES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s-ES" alt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57 millones de jóvenes </a:t>
            </a:r>
            <a:r>
              <a:rPr lang="es-ES" altLang="es-ES" sz="2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 irán a la escuela</a:t>
            </a:r>
          </a:p>
          <a:p>
            <a:endParaRPr lang="es-ES" altLang="es-ES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s-CL" altLang="es-ES" sz="2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2.200 millones </a:t>
            </a:r>
            <a:r>
              <a:rPr lang="es-CL" alt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 personas vivirán con menos de 2 dólares</a:t>
            </a:r>
          </a:p>
          <a:p>
            <a:endParaRPr lang="es-CL" altLang="es-ES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s-CL" alt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Haremos desaparecer </a:t>
            </a:r>
            <a:r>
              <a:rPr lang="es-CL" alt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14.581 hectáreas de bosque</a:t>
            </a:r>
          </a:p>
          <a:p>
            <a:endParaRPr lang="es-CL" altLang="es-ES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s-ES" altLang="es-ES" sz="2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Emitiremos</a:t>
            </a:r>
            <a:r>
              <a:rPr lang="es-ES" alt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103.986.000 toneladas de </a:t>
            </a:r>
            <a:r>
              <a:rPr lang="es-ES" alt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</a:t>
            </a:r>
            <a:r>
              <a:rPr lang="es-ES" altLang="es-ES" sz="22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es-ES" alt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 la atmósfera</a:t>
            </a:r>
          </a:p>
          <a:p>
            <a:endParaRPr lang="es-ES" altLang="es-ES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s-CL" altLang="es-ES" sz="2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Haremos desaparecer</a:t>
            </a:r>
            <a:r>
              <a:rPr lang="es-ES" alt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una cantidad indeterminada de especies </a:t>
            </a:r>
            <a:endParaRPr lang="es-ES" altLang="es-ES" sz="2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869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253427" cy="10081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1127448" y="110558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70C0"/>
                </a:solidFill>
              </a:rPr>
              <a:t>Que tiene respuesta en los ODS</a:t>
            </a:r>
            <a:endParaRPr lang="es-CL" sz="2800" b="1" dirty="0">
              <a:solidFill>
                <a:srgbClr val="0070C0"/>
              </a:solidFill>
            </a:endParaRPr>
          </a:p>
        </p:txBody>
      </p:sp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479376" y="1876762"/>
            <a:ext cx="81369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CL" altLang="es-CL" sz="2000" dirty="0">
                <a:solidFill>
                  <a:schemeClr val="tx1"/>
                </a:solidFill>
                <a:latin typeface="+mj-lt"/>
              </a:rPr>
              <a:t>ODS 1. Poner fin a la pobreza en todas sus formas en todo el mundo</a:t>
            </a:r>
          </a:p>
        </p:txBody>
      </p:sp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479376" y="2649106"/>
            <a:ext cx="82089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CL" altLang="es-CL" sz="2000" dirty="0">
                <a:solidFill>
                  <a:schemeClr val="tx1"/>
                </a:solidFill>
                <a:latin typeface="+mj-lt"/>
              </a:rPr>
              <a:t>ODS 2. Poner fin al hambre, lograr la seguridad alimentaria y la mejora de la nutrición y promover la agricultura sostenible</a:t>
            </a:r>
          </a:p>
        </p:txBody>
      </p:sp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479376" y="3717032"/>
            <a:ext cx="82809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CL" altLang="es-CL" sz="2000" dirty="0">
                <a:solidFill>
                  <a:schemeClr val="tx1"/>
                </a:solidFill>
                <a:latin typeface="+mj-lt"/>
              </a:rPr>
              <a:t>ODS 4. Garantizar una educación inclusiva, equitativa y de calidad y promover oportunidades de aprendizaje durante toda la vida para todos.</a:t>
            </a:r>
          </a:p>
        </p:txBody>
      </p:sp>
      <p:sp>
        <p:nvSpPr>
          <p:cNvPr id="7" name="Rectángulo 7"/>
          <p:cNvSpPr>
            <a:spLocks noChangeArrowheads="1"/>
          </p:cNvSpPr>
          <p:nvPr/>
        </p:nvSpPr>
        <p:spPr bwMode="auto">
          <a:xfrm>
            <a:off x="407368" y="5085184"/>
            <a:ext cx="89289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CL" altLang="es-CL" sz="2000" dirty="0">
                <a:solidFill>
                  <a:schemeClr val="tx1"/>
                </a:solidFill>
                <a:latin typeface="+mn-lt"/>
              </a:rPr>
              <a:t>ODS 15: </a:t>
            </a:r>
            <a:r>
              <a:rPr lang="es-CL" altLang="es-CL" sz="2000" dirty="0">
                <a:solidFill>
                  <a:schemeClr val="tx1"/>
                </a:solidFill>
                <a:latin typeface="+mj-lt"/>
              </a:rPr>
              <a:t>Gestionar</a:t>
            </a:r>
            <a:r>
              <a:rPr lang="es-CL" altLang="es-CL" sz="2000" dirty="0">
                <a:solidFill>
                  <a:schemeClr val="tx1"/>
                </a:solidFill>
                <a:latin typeface="+mn-lt"/>
              </a:rPr>
              <a:t> sosteniblemente los bosques, luchar contra la desertificación, detener e invertir la degradación de las tierras y detener la pérdida de biodiversidad</a:t>
            </a:r>
          </a:p>
        </p:txBody>
      </p:sp>
    </p:spTree>
    <p:extLst>
      <p:ext uri="{BB962C8B-B14F-4D97-AF65-F5344CB8AC3E}">
        <p14:creationId xmlns:p14="http://schemas.microsoft.com/office/powerpoint/2010/main" val="379153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253427" cy="10081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911424" y="2185119"/>
            <a:ext cx="87849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Los ODS cubren una 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amplia y compleja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gama de desafíos sociales, económicos y 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ambientales.</a:t>
            </a:r>
            <a:endParaRPr lang="es-CL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11424" y="3349441"/>
            <a:ext cx="87849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L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ograrlos 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requerirá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transformaciones en cómo funcionan las sociedades y las economías y cómo interactuamos con nuestro planeta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936104" y="4581128"/>
            <a:ext cx="87602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La educación, la investigación, la innovación y el liderazgo serán esenciales para ayudar a la sociedad a enfrentar estos desafíos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55440" y="141277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70C0"/>
                </a:solidFill>
              </a:rPr>
              <a:t>Consideraciones</a:t>
            </a:r>
            <a:endParaRPr lang="es-CL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0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253427" cy="10081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929552" y="2204864"/>
            <a:ext cx="84788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La educación y la investigación se reconocen explícitamente en varios de los ODS, y las universidades tienen un papel directo en abordarlas.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911424" y="3212976"/>
            <a:ext cx="8276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La contribución de las universidades a los ODS es mucho más amplia,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929552" y="3933056"/>
            <a:ext cx="86228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Pueden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apoyar la implementación de cada uno de los ODS, así como la implementación del propio marco de ODS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90798" y="129518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70C0"/>
                </a:solidFill>
              </a:rPr>
              <a:t>Consideraciones (2)</a:t>
            </a:r>
            <a:endParaRPr lang="es-CL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0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253427" cy="10081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2063552" y="119675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0070C0"/>
                </a:solidFill>
              </a:rPr>
              <a:t>Áreas universitarias de contribución a los ODS</a:t>
            </a:r>
            <a:endParaRPr lang="es-CL" sz="2400" dirty="0">
              <a:solidFill>
                <a:srgbClr val="0070C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1344" y="1844824"/>
            <a:ext cx="32063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u="sng" dirty="0">
                <a:solidFill>
                  <a:schemeClr val="tx1"/>
                </a:solidFill>
              </a:rPr>
              <a:t>Aprendizaje y enseñanza: </a:t>
            </a:r>
            <a:endParaRPr lang="es-CL" sz="2000" u="sng" dirty="0"/>
          </a:p>
        </p:txBody>
      </p:sp>
      <p:sp>
        <p:nvSpPr>
          <p:cNvPr id="7" name="6 Rectángulo"/>
          <p:cNvSpPr/>
          <p:nvPr/>
        </p:nvSpPr>
        <p:spPr>
          <a:xfrm>
            <a:off x="623392" y="2636912"/>
            <a:ext cx="770485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sz="2000" dirty="0">
                <a:solidFill>
                  <a:schemeClr val="tx1"/>
                </a:solidFill>
                <a:latin typeface="+mn-lt"/>
              </a:rPr>
              <a:t>Meta 4.7 De aquí a 2030, asegurar que todos los alumnos adquieran los conocimientos teóricos y prácticos necesarios para promover el desarrollo sostenible, entre otras cosas mediante la educación para el desarrollo sostenible y los estilos de vida sostenibles, los derechos humanos, </a:t>
            </a:r>
            <a:r>
              <a:rPr lang="es-CL" sz="2000" dirty="0" smtClean="0">
                <a:solidFill>
                  <a:schemeClr val="tx1"/>
                </a:solidFill>
                <a:latin typeface="+mn-lt"/>
              </a:rPr>
              <a:t>la igualdad </a:t>
            </a:r>
            <a:r>
              <a:rPr lang="es-CL" sz="2000" dirty="0">
                <a:solidFill>
                  <a:schemeClr val="tx1"/>
                </a:solidFill>
                <a:latin typeface="+mn-lt"/>
              </a:rPr>
              <a:t>de género, la promoción de una cultura de paz y no violencia, la ciudadanía mundial y la valoración de la diversidad cultural y la contribución de la cultura al desarrollo sostenible</a:t>
            </a:r>
          </a:p>
        </p:txBody>
      </p:sp>
      <p:pic>
        <p:nvPicPr>
          <p:cNvPr id="9" name="Picture 2" descr="Objetivo 4 - EDUCACIÓN DE CALIDAD. Foto O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081" y="2204864"/>
            <a:ext cx="2495599" cy="24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6023992" y="2996952"/>
            <a:ext cx="2232248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678383" y="3284984"/>
            <a:ext cx="7577857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695400" y="3645024"/>
            <a:ext cx="3788928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21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253427" cy="10081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541040" y="1455167"/>
            <a:ext cx="857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0070C0"/>
                </a:solidFill>
              </a:rPr>
              <a:t>Absolutamente necesario </a:t>
            </a:r>
            <a:r>
              <a:rPr lang="es-MX" sz="2400" dirty="0" smtClean="0">
                <a:solidFill>
                  <a:srgbClr val="0070C0"/>
                </a:solidFill>
              </a:rPr>
              <a:t>ante la </a:t>
            </a:r>
            <a:r>
              <a:rPr lang="es-MX" sz="2400" dirty="0" smtClean="0">
                <a:solidFill>
                  <a:srgbClr val="0070C0"/>
                </a:solidFill>
              </a:rPr>
              <a:t>crisis de sustentabilidad</a:t>
            </a:r>
            <a:endParaRPr lang="es-CL" sz="2400" dirty="0">
              <a:solidFill>
                <a:srgbClr val="0070C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15480" y="2452826"/>
            <a:ext cx="72728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spcBef>
                <a:spcPct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MX" b="1" dirty="0"/>
              <a:t>Causa </a:t>
            </a:r>
            <a:r>
              <a:rPr lang="es-MX" b="1" dirty="0" smtClean="0"/>
              <a:t>última :</a:t>
            </a:r>
            <a:endParaRPr lang="es-CL" b="1" dirty="0"/>
          </a:p>
        </p:txBody>
      </p:sp>
      <p:sp>
        <p:nvSpPr>
          <p:cNvPr id="5" name="4 Marcador de contenido"/>
          <p:cNvSpPr txBox="1">
            <a:spLocks/>
          </p:cNvSpPr>
          <p:nvPr/>
        </p:nvSpPr>
        <p:spPr>
          <a:xfrm>
            <a:off x="613048" y="3689737"/>
            <a:ext cx="749917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CL" sz="2000" b="1" i="1" dirty="0" smtClean="0">
                <a:solidFill>
                  <a:schemeClr val="tx1"/>
                </a:solidFill>
              </a:rPr>
              <a:t>“La universidad no puede seguir funcionando como hasta ahora si quiere formar profesionales capaces de afrontar los retos actuales y futuros.” </a:t>
            </a:r>
          </a:p>
          <a:p>
            <a:pPr algn="just"/>
            <a:r>
              <a:rPr lang="es-CL" sz="2000" b="1" i="1" dirty="0" smtClean="0">
                <a:solidFill>
                  <a:schemeClr val="tx1"/>
                </a:solidFill>
              </a:rPr>
              <a:t>		 	   Consejo de Rectores España</a:t>
            </a:r>
            <a:endParaRPr lang="es-CL" sz="2000" b="1" i="1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28713" y="2452826"/>
            <a:ext cx="37914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MX" sz="2000" b="1" dirty="0">
                <a:solidFill>
                  <a:schemeClr val="tx1"/>
                </a:solidFill>
                <a:latin typeface="+mn-lt"/>
              </a:rPr>
              <a:t>egresados de las universidades</a:t>
            </a:r>
            <a:endParaRPr lang="es-CL" sz="20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157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1347</Words>
  <Application>Microsoft Office PowerPoint</Application>
  <PresentationFormat>Personalizado</PresentationFormat>
  <Paragraphs>154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</dc:creator>
  <cp:lastModifiedBy>Patricia Lopez R.</cp:lastModifiedBy>
  <cp:revision>65</cp:revision>
  <dcterms:modified xsi:type="dcterms:W3CDTF">2017-11-15T17:56:59Z</dcterms:modified>
</cp:coreProperties>
</file>