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60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8" r:id="rId32"/>
    <p:sldId id="279" r:id="rId33"/>
    <p:sldId id="280" r:id="rId34"/>
    <p:sldId id="281" r:id="rId35"/>
    <p:sldId id="282" r:id="rId36"/>
    <p:sldId id="283" r:id="rId3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DB52F-B03B-4990-82C9-8B54D08E4DA6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DFFB-FC0E-45F7-8509-8E0EE350A8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54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7E0D8-09FF-4CC4-ADBE-D284B4D1EE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7E0D8-09FF-4CC4-ADBE-D284B4D1EE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7E0D8-09FF-4CC4-ADBE-D284B4D1EE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5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7E0D8-09FF-4CC4-ADBE-D284B4D1EE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7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7E0D8-09FF-4CC4-ADBE-D284B4D1EE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154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04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894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CB732-664B-4DBE-A865-4EA9CBDDA9F9}" type="datetimeFigureOut">
              <a:rPr lang="es-CL" smtClean="0"/>
              <a:pPr/>
              <a:t>01-07-2016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6215-96AB-47A3-B754-58A4C7DDDD8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810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95467" cy="476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 userDrawn="1"/>
        </p:nvSpPr>
        <p:spPr>
          <a:xfrm>
            <a:off x="1292987" y="0"/>
            <a:ext cx="10899013" cy="476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 userDrawn="1"/>
        </p:nvSpPr>
        <p:spPr>
          <a:xfrm>
            <a:off x="0" y="6738832"/>
            <a:ext cx="12194480" cy="11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74044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/>
              <a:t>Gobierno de Chile | Ministerio de Salud</a:t>
            </a:r>
          </a:p>
          <a:p>
            <a:pPr>
              <a:defRPr/>
            </a:pPr>
            <a:endParaRPr lang="es-ES_tradnl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A52F5-75E7-42D1-9CBA-3C1B6C53C65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3747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57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9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8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63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311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1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34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66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9C9D-A8DB-40BE-92A0-DA68E39A8A42}" type="datetimeFigureOut">
              <a:rPr lang="es-CL" smtClean="0"/>
              <a:t>01-07-2016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48F0-6B83-4239-9FDC-EF4896652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1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0906" y="1155032"/>
            <a:ext cx="6658697" cy="16443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000" b="1" dirty="0">
                <a:solidFill>
                  <a:schemeClr val="tx2"/>
                </a:solidFill>
              </a:rPr>
              <a:t>PROGRAMA APOYO A FAMILIAS PARA EL AUTOCONSUMO</a:t>
            </a:r>
            <a:br>
              <a:rPr lang="es-ES" sz="3000" b="1" dirty="0">
                <a:solidFill>
                  <a:schemeClr val="tx2"/>
                </a:solidFill>
              </a:rPr>
            </a:br>
            <a:r>
              <a:rPr lang="es-ES" sz="3000" b="1" dirty="0">
                <a:solidFill>
                  <a:schemeClr val="tx2"/>
                </a:solidFill>
              </a:rPr>
              <a:t>Y PILOTO VIVE TU HUERTO</a:t>
            </a:r>
            <a:br>
              <a:rPr lang="es-ES" sz="3000" b="1" dirty="0">
                <a:solidFill>
                  <a:schemeClr val="tx2"/>
                </a:solidFill>
              </a:rPr>
            </a:br>
            <a:br>
              <a:rPr lang="es-ES" sz="3000" b="1" dirty="0">
                <a:solidFill>
                  <a:schemeClr val="tx2"/>
                </a:solidFill>
              </a:rPr>
            </a:br>
            <a:r>
              <a:rPr lang="es-ES" sz="2400" b="1" dirty="0">
                <a:solidFill>
                  <a:schemeClr val="tx2"/>
                </a:solidFill>
              </a:rPr>
              <a:t>PRESTACIONES SOCIALES CON ENFOQUE DE DERECHO </a:t>
            </a:r>
            <a:br>
              <a:rPr lang="es-ES" sz="2400" b="1" dirty="0">
                <a:solidFill>
                  <a:schemeClr val="tx2"/>
                </a:solidFill>
              </a:rPr>
            </a:br>
            <a:br>
              <a:rPr lang="es-ES" sz="3000" b="1" dirty="0">
                <a:solidFill>
                  <a:schemeClr val="tx2"/>
                </a:solidFill>
              </a:rPr>
            </a:br>
            <a:br>
              <a:rPr lang="es-ES" sz="3000" b="1" dirty="0">
                <a:solidFill>
                  <a:schemeClr val="tx2"/>
                </a:solidFill>
              </a:rPr>
            </a:br>
            <a:endParaRPr lang="es-CL" sz="30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sz="half" idx="2"/>
          </p:nvPr>
        </p:nvSpPr>
        <p:spPr>
          <a:xfrm>
            <a:off x="6368716" y="5706931"/>
            <a:ext cx="4953000" cy="990875"/>
          </a:xfrm>
        </p:spPr>
        <p:txBody>
          <a:bodyPr>
            <a:normAutofit lnSpcReduction="10000"/>
          </a:bodyPr>
          <a:lstStyle/>
          <a:p>
            <a:pPr algn="r"/>
            <a:r>
              <a:rPr lang="es-CL" b="1" dirty="0"/>
              <a:t>SHADIA SUFÁN VILLAVICENCIO-CRISTIAN CAMPOS</a:t>
            </a:r>
            <a:endParaRPr lang="es-CL" dirty="0"/>
          </a:p>
          <a:p>
            <a:pPr algn="r"/>
            <a:r>
              <a:rPr lang="es-ES" b="1" dirty="0"/>
              <a:t> </a:t>
            </a:r>
            <a:endParaRPr lang="es-CL" dirty="0"/>
          </a:p>
          <a:p>
            <a:pPr algn="r"/>
            <a:r>
              <a:rPr lang="es-CL" b="1" dirty="0"/>
              <a:t>DIVISION DE PROMOCIÓN Y PROTECCION SOCIAL</a:t>
            </a:r>
          </a:p>
          <a:p>
            <a:pPr algn="r"/>
            <a:endParaRPr lang="es-CL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79" y="2896402"/>
            <a:ext cx="3600400" cy="2473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746" y="2964180"/>
            <a:ext cx="2436472" cy="39054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778" y="0"/>
            <a:ext cx="2439440" cy="14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512" y="1296144"/>
            <a:ext cx="5760640" cy="4941168"/>
          </a:xfrm>
        </p:spPr>
        <p:txBody>
          <a:bodyPr>
            <a:normAutofit fontScale="85000" lnSpcReduction="10000"/>
          </a:bodyPr>
          <a:lstStyle/>
          <a:p>
            <a:pPr>
              <a:buAutoNum type="arabicPeriod"/>
            </a:pP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Implementación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orientado a:</a:t>
            </a:r>
          </a:p>
          <a:p>
            <a:pPr marL="400050" lvl="1" indent="0">
              <a:buNone/>
            </a:pP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Módulos de cultivo. 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Permiten abordar todas las etapas del ciclo de la producción de alimentos.  </a:t>
            </a:r>
          </a:p>
          <a:p>
            <a:pPr marL="0" indent="0">
              <a:buNone/>
            </a:pPr>
            <a:endParaRPr lang="es-CL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2. Capacitación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orientado a:</a:t>
            </a:r>
          </a:p>
          <a:p>
            <a:pPr marL="400050" lvl="1" indent="0">
              <a:buNone/>
            </a:pP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Talleres prácticos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Reforzar conocimientos en torno a la producción de alimentos a través del cultivo y reforzar las prácticas relacionadas con los hábitos y estilos de vida saludables. </a:t>
            </a:r>
          </a:p>
          <a:p>
            <a:endParaRPr lang="es-C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3. Acompañamiento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orientado a:</a:t>
            </a:r>
          </a:p>
          <a:p>
            <a:pPr marL="400050" lvl="1" indent="0">
              <a:buNone/>
            </a:pP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Apoyar el proceso de inserción 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del proyecto dentro de las comunidades educativas, facilitando el cumplimiento de la propuesta inicial. 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76401" y="116632"/>
            <a:ext cx="8164513" cy="900336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COMPONENTES DEL PILOTO</a:t>
            </a:r>
            <a:b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s-CL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048328" y="1556793"/>
            <a:ext cx="1547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Ejecutores especializados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120336" y="2996952"/>
            <a:ext cx="15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Equipo FOSIS. Participación de la comunidad educativa.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192344" y="5302950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Equipo FOSIS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7633248" y="1607949"/>
            <a:ext cx="1224136" cy="720080"/>
          </a:xfrm>
          <a:prstGeom prst="rightArrow">
            <a:avLst/>
          </a:prstGeom>
          <a:solidFill>
            <a:srgbClr val="00CC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/>
          </a:p>
        </p:txBody>
      </p:sp>
      <p:sp>
        <p:nvSpPr>
          <p:cNvPr id="11" name="10 Flecha derecha"/>
          <p:cNvSpPr/>
          <p:nvPr/>
        </p:nvSpPr>
        <p:spPr>
          <a:xfrm>
            <a:off x="7633248" y="3356992"/>
            <a:ext cx="1224136" cy="720080"/>
          </a:xfrm>
          <a:prstGeom prst="rightArrow">
            <a:avLst/>
          </a:prstGeom>
          <a:solidFill>
            <a:srgbClr val="00CC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/>
          </a:p>
        </p:txBody>
      </p:sp>
      <p:sp>
        <p:nvSpPr>
          <p:cNvPr id="12" name="11 Flecha derecha"/>
          <p:cNvSpPr/>
          <p:nvPr/>
        </p:nvSpPr>
        <p:spPr>
          <a:xfrm>
            <a:off x="7633248" y="5229200"/>
            <a:ext cx="1224136" cy="720080"/>
          </a:xfrm>
          <a:prstGeom prst="rightArrow">
            <a:avLst/>
          </a:prstGeom>
          <a:solidFill>
            <a:srgbClr val="00CC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951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36" y="1228836"/>
            <a:ext cx="8177213" cy="452596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es-C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Podrán participar escuelas municipales y particulares subvencionadas de todo el país que cumplan los siguientes requisitos: </a:t>
            </a:r>
          </a:p>
          <a:p>
            <a:pPr marL="0" indent="0">
              <a:buNone/>
            </a:pPr>
            <a:endParaRPr lang="es-C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Mínimo de un 50% de </a:t>
            </a: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alumnos prioritarios                                                  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según Ley de Subvención Escolar Preferencial (SEP) </a:t>
            </a:r>
          </a:p>
          <a:p>
            <a:pPr lvl="0"/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Estar ubicado en una </a:t>
            </a: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zona urbana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lvl="0"/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Disponer de un </a:t>
            </a: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espacio adecuado 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para la</a:t>
            </a:r>
          </a:p>
          <a:p>
            <a:pPr lvl="0">
              <a:buNone/>
            </a:pP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implementación de un Huerto Escolar                                                    (mínimo 50 mts2, disponibilidad de agua                                                            y más de 6 horas de exposición a la luz solar).</a:t>
            </a:r>
          </a:p>
          <a:p>
            <a:pPr lvl="0"/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Considerar en su propuesta la </a:t>
            </a:r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participación directa en el uso del huerto escolar de uno o más cursos entre 3º a 6º básico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/>
            <a:r>
              <a:rPr lang="es-CL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haber participado en versiones anteriores 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 la iniciativa.</a:t>
            </a:r>
          </a:p>
          <a:p>
            <a:endParaRPr lang="es-C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48808" y="420707"/>
            <a:ext cx="2722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REQUISITOS: </a:t>
            </a:r>
          </a:p>
        </p:txBody>
      </p:sp>
      <p:pic>
        <p:nvPicPr>
          <p:cNvPr id="5" name="4 Imagen" descr="C:\Users\Paulina\Desktop\Fotos Cel\Foto01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r="7000" b="25771"/>
          <a:stretch/>
        </p:blipFill>
        <p:spPr bwMode="auto">
          <a:xfrm>
            <a:off x="7320136" y="2420888"/>
            <a:ext cx="324036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70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didier\Desktop\HUERTO\13668120141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7" b="42545"/>
          <a:stretch/>
        </p:blipFill>
        <p:spPr bwMode="auto">
          <a:xfrm>
            <a:off x="1716128" y="1727758"/>
            <a:ext cx="1427545" cy="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didier\Desktop\HUERTO\1366812151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3"/>
          <a:stretch/>
        </p:blipFill>
        <p:spPr bwMode="auto">
          <a:xfrm>
            <a:off x="1726462" y="5048310"/>
            <a:ext cx="1417211" cy="1333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didier\Desktop\HUERTO\1366812184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02" y="49612"/>
            <a:ext cx="1258609" cy="1678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didier\Desktop\HUERTO\13668122179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441" y="4631269"/>
            <a:ext cx="1258609" cy="1678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didier\Desktop\HUERTO\13668122549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10" y="2396325"/>
            <a:ext cx="1270117" cy="1693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didier\Desktop\HUERTO\13668122945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6"/>
          <a:stretch/>
        </p:blipFill>
        <p:spPr bwMode="auto">
          <a:xfrm>
            <a:off x="3801527" y="908720"/>
            <a:ext cx="4572049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 descr="C:\Users\jdidier\Desktop\HUERTO\13668123313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9"/>
          <a:stretch/>
        </p:blipFill>
        <p:spPr bwMode="auto">
          <a:xfrm>
            <a:off x="1775519" y="3028144"/>
            <a:ext cx="1368152" cy="148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didier\Desktop\HUERTO\13668123636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14" y="3955546"/>
            <a:ext cx="1729761" cy="1297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didier\Desktop\HUERTO\136681239799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6"/>
          <a:stretch/>
        </p:blipFill>
        <p:spPr bwMode="auto">
          <a:xfrm>
            <a:off x="1716128" y="72010"/>
            <a:ext cx="1427544" cy="1268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didier\Desktop\HUERTO\13668142928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956722"/>
            <a:ext cx="1845920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35451" y="116633"/>
            <a:ext cx="5702339" cy="113877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HUERTO ESCOLAR “VIVE TU HUERTO”</a:t>
            </a:r>
          </a:p>
          <a:p>
            <a:pPr algn="ctr"/>
            <a:r>
              <a:rPr lang="es-E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República de El Japón – Estación Central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31504" y="132061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Cultivos en neumáticos</a:t>
            </a:r>
            <a:endParaRPr lang="es-ES" sz="1000" dirty="0">
              <a:solidFill>
                <a:schemeClr val="tx2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87922" y="2559375"/>
            <a:ext cx="1455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Cierre perimetral</a:t>
            </a:r>
            <a:endParaRPr lang="es-ES" sz="1000" dirty="0">
              <a:solidFill>
                <a:schemeClr val="tx2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49022" y="4509120"/>
            <a:ext cx="202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Sistema de recolección </a:t>
            </a:r>
          </a:p>
          <a:p>
            <a:pPr algn="ctr"/>
            <a:r>
              <a:rPr lang="es-ES" sz="1000" b="1" dirty="0">
                <a:solidFill>
                  <a:schemeClr val="tx2"/>
                </a:solidFill>
              </a:rPr>
              <a:t>de aguas lluvias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703512" y="6331386"/>
            <a:ext cx="145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Sillas y mesas construida con material sobrante.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914938" y="1734081"/>
            <a:ext cx="1704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Panel con mensajes educativos</a:t>
            </a:r>
            <a:endParaRPr lang="es-ES" sz="1000" dirty="0">
              <a:solidFill>
                <a:schemeClr val="tx2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236077" y="3645025"/>
            <a:ext cx="375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Módulos Educativos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942858" y="4089813"/>
            <a:ext cx="162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Zona de cultivos verticales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8976320" y="6381328"/>
            <a:ext cx="107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Interior </a:t>
            </a:r>
          </a:p>
          <a:p>
            <a:pPr algn="ctr"/>
            <a:r>
              <a:rPr lang="es-ES" sz="1000" b="1" dirty="0">
                <a:solidFill>
                  <a:schemeClr val="tx2"/>
                </a:solidFill>
              </a:rPr>
              <a:t>Caseta  </a:t>
            </a:r>
          </a:p>
          <a:p>
            <a:pPr algn="ctr"/>
            <a:endParaRPr lang="es-ES" sz="1000" dirty="0">
              <a:solidFill>
                <a:schemeClr val="tx2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268829" y="3975448"/>
            <a:ext cx="174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Descanso de la Naturaleza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114612" y="3975448"/>
            <a:ext cx="206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 de la naturaleza</a:t>
            </a:r>
            <a:endParaRPr lang="es-E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" descr="C:\Users\jdidier\Desktop\HUERTO\136681207963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5517232"/>
            <a:ext cx="1728192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C:\Users\jdidier\Desktop\HUERTO\136681243767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5552628"/>
            <a:ext cx="1845920" cy="1260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4295800" y="5559624"/>
            <a:ext cx="17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</a:t>
            </a:r>
          </a:p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6186620" y="5559624"/>
            <a:ext cx="206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Frutos </a:t>
            </a:r>
          </a:p>
          <a:p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abundancia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215680" y="659735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/>
              <a:t>Fuente</a:t>
            </a:r>
            <a:r>
              <a:rPr lang="es-CL" sz="1100" dirty="0"/>
              <a:t>: FOSIS</a:t>
            </a:r>
          </a:p>
        </p:txBody>
      </p:sp>
    </p:spTree>
    <p:extLst>
      <p:ext uri="{BB962C8B-B14F-4D97-AF65-F5344CB8AC3E}">
        <p14:creationId xmlns:p14="http://schemas.microsoft.com/office/powerpoint/2010/main" val="4715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1368" y="152400"/>
            <a:ext cx="8164513" cy="900336"/>
          </a:xfrm>
        </p:spPr>
        <p:txBody>
          <a:bodyPr/>
          <a:lstStyle/>
          <a:p>
            <a:r>
              <a:rPr lang="es-C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Resultados año 2013 - 2014</a:t>
            </a:r>
            <a:r>
              <a:rPr lang="es-CL" dirty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92495" y="1124744"/>
            <a:ext cx="4680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CL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 implementaron </a:t>
            </a:r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100 Huertos Escolares</a:t>
            </a:r>
          </a:p>
          <a:p>
            <a:endParaRPr lang="es-CL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60 comunas </a:t>
            </a:r>
            <a:r>
              <a:rPr lang="es-CL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 todos el país</a:t>
            </a:r>
          </a:p>
          <a:p>
            <a:pPr>
              <a:buFontTx/>
              <a:buChar char="-"/>
            </a:pPr>
            <a:endParaRPr lang="es-CL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66% estudiantes prioritarios </a:t>
            </a:r>
            <a:r>
              <a:rPr lang="es-CL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(SEP)</a:t>
            </a:r>
          </a:p>
          <a:p>
            <a:endParaRPr lang="es-CL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CL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83% escuelas municipales </a:t>
            </a:r>
          </a:p>
          <a:p>
            <a:pPr>
              <a:buFontTx/>
              <a:buChar char="-"/>
            </a:pPr>
            <a:endParaRPr lang="es-CL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27% escuelas particulares </a:t>
            </a:r>
          </a:p>
          <a:p>
            <a:pPr>
              <a:buFontTx/>
              <a:buChar char="-"/>
            </a:pPr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Subvencionadas </a:t>
            </a:r>
          </a:p>
          <a:p>
            <a:pPr>
              <a:buFontTx/>
              <a:buChar char="-"/>
            </a:pPr>
            <a:endParaRPr lang="es-CL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CL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 huerto en</a:t>
            </a:r>
          </a:p>
          <a:p>
            <a:r>
              <a:rPr lang="es-CL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Magallanes. </a:t>
            </a:r>
          </a:p>
          <a:p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Escuela con Educación </a:t>
            </a:r>
          </a:p>
          <a:p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Diferencial</a:t>
            </a:r>
          </a:p>
          <a:p>
            <a:pPr>
              <a:buFontTx/>
              <a:buChar char="-"/>
            </a:pPr>
            <a:endParaRPr lang="es-CL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7907845" y="1054533"/>
          <a:ext cx="2808313" cy="4739020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2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FFFFFF"/>
                          </a:solidFill>
                          <a:latin typeface="gobCL"/>
                          <a:ea typeface="Times New Roman"/>
                          <a:cs typeface="Calibri"/>
                        </a:rPr>
                        <a:t>COBERTURAS</a:t>
                      </a:r>
                      <a:r>
                        <a:rPr lang="es-MX" sz="1200" baseline="0" dirty="0">
                          <a:solidFill>
                            <a:srgbClr val="FFFFFF"/>
                          </a:solidFill>
                          <a:latin typeface="gobCL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MX" sz="1200" dirty="0">
                          <a:solidFill>
                            <a:srgbClr val="FFFFFF"/>
                          </a:solidFill>
                          <a:latin typeface="gobCL"/>
                          <a:ea typeface="Times New Roman"/>
                          <a:cs typeface="Calibri"/>
                        </a:rPr>
                        <a:t>VIVE TU HUERTO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Región 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N° Escuelas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N° Comunas 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Antofagasta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3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Araucanía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7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6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Arica y Parinacota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1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Atacama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4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3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Aysén 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3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Biobío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9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7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Coquimbo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3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Los Lagos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4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3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Los Ríos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3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Maule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7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7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Metropolitana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41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16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O’Higgins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Tarapacá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2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Valparaíso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9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4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Magallanes 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1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1</a:t>
                      </a:r>
                      <a:endParaRPr lang="es-CL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Total general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100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gobCL"/>
                          <a:ea typeface="Times New Roman"/>
                          <a:cs typeface="Calibri"/>
                        </a:rPr>
                        <a:t>60</a:t>
                      </a:r>
                      <a:endParaRPr lang="es-CL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4293096"/>
            <a:ext cx="267303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Principales Desafíos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27849" y="764704"/>
            <a:ext cx="5296893" cy="6021288"/>
          </a:xfrm>
        </p:spPr>
        <p:txBody>
          <a:bodyPr/>
          <a:lstStyle/>
          <a:p>
            <a:pPr lvl="0" algn="r"/>
            <a:r>
              <a:rPr lang="es-CL" sz="1500" b="1" dirty="0">
                <a:solidFill>
                  <a:schemeClr val="tx2"/>
                </a:solidFill>
              </a:rPr>
              <a:t>Evaluar los resultados del primer piloto. </a:t>
            </a:r>
            <a:r>
              <a:rPr lang="es-CL" sz="1500" dirty="0">
                <a:solidFill>
                  <a:schemeClr val="tx2"/>
                </a:solidFill>
              </a:rPr>
              <a:t>Obtener evidencia respecto de la experiencia desarrollada durante el año 2013-2014, que de cuenta de resultados en la población objetivo, de manera de poder realizar los ajustes a la metodología y establecer como una línea programática regular con finaciamiento propio.</a:t>
            </a:r>
          </a:p>
          <a:p>
            <a:pPr lvl="0" algn="r">
              <a:buNone/>
            </a:pPr>
            <a:endParaRPr lang="es-CL" sz="1500" b="1" dirty="0">
              <a:solidFill>
                <a:schemeClr val="tx2"/>
              </a:solidFill>
            </a:endParaRPr>
          </a:p>
          <a:p>
            <a:pPr lvl="0" algn="r"/>
            <a:r>
              <a:rPr lang="es-CL" sz="1500" b="1" dirty="0">
                <a:solidFill>
                  <a:schemeClr val="tx2"/>
                </a:solidFill>
              </a:rPr>
              <a:t>Inclusión de Escuelas Especiales, Jardines Infantiles y zona urbana. </a:t>
            </a:r>
            <a:r>
              <a:rPr lang="es-CL" sz="1500" dirty="0">
                <a:solidFill>
                  <a:schemeClr val="tx2"/>
                </a:solidFill>
              </a:rPr>
              <a:t>Propuesta para el año 2015.</a:t>
            </a:r>
            <a:r>
              <a:rPr lang="es-CL" sz="1500" b="1" dirty="0">
                <a:solidFill>
                  <a:schemeClr val="tx2"/>
                </a:solidFill>
              </a:rPr>
              <a:t> </a:t>
            </a:r>
          </a:p>
          <a:p>
            <a:pPr marL="0" indent="0" algn="r">
              <a:buNone/>
            </a:pPr>
            <a:endParaRPr lang="es-CL" sz="1500" b="1" dirty="0">
              <a:solidFill>
                <a:schemeClr val="tx2"/>
              </a:solidFill>
            </a:endParaRPr>
          </a:p>
          <a:p>
            <a:pPr algn="r"/>
            <a:r>
              <a:rPr lang="es-CL" sz="1500" dirty="0">
                <a:solidFill>
                  <a:schemeClr val="tx2"/>
                </a:solidFill>
              </a:rPr>
              <a:t>Fomentar instancias de participación y retroalimentación con distintos actores e instituciones que promuevan la </a:t>
            </a:r>
            <a:r>
              <a:rPr lang="es-CL" sz="1500" b="1" dirty="0">
                <a:solidFill>
                  <a:schemeClr val="tx2"/>
                </a:solidFill>
              </a:rPr>
              <a:t>sostenibilidad de las escuelas intervenidas. </a:t>
            </a:r>
          </a:p>
          <a:p>
            <a:pPr marL="0" indent="0" algn="r">
              <a:buNone/>
            </a:pPr>
            <a:endParaRPr lang="es-CL" sz="1500" dirty="0">
              <a:solidFill>
                <a:schemeClr val="tx2"/>
              </a:solidFill>
            </a:endParaRPr>
          </a:p>
          <a:p>
            <a:pPr lvl="0" algn="r"/>
            <a:r>
              <a:rPr lang="es-CL" sz="1500" b="1" dirty="0">
                <a:solidFill>
                  <a:schemeClr val="tx2"/>
                </a:solidFill>
              </a:rPr>
              <a:t>Ampliar postulantes y foco de acción a otros organizaciones y/o Alianzas interministeriales</a:t>
            </a:r>
            <a:r>
              <a:rPr lang="es-CL" sz="1500" dirty="0">
                <a:solidFill>
                  <a:schemeClr val="tx2"/>
                </a:solidFill>
              </a:rPr>
              <a:t>: Ministerio de Salud junto a los Centros de Salud en comunas rurales; Programa Caminos, Programa Vínculos; Chile Crece Contigo, ESPAS (JUNAEB), Organizaciones Comunitarias, entre otras. </a:t>
            </a:r>
          </a:p>
          <a:p>
            <a:pPr algn="r"/>
            <a:endParaRPr lang="es-CL" sz="1500" dirty="0">
              <a:solidFill>
                <a:schemeClr val="tx2"/>
              </a:solidFill>
            </a:endParaRPr>
          </a:p>
        </p:txBody>
      </p:sp>
      <p:pic>
        <p:nvPicPr>
          <p:cNvPr id="171009" name="Picture 1" descr="C:\Users\ssufan\Pictures\HUERTOS\IMG-20140731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2724046"/>
            <a:ext cx="2232248" cy="185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4653137"/>
            <a:ext cx="2232248" cy="188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1011" name="Picture 3" descr="C:\Users\ssufan\Pictures\OTRAS\jard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1052737"/>
            <a:ext cx="2286000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525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0906" y="957298"/>
            <a:ext cx="6658697" cy="184206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000" b="1" dirty="0">
                <a:solidFill>
                  <a:schemeClr val="tx2"/>
                </a:solidFill>
              </a:rPr>
              <a:t>PILOTO VIVE TU HUERTO</a:t>
            </a:r>
            <a:br>
              <a:rPr lang="es-ES" sz="3000" b="1" dirty="0">
                <a:solidFill>
                  <a:schemeClr val="tx2"/>
                </a:solidFill>
              </a:rPr>
            </a:br>
            <a:br>
              <a:rPr lang="es-ES" sz="3000" b="1" dirty="0">
                <a:solidFill>
                  <a:schemeClr val="tx2"/>
                </a:solidFill>
              </a:rPr>
            </a:br>
            <a:r>
              <a:rPr lang="es-ES" sz="3000" b="1" dirty="0">
                <a:solidFill>
                  <a:schemeClr val="tx2"/>
                </a:solidFill>
              </a:rPr>
              <a:t>RESULTADOS GENERALES </a:t>
            </a:r>
            <a:br>
              <a:rPr lang="es-ES" sz="3000" b="1" dirty="0">
                <a:solidFill>
                  <a:schemeClr val="tx2"/>
                </a:solidFill>
              </a:rPr>
            </a:br>
            <a:r>
              <a:rPr lang="es-ES" sz="3000" b="1" dirty="0">
                <a:solidFill>
                  <a:schemeClr val="tx2"/>
                </a:solidFill>
              </a:rPr>
              <a:t>ESTUDIO 2013-2014</a:t>
            </a:r>
            <a:br>
              <a:rPr lang="es-ES" sz="3000" b="1" dirty="0">
                <a:solidFill>
                  <a:schemeClr val="tx2"/>
                </a:solidFill>
              </a:rPr>
            </a:br>
            <a:br>
              <a:rPr lang="es-ES" sz="3000" b="1" dirty="0">
                <a:solidFill>
                  <a:schemeClr val="tx2"/>
                </a:solidFill>
              </a:rPr>
            </a:br>
            <a:br>
              <a:rPr lang="es-ES" sz="3000" b="1" dirty="0">
                <a:solidFill>
                  <a:schemeClr val="tx2"/>
                </a:solidFill>
              </a:rPr>
            </a:br>
            <a:endParaRPr lang="es-CL" sz="30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sz="half" idx="2"/>
          </p:nvPr>
        </p:nvSpPr>
        <p:spPr>
          <a:xfrm>
            <a:off x="6400800" y="5195981"/>
            <a:ext cx="4953000" cy="1501826"/>
          </a:xfrm>
        </p:spPr>
        <p:txBody>
          <a:bodyPr>
            <a:normAutofit/>
          </a:bodyPr>
          <a:lstStyle/>
          <a:p>
            <a:pPr algn="r"/>
            <a:r>
              <a:rPr lang="es-CL" b="1" dirty="0"/>
              <a:t>SHADIA SUFÁN VILLAVICENCIO</a:t>
            </a:r>
            <a:endParaRPr lang="es-CL" dirty="0"/>
          </a:p>
          <a:p>
            <a:pPr algn="r"/>
            <a:r>
              <a:rPr lang="es-ES" b="1" dirty="0"/>
              <a:t> </a:t>
            </a:r>
            <a:r>
              <a:rPr lang="es-CL" b="1" dirty="0"/>
              <a:t>ENCARGADA NACIONAL </a:t>
            </a:r>
            <a:endParaRPr lang="es-CL" dirty="0"/>
          </a:p>
          <a:p>
            <a:pPr algn="r"/>
            <a:r>
              <a:rPr lang="es-ES" b="1" dirty="0"/>
              <a:t>  </a:t>
            </a:r>
            <a:endParaRPr lang="es-CL" dirty="0"/>
          </a:p>
          <a:p>
            <a:pPr algn="r"/>
            <a:r>
              <a:rPr lang="es-CL" b="1" dirty="0"/>
              <a:t>DIVISION DE PROMOCIÓN Y PROTECCION SOCIAL</a:t>
            </a:r>
          </a:p>
          <a:p>
            <a:pPr algn="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746" y="2964180"/>
            <a:ext cx="2436472" cy="39054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778" y="0"/>
            <a:ext cx="2439440" cy="1434177"/>
          </a:xfrm>
          <a:prstGeom prst="rect">
            <a:avLst/>
          </a:prstGeom>
        </p:spPr>
      </p:pic>
      <p:pic>
        <p:nvPicPr>
          <p:cNvPr id="9" name="8 Imagen" descr="http://img.soy-chile.cl/Fotos/2014/08/08/file_20140808165156.jpg"/>
          <p:cNvPicPr/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0"/>
          <a:stretch>
            <a:fillRect/>
          </a:stretch>
        </p:blipFill>
        <p:spPr bwMode="auto">
          <a:xfrm>
            <a:off x="4947138" y="2250829"/>
            <a:ext cx="6189786" cy="2623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154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1340768"/>
            <a:ext cx="12192000" cy="1077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1391478" y="44624"/>
            <a:ext cx="59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OBJETIVOS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967080"/>
            <a:ext cx="9072331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0" y="2726336"/>
            <a:ext cx="9072331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29131" y="960984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OBJETIVO GENERAL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328" y="2492897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OBJETIVOS ESPECÍFICOS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01947" y="1340768"/>
            <a:ext cx="10386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i="1" dirty="0"/>
              <a:t>Caracterizar el proceso de implementación de la experiencia del programa piloto denominada Vive Tu Huerto en los establecimientos educacionales seleccionados en el año 2013 y 2014, a partir del diseño y ejecución de su metodología, para la elaboración de un programa regular en establecimientos educacionales en el país.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7726" y="3059663"/>
            <a:ext cx="117853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Analizar experiencias nacionales e internacionales sobre programas similares en población vulnerable.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Analizar el aporte de la metodología de intervención al cumplimiento de los objetivos el programa piloto a través de los resultados alcanzados por los beneficiarios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Describir los modos de implementación del programa piloto en función del contexto educativo de la escuela, identificando buenas prácticas y los factores facilitadores y obstaculizadores asociados a esta implementación.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Caracterizar el contexto en el cual se incorpora el uso del huerto escolar a los planes y programas de estudio de los establecimientos educacionales según nivel de enseñanza así como también en las actividades extracurriculares y/o extra programáticas.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Caracterizar la participación de la comunidad educativa en el proceso de implementación, uso y mantención del huerto escolar durante la intervención, así como de las organizaciones externas y/o comunitarias respecto de los cambios producidos al finalizar la intervención que se orienten a la sostenibilidad.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Determinar los costos y recursos invertidos en la medida que éstos logren dar cuenta de los resultados que se espera alcanzar.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Generar recomendaciones al Ministerio de Desarrollo Social, sobre aspectos del diseño e implementación de la experiencia piloto que sea necesario reforzar o corregir a fin de apoyar la toma de decisiones respecto de su eventual continuidad como programa regular.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sp>
        <p:nvSpPr>
          <p:cNvPr id="9" name="8 Rectángulo"/>
          <p:cNvSpPr/>
          <p:nvPr/>
        </p:nvSpPr>
        <p:spPr>
          <a:xfrm>
            <a:off x="698540" y="548680"/>
            <a:ext cx="172819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873389" y="54868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22743" y="548680"/>
            <a:ext cx="172819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2625584" y="548681"/>
            <a:ext cx="1584176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/>
              <a:t>METODOLOGÍA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346945" y="548680"/>
            <a:ext cx="172819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4283448" y="550056"/>
            <a:ext cx="1916853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/>
              <a:t>PLAN DE TRABAJO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164127" y="548680"/>
            <a:ext cx="172819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6338976" y="54868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/>
              <a:t>RUTA CRÍTICA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978179" y="548680"/>
            <a:ext cx="172819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8001813" y="548681"/>
            <a:ext cx="174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/>
              <a:t>PRODUCTOS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9784184" y="548680"/>
            <a:ext cx="172819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>
            <a:off x="9720687" y="548681"/>
            <a:ext cx="1916853" cy="28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/>
              <a:t>PRÓXIMOS PASOS</a:t>
            </a:r>
          </a:p>
        </p:txBody>
      </p:sp>
    </p:spTree>
    <p:extLst>
      <p:ext uri="{BB962C8B-B14F-4D97-AF65-F5344CB8AC3E}">
        <p14:creationId xmlns:p14="http://schemas.microsoft.com/office/powerpoint/2010/main" val="14824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N°2 (Aportes de la metodología)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994515" y="1847864"/>
          <a:ext cx="9655556" cy="3202912"/>
        </p:xfrm>
        <a:graphic>
          <a:graphicData uri="http://schemas.openxmlformats.org/drawingml/2006/table">
            <a:tbl>
              <a:tblPr/>
              <a:tblGrid>
                <a:gridCol w="1399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ÁMBITO</a:t>
                      </a: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ASPECTOS POSITIVOS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BRECHAS DE MEJORA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Gestión de los huertos escolares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Encargado del programa contribuye a una adecuada gestión. 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Planificación del huerto como espacio oriente su uso en toda época del año.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libri"/>
                          <a:ea typeface="Times New Roman"/>
                          <a:cs typeface="Times New Roman"/>
                        </a:rPr>
                        <a:t>Aporte a la innovación educativa</a:t>
                      </a:r>
                      <a:endParaRPr lang="es-C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La metodología de intervención del programa entrega las disposiciones para que los docentes puedan innovar.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El uso del huerto ha derivado en actividades </a:t>
                      </a:r>
                      <a:r>
                        <a:rPr lang="es-ES" sz="1400" dirty="0" err="1">
                          <a:latin typeface="Calibri"/>
                          <a:ea typeface="Times New Roman"/>
                          <a:cs typeface="Times New Roman"/>
                        </a:rPr>
                        <a:t>extraprogramáticas</a:t>
                      </a: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 que no abordan necesariamente aspectos de innovación educativa.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Aporte al logro de </a:t>
                      </a:r>
                      <a:r>
                        <a:rPr lang="es-ES" sz="1400" b="1" dirty="0" err="1">
                          <a:latin typeface="Calibri"/>
                          <a:ea typeface="Times New Roman"/>
                          <a:cs typeface="Times New Roman"/>
                        </a:rPr>
                        <a:t>obj</a:t>
                      </a: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. curriculares 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El huerto es altamente valorado el para el fortalecimiento de los objetivos curriculares.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El huerto escolar aún no se observa como una intervención que está relacionada con los objetivos curriculares.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9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En la promoción de hábitos de vida saludable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Al trabajar con frutas y verduras desde su nacimiento, permite a los diferentes actores hacer más patente la relación entre los alimentos saludables y su consumo.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Aún resta por abordar elementos específicos de la promoción y adquisición de dichos hábitos.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72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N°2 (Aportes de la metodología)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919467" y="1640395"/>
          <a:ext cx="9888637" cy="4174395"/>
        </p:xfrm>
        <a:graphic>
          <a:graphicData uri="http://schemas.openxmlformats.org/drawingml/2006/table">
            <a:tbl>
              <a:tblPr/>
              <a:tblGrid>
                <a:gridCol w="1433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b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ÁMBITO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ASPECTOS POSITIVOS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BRECHAS DE MEJORA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En el impacto en la sostenibilidad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Intervención que habilita</a:t>
                      </a:r>
                      <a:r>
                        <a:rPr lang="es-ES" sz="1400" baseline="0" dirty="0">
                          <a:latin typeface="Calibri"/>
                          <a:ea typeface="Times New Roman"/>
                          <a:cs typeface="Times New Roman"/>
                        </a:rPr>
                        <a:t> la </a:t>
                      </a: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gestión autónoma para su supervivencia. 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Esta intervención no parece tener el efecto esperado en la orgánica de los establecimientos, ya que indican que esperan un mayor apoyo y acompañamiento por parte de FOSIS.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libri"/>
                          <a:ea typeface="Times New Roman"/>
                          <a:cs typeface="Times New Roman"/>
                        </a:rPr>
                        <a:t>En la apertura de los establecimientos a la comunidad</a:t>
                      </a:r>
                      <a:endParaRPr lang="es-C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La metodología hace hincapié en incluir a la comunidad educativa y organizaciones comunitarias a la estructura de operación del huerto, ya que permitiría obtener recursos y apoyos adicionales. 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Existen dificultades en los mecanismos para involucrar a estos actores definiendo puntos de acción y actividades a realizar. 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1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Times New Roman"/>
                          <a:cs typeface="Times New Roman"/>
                        </a:rPr>
                        <a:t>En la generación de impactos no esperados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Mejora la convivencia escolar, el compromiso e identidad de la comunidad educativa con el establecimiento y la replicación de iniciativas en sus casas. 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Times New Roman"/>
                          <a:cs typeface="Times New Roman"/>
                        </a:rPr>
                        <a:t>No pueden ser atribuidos a los actuales componentes del programa.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86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N°3 (Modos de Implementación-BP-Facilitadores y obstaculizadores)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363221" y="1903266"/>
            <a:ext cx="1153159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Actores: </a:t>
            </a:r>
          </a:p>
          <a:p>
            <a:pPr lvl="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marL="457200" lvl="0" indent="-4572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		Estudiantes: atractiva, relación con el MA, altamente valorado.</a:t>
            </a:r>
          </a:p>
          <a:p>
            <a:pPr marL="457200" lvl="0" indent="-4572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		Padres: participación baja, motivación mediada, no hay fuente de interés directa </a:t>
            </a:r>
          </a:p>
          <a:p>
            <a:pPr marL="457200" lvl="0" indent="-4572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		Docentes: participación baja (otros docentes), motivación personal, elemento 	facilitador de planificación, organización, y orientación. </a:t>
            </a:r>
          </a:p>
          <a:p>
            <a:pPr marL="457200" lvl="0" indent="-4572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		Organizaciones externas: participación baja, actores privados, públicos, </a:t>
            </a:r>
            <a:r>
              <a:rPr lang="es-CL" sz="2000" kern="0" dirty="0" err="1">
                <a:solidFill>
                  <a:srgbClr val="595959"/>
                </a:solidFill>
                <a:cs typeface="ヒラギノ角ゴ Pro W3"/>
              </a:rPr>
              <a:t>ONG´s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.</a:t>
            </a:r>
          </a:p>
          <a:p>
            <a:pPr marL="457200" lvl="0" indent="-45720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		Encargados y directivos: motivación es clave para el éxito y sostenibilidad. </a:t>
            </a:r>
          </a:p>
        </p:txBody>
      </p:sp>
    </p:spTree>
    <p:extLst>
      <p:ext uri="{BB962C8B-B14F-4D97-AF65-F5344CB8AC3E}">
        <p14:creationId xmlns:p14="http://schemas.microsoft.com/office/powerpoint/2010/main" val="5627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2 Marcador de contenido"/>
          <p:cNvSpPr txBox="1">
            <a:spLocks/>
          </p:cNvSpPr>
          <p:nvPr/>
        </p:nvSpPr>
        <p:spPr bwMode="auto">
          <a:xfrm>
            <a:off x="1847850" y="1700213"/>
            <a:ext cx="82296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CL" altLang="es-CL" sz="1600">
              <a:latin typeface="Calibri" panose="020F0502020204030204" pitchFamily="34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s-CL" altLang="es-CL" sz="20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66058" y="1993932"/>
            <a:ext cx="7634287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2200" kern="0" dirty="0">
                <a:solidFill>
                  <a:schemeClr val="tx2"/>
                </a:solidFill>
                <a:latin typeface="Corbel" panose="020B0503020204020204" pitchFamily="34" charset="0"/>
              </a:rPr>
              <a:t>Según la definición del Alto Comisionado para los Derechos Humanos de las Naciones Unidas, los derechos humanos son derechos inherentes a todos los seres humanos, </a:t>
            </a:r>
            <a:r>
              <a:rPr lang="es-CL" sz="2400" b="1" kern="0" dirty="0">
                <a:solidFill>
                  <a:schemeClr val="tx2"/>
                </a:solidFill>
                <a:latin typeface="Corbel" panose="020B0503020204020204" pitchFamily="34" charset="0"/>
              </a:rPr>
              <a:t>sin distinción alguna de nacionalidad, lugar de residencia, sexo, origen nacional o étnico, color, religión, lengua, o cualquier otra condición.</a:t>
            </a:r>
          </a:p>
          <a:p>
            <a:pPr>
              <a:buFontTx/>
              <a:buChar char="-"/>
              <a:defRPr/>
            </a:pPr>
            <a:endParaRPr lang="es-CL" sz="2200" kern="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>
              <a:defRPr/>
            </a:pPr>
            <a:r>
              <a:rPr lang="es-CL" sz="2200" kern="0" dirty="0">
                <a:solidFill>
                  <a:schemeClr val="tx2"/>
                </a:solidFill>
                <a:latin typeface="Corbel" panose="020B0503020204020204" pitchFamily="34" charset="0"/>
              </a:rPr>
              <a:t>El artículo 25, señala que: “Toda persona tiene derecho a un nivel de vida adecuado que le asegure, así como a su familia, la salud y el bienestar, y </a:t>
            </a:r>
            <a:r>
              <a:rPr lang="es-CL" sz="2400" b="1" kern="0" dirty="0">
                <a:solidFill>
                  <a:schemeClr val="tx2"/>
                </a:solidFill>
                <a:latin typeface="Corbel" panose="020B0503020204020204" pitchFamily="34" charset="0"/>
              </a:rPr>
              <a:t>en especial la alimentación</a:t>
            </a:r>
            <a:r>
              <a:rPr lang="es-CL" sz="2200" kern="0" dirty="0">
                <a:solidFill>
                  <a:schemeClr val="tx2"/>
                </a:solidFill>
                <a:latin typeface="Corbel" panose="020B0503020204020204" pitchFamily="34" charset="0"/>
              </a:rPr>
              <a:t>, el vestido, la vivienda, la asistencia médica y los servicios sociales necesarios...”</a:t>
            </a:r>
          </a:p>
          <a:p>
            <a:pPr>
              <a:buFontTx/>
              <a:buChar char="-"/>
              <a:defRPr/>
            </a:pPr>
            <a:endParaRPr lang="es-CL" sz="2200" dirty="0">
              <a:solidFill>
                <a:schemeClr val="tx2"/>
              </a:solidFill>
              <a:latin typeface="Corbel" panose="020B0503020204020204" pitchFamily="34" charset="0"/>
              <a:cs typeface="Calibri" pitchFamily="34" charset="0"/>
            </a:endParaRPr>
          </a:p>
        </p:txBody>
      </p:sp>
      <p:pic>
        <p:nvPicPr>
          <p:cNvPr id="3074" name="Picture 2" descr="C:\Users\ssufan\Pictures\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9323" y="3543792"/>
            <a:ext cx="3432488" cy="228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1"/>
          <p:cNvSpPr/>
          <p:nvPr/>
        </p:nvSpPr>
        <p:spPr>
          <a:xfrm>
            <a:off x="1088572" y="235793"/>
            <a:ext cx="8238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Enfoque de Derechos </a:t>
            </a:r>
            <a:endParaRPr lang="es-MX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N°3 (Modos de Implementación-BP-Facilitadores y obstaculizadores)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363221" y="1864077"/>
            <a:ext cx="1153159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t"/>
            <a:r>
              <a:rPr lang="es-CL" sz="1700" b="1" kern="0" dirty="0">
                <a:solidFill>
                  <a:srgbClr val="595959"/>
                </a:solidFill>
                <a:cs typeface="ヒラギノ角ゴ Pro W3"/>
              </a:rPr>
              <a:t>Obstaculizadores: </a:t>
            </a:r>
          </a:p>
          <a:p>
            <a:pPr fontAlgn="t"/>
            <a:endParaRPr lang="es-CL" sz="1700" kern="0" dirty="0">
              <a:solidFill>
                <a:srgbClr val="595959"/>
              </a:solidFill>
              <a:cs typeface="ヒラギノ角ゴ Pro W3"/>
            </a:endParaRP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1. </a:t>
            </a:r>
            <a:r>
              <a:rPr lang="es-ES" sz="1900" b="1" dirty="0">
                <a:solidFill>
                  <a:schemeClr val="accent2"/>
                </a:solidFill>
              </a:rPr>
              <a:t>Período extenso </a:t>
            </a:r>
            <a:r>
              <a:rPr lang="es-ES" sz="1700" kern="0" dirty="0">
                <a:solidFill>
                  <a:srgbClr val="595959"/>
                </a:solidFill>
                <a:cs typeface="ヒラギノ角ゴ Pro W3"/>
              </a:rPr>
              <a:t>entre la adjudicación del proyecto el comienzo de la construcción.</a:t>
            </a:r>
          </a:p>
          <a:p>
            <a:pPr fontAlgn="t"/>
            <a:r>
              <a:rPr lang="es-ES" sz="1700" kern="0" dirty="0">
                <a:solidFill>
                  <a:srgbClr val="595959"/>
                </a:solidFill>
                <a:cs typeface="ヒラギノ角ゴ Pro W3"/>
              </a:rPr>
              <a:t>2. </a:t>
            </a:r>
            <a:r>
              <a:rPr lang="es-CL" sz="1900" b="1" dirty="0">
                <a:solidFill>
                  <a:schemeClr val="accent2"/>
                </a:solidFill>
              </a:rPr>
              <a:t>Atrasos en la construcción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relacionado a problemáticas internas de las propias empresas ejecutoras o de FOSIS. </a:t>
            </a: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3. En algunos casos la implementación de los huertos en los establecimientos </a:t>
            </a:r>
            <a:r>
              <a:rPr lang="es-CL" sz="1900" b="1" dirty="0">
                <a:solidFill>
                  <a:schemeClr val="accent2"/>
                </a:solidFill>
              </a:rPr>
              <a:t>no coincide con la planificación curricular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de las mismas. No se incluye en las clases. </a:t>
            </a: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4. Entrega de materiales en algunos casos, </a:t>
            </a:r>
            <a:r>
              <a:rPr lang="es-CL" sz="1900" b="1" dirty="0">
                <a:solidFill>
                  <a:schemeClr val="accent2"/>
                </a:solidFill>
              </a:rPr>
              <a:t>no serían de buena calidad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. Inversión adicional de la escuela. </a:t>
            </a: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5. La cantidad y la calidad de las capacitaciones son </a:t>
            </a:r>
            <a:r>
              <a:rPr lang="es-CL" sz="1900" b="1" dirty="0">
                <a:solidFill>
                  <a:schemeClr val="accent2"/>
                </a:solidFill>
              </a:rPr>
              <a:t>percibidas como insuficientes</a:t>
            </a:r>
            <a:r>
              <a:rPr lang="es-CL" sz="1700" b="1" dirty="0">
                <a:solidFill>
                  <a:schemeClr val="accent2"/>
                </a:solidFill>
              </a:rPr>
              <a:t>. </a:t>
            </a: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6. El acompañamiento otorgado por FOSIS es percibido como insuficiente y se indica que </a:t>
            </a:r>
            <a:r>
              <a:rPr lang="es-CL" sz="1900" b="1" dirty="0">
                <a:solidFill>
                  <a:schemeClr val="accent2"/>
                </a:solidFill>
              </a:rPr>
              <a:t>debería ser más extenso (6 meses o 1 año). </a:t>
            </a: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7. </a:t>
            </a:r>
            <a:r>
              <a:rPr lang="es-CL" sz="1900" b="1" dirty="0">
                <a:solidFill>
                  <a:schemeClr val="accent2"/>
                </a:solidFill>
              </a:rPr>
              <a:t>Baja participación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por parte de padres y apoderados. </a:t>
            </a: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8. Baja participación por parte de docentes. </a:t>
            </a:r>
          </a:p>
          <a:p>
            <a:pPr fontAlgn="t"/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9. </a:t>
            </a:r>
            <a:r>
              <a:rPr lang="es-CL" sz="1900" b="1" dirty="0">
                <a:solidFill>
                  <a:schemeClr val="accent2"/>
                </a:solidFill>
              </a:rPr>
              <a:t>Baja</a:t>
            </a:r>
            <a:r>
              <a:rPr lang="es-CL" sz="1900" kern="0" dirty="0">
                <a:solidFill>
                  <a:srgbClr val="595959"/>
                </a:solidFill>
                <a:cs typeface="ヒラギノ角ゴ Pro W3"/>
              </a:rPr>
              <a:t> </a:t>
            </a:r>
            <a:r>
              <a:rPr lang="es-CL" sz="1900" b="1" dirty="0">
                <a:solidFill>
                  <a:schemeClr val="accent2"/>
                </a:solidFill>
              </a:rPr>
              <a:t>vinculación con organizaciones externas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por parte del establecimiento.</a:t>
            </a:r>
          </a:p>
          <a:p>
            <a:pPr fontAlgn="ctr"/>
            <a:r>
              <a:rPr lang="es-ES" sz="1700" kern="0" dirty="0">
                <a:solidFill>
                  <a:srgbClr val="595959"/>
                </a:solidFill>
                <a:cs typeface="ヒラギノ角ゴ Pro W3"/>
              </a:rPr>
              <a:t>10. El carácter acotado de la intervención en cuanto a la cobertura que posee.</a:t>
            </a:r>
            <a:endParaRPr lang="es-CL" sz="1700" kern="0" dirty="0">
              <a:solidFill>
                <a:srgbClr val="595959"/>
              </a:solidFill>
              <a:cs typeface="ヒラギノ角ゴ Pro W3"/>
            </a:endParaRPr>
          </a:p>
          <a:p>
            <a:pPr lvl="0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4813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N°3 (Modos de Implementación-BP-Facilitadores y obstaculizadores)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363221" y="1864077"/>
            <a:ext cx="1153159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t"/>
            <a:r>
              <a:rPr lang="es-CL" sz="1700" b="1" kern="0" dirty="0">
                <a:solidFill>
                  <a:srgbClr val="595959"/>
                </a:solidFill>
                <a:cs typeface="ヒラギノ角ゴ Pro W3"/>
              </a:rPr>
              <a:t>Facilitadores: </a:t>
            </a:r>
          </a:p>
          <a:p>
            <a:pPr fontAlgn="t"/>
            <a:endParaRPr lang="es-CL" sz="1700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es-CL" b="1" kern="0" dirty="0">
                <a:solidFill>
                  <a:schemeClr val="accent1">
                    <a:lumMod val="75000"/>
                  </a:schemeClr>
                </a:solidFill>
                <a:cs typeface="ヒラギノ角ゴ Pro W3"/>
              </a:rPr>
              <a:t>Alta valoración del programa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 y una buena percepción respecto de los impactos del uso del huerto escolar.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Escoger a un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  <a:cs typeface="ヒラギノ角ゴ Pro W3"/>
              </a:rPr>
              <a:t>profesor encargado que tenga interés personal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en los temas ecológicos, que tenga tiempo disponible y que en lo posible tenga conocimientos al respecto.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Un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  <a:cs typeface="ヒラギノ角ゴ Pro W3"/>
              </a:rPr>
              <a:t>encargado que posea un alto nivel de motivación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tendría mayores probabilidades de contagiar dicho entusiasmo al resto de la comunidad.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La </a:t>
            </a:r>
            <a:r>
              <a:rPr lang="es-CL" b="1" kern="0" dirty="0">
                <a:solidFill>
                  <a:schemeClr val="accent1">
                    <a:lumMod val="75000"/>
                  </a:schemeClr>
                </a:solidFill>
                <a:cs typeface="ヒラギノ角ゴ Pro W3"/>
              </a:rPr>
              <a:t>buena voluntad y recepción por parte de los establecimientos.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 Ello conllevaría a que sean capaces de otorgarle mayor protagonismo al uso de huerto al interior de las clases.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es-CL" b="1" kern="0" dirty="0">
                <a:solidFill>
                  <a:schemeClr val="accent1">
                    <a:lumMod val="75000"/>
                  </a:schemeClr>
                </a:solidFill>
                <a:cs typeface="ヒラギノ角ゴ Pro W3"/>
              </a:rPr>
              <a:t>Capacitaciones de buena calidad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, realizadas en más de oportunidad y por una misma persona.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es-CL" b="1" kern="0" dirty="0">
                <a:solidFill>
                  <a:schemeClr val="accent1">
                    <a:lumMod val="75000"/>
                  </a:schemeClr>
                </a:solidFill>
                <a:cs typeface="ヒラギノ角ゴ Pro W3"/>
              </a:rPr>
              <a:t>Seguimiento constante</a:t>
            </a:r>
            <a:r>
              <a:rPr lang="es-CL" b="1" kern="0" dirty="0">
                <a:solidFill>
                  <a:srgbClr val="595959"/>
                </a:solidFill>
                <a:cs typeface="ヒラギノ角ゴ Pro W3"/>
              </a:rPr>
              <a:t>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por parte de FOSIS a los establecimientos</a:t>
            </a:r>
            <a:r>
              <a:rPr lang="es-ES" sz="1700" kern="0" dirty="0">
                <a:solidFill>
                  <a:srgbClr val="595959"/>
                </a:solidFill>
                <a:cs typeface="ヒラギノ角ゴ Pro W3"/>
              </a:rPr>
              <a:t>.</a:t>
            </a:r>
            <a:endParaRPr lang="es-CL" sz="1700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es-ES" b="1" kern="0" dirty="0">
                <a:solidFill>
                  <a:schemeClr val="accent1">
                    <a:lumMod val="75000"/>
                  </a:schemeClr>
                </a:solidFill>
                <a:cs typeface="ヒラギノ角ゴ Pro W3"/>
              </a:rPr>
              <a:t>Vínculos con organizaciones externas </a:t>
            </a:r>
            <a:r>
              <a:rPr lang="es-ES" sz="1700" kern="0" dirty="0">
                <a:solidFill>
                  <a:srgbClr val="595959"/>
                </a:solidFill>
                <a:cs typeface="ヒラギノ角ゴ Pro W3"/>
              </a:rPr>
              <a:t>del rubro de la agricultura.</a:t>
            </a:r>
            <a:endParaRPr lang="es-CL" sz="17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0261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N°3 (Modos de Implementación-BP-Facilitadores y obstaculizadores)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363221" y="1864077"/>
            <a:ext cx="1153159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t"/>
            <a:r>
              <a:rPr lang="es-CL" sz="1700" b="1" kern="0" dirty="0">
                <a:solidFill>
                  <a:srgbClr val="595959"/>
                </a:solidFill>
                <a:cs typeface="ヒラギノ角ゴ Pro W3"/>
              </a:rPr>
              <a:t>Buenas Prácticas: </a:t>
            </a:r>
          </a:p>
          <a:p>
            <a:pPr fontAlgn="t"/>
            <a:endParaRPr lang="es-CL" sz="1700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fontAlgn="t">
              <a:buAutoNum type="arabicPeriod"/>
            </a:pP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Aprovechar otras instancias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en donde los apoderados tengan que participar obligatoriamente para vincularlos al uso del huerto escolar.</a:t>
            </a:r>
          </a:p>
          <a:p>
            <a:pPr marL="342900" indent="-342900" fontAlgn="t">
              <a:buAutoNum type="arabicPeriod"/>
            </a:pP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Vinculación con otros programas estatales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(PAE y aprovechamiento de los desechos orgánicos).</a:t>
            </a:r>
          </a:p>
          <a:p>
            <a:pPr marL="342900" indent="-342900" fontAlgn="t">
              <a:buAutoNum type="arabicPeriod"/>
            </a:pP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La creación de una </a:t>
            </a: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“brigada ambiental”,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que sirvió como apoyo para la mantención del huerto.</a:t>
            </a:r>
          </a:p>
          <a:p>
            <a:pPr marL="342900" indent="-342900" fontAlgn="t">
              <a:buAutoNum type="arabicPeriod"/>
            </a:pP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Experiencias previas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con el uso de huertos escolares.</a:t>
            </a:r>
          </a:p>
          <a:p>
            <a:pPr marL="342900" indent="-342900" fontAlgn="t">
              <a:buAutoNum type="arabicPeriod"/>
            </a:pP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PEI temas vinculados al medioambiente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hizo que el huerto se insertara dentro de su plan de acción como otra herramienta adicional.</a:t>
            </a:r>
          </a:p>
          <a:p>
            <a:pPr marL="342900" indent="-342900" fontAlgn="t">
              <a:buAutoNum type="arabicPeriod"/>
            </a:pP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Vínculos con organizaciones externas de manera previa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, permitió que este tema se diera con mayor facilidad para que los apoyaran durante la implementación.</a:t>
            </a:r>
          </a:p>
          <a:p>
            <a:pPr marL="342900" indent="-342900" fontAlgn="t">
              <a:buAutoNum type="arabicPeriod"/>
            </a:pP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Que el </a:t>
            </a: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jefe de UTP fuera el encargado del programa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permitió que el uso del huerto escolar se insertara con mayor facilidad como herramienta pedagógica dentro de las asignaturas.</a:t>
            </a:r>
          </a:p>
          <a:p>
            <a:pPr marL="342900" indent="-342900" fontAlgn="t">
              <a:buAutoNum type="arabicPeriod"/>
            </a:pP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Dos encargados </a:t>
            </a: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permite darle mayor continuidad al programa en caso de que uno de ellos no pudiese estar presente por motivos externos.</a:t>
            </a:r>
          </a:p>
          <a:p>
            <a:pPr marL="342900" indent="-342900" fontAlgn="t">
              <a:buAutoNum type="arabicPeriod"/>
            </a:pPr>
            <a:r>
              <a:rPr lang="es-CL" sz="1700" kern="0" dirty="0">
                <a:solidFill>
                  <a:srgbClr val="595959"/>
                </a:solidFill>
                <a:cs typeface="ヒラギノ角ゴ Pro W3"/>
              </a:rPr>
              <a:t>La </a:t>
            </a:r>
            <a:r>
              <a:rPr lang="es-CL" sz="1700" b="1" kern="0" dirty="0">
                <a:solidFill>
                  <a:srgbClr val="00B050"/>
                </a:solidFill>
                <a:cs typeface="ヒラギノ角ゴ Pro W3"/>
              </a:rPr>
              <a:t>entrega de </a:t>
            </a:r>
            <a:r>
              <a:rPr lang="es-ES" sz="1700" b="1" kern="0" dirty="0">
                <a:solidFill>
                  <a:srgbClr val="00B050"/>
                </a:solidFill>
                <a:cs typeface="ヒラギノ角ゴ Pro W3"/>
              </a:rPr>
              <a:t>almácigos con plantas ya germinadas </a:t>
            </a:r>
            <a:r>
              <a:rPr lang="es-ES" sz="1700" kern="0" dirty="0">
                <a:solidFill>
                  <a:srgbClr val="595959"/>
                </a:solidFill>
                <a:cs typeface="ヒラギノ角ゴ Pro W3"/>
              </a:rPr>
              <a:t>a los establecimientos, provocó mayor interés en la comunidad.</a:t>
            </a:r>
            <a:endParaRPr lang="es-CL" sz="17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3661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N°4 (Contexto según planes de estudio y nivel de enseñanza)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91671" y="2262699"/>
            <a:ext cx="9601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La participación se dio de la siguiente manera: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marL="457200" marR="0" indent="-4572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Estudiantes de todos los cursos, desde los cursos más pequeños hasta niveles medios en algunos casos. </a:t>
            </a:r>
          </a:p>
          <a:p>
            <a:pPr marR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marL="457200" marR="0" indent="-4572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Brigadas ambientales, en donde participan estudiantes de todos los cursos, también desde pre básica hasta niveles medios.</a:t>
            </a:r>
          </a:p>
        </p:txBody>
      </p:sp>
    </p:spTree>
    <p:extLst>
      <p:ext uri="{BB962C8B-B14F-4D97-AF65-F5344CB8AC3E}">
        <p14:creationId xmlns:p14="http://schemas.microsoft.com/office/powerpoint/2010/main" val="424184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N°4 (Contexto según planes de estudio y nivel de enseñanza)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9504" y="1773724"/>
            <a:ext cx="709459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Usos: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lvl="0"/>
            <a:r>
              <a:rPr lang="es-ES" b="1" dirty="0"/>
              <a:t>1. Huertos Escolares que se utilizan durante el horario de clases, de tres maneras</a:t>
            </a:r>
            <a:r>
              <a:rPr lang="es-ES" dirty="0"/>
              <a:t>:</a:t>
            </a:r>
            <a:r>
              <a:rPr lang="es-CL" dirty="0"/>
              <a:t> A</a:t>
            </a:r>
            <a:r>
              <a:rPr lang="es-ES" dirty="0"/>
              <a:t>signatura; clases de huertos, salir de clases para ir a mantener el huerto escolar. </a:t>
            </a:r>
            <a:endParaRPr lang="es-CL" dirty="0"/>
          </a:p>
          <a:p>
            <a:pPr lvl="0"/>
            <a:endParaRPr lang="es-ES" b="1" dirty="0"/>
          </a:p>
        </p:txBody>
      </p:sp>
      <p:pic>
        <p:nvPicPr>
          <p:cNvPr id="1026" name="Picture 2" descr="http://www.clave9.cl/wp-content/uploads/2014/03/huer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1773725"/>
            <a:ext cx="2708366" cy="189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ángulo 1"/>
          <p:cNvSpPr/>
          <p:nvPr/>
        </p:nvSpPr>
        <p:spPr>
          <a:xfrm>
            <a:off x="339504" y="3866605"/>
            <a:ext cx="7094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/>
              <a:t>2. Huertos Escolares que se utilizan posterior al horario de clases, </a:t>
            </a:r>
            <a:r>
              <a:rPr lang="es-ES" dirty="0"/>
              <a:t>uso principalmente en talleres para la mantención del huerto.</a:t>
            </a:r>
            <a:endParaRPr lang="es-CL" dirty="0"/>
          </a:p>
          <a:p>
            <a:pPr lvl="0"/>
            <a:endParaRPr lang="es-ES" b="1" dirty="0"/>
          </a:p>
          <a:p>
            <a:r>
              <a:rPr lang="es-ES" b="1" dirty="0"/>
              <a:t> 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339504" y="50336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b="1" dirty="0"/>
              <a:t>3. Huertos que se utilizan durante los fines de semana, </a:t>
            </a:r>
            <a:r>
              <a:rPr lang="es-ES" dirty="0"/>
              <a:t>en actividades extracurriculares. Principalmente ferias de cosecha, talleres de cocina y otros. Sin embargo, este tipo de usanza no fue muy común. </a:t>
            </a:r>
            <a:endParaRPr lang="es-CL" dirty="0"/>
          </a:p>
        </p:txBody>
      </p:sp>
      <p:pic>
        <p:nvPicPr>
          <p:cNvPr id="1028" name="Picture 4" descr="fosis-huerto-organico-escuela-e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95" y="4322206"/>
            <a:ext cx="2882536" cy="2188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813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N°5 (caracterización de la participación –implementación, mantención y uso- y sostenibilidad)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8622" y="2348227"/>
            <a:ext cx="101780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1" kern="0" dirty="0">
                <a:solidFill>
                  <a:srgbClr val="595959"/>
                </a:solidFill>
                <a:cs typeface="ヒラギノ角ゴ Pro W3"/>
              </a:rPr>
              <a:t>Director y Encargado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</a:pPr>
            <a:r>
              <a:rPr lang="es-ES" sz="2000" kern="0" dirty="0">
                <a:solidFill>
                  <a:srgbClr val="595959"/>
                </a:solidFill>
                <a:cs typeface="ヒラギノ角ゴ Pro W3"/>
              </a:rPr>
              <a:t>1. Roles importantes durante la implementación del programa. El director por su labor administrativa y el encargado por su rol de gestión. </a:t>
            </a:r>
          </a:p>
          <a:p>
            <a:pPr algn="just">
              <a:spcAft>
                <a:spcPts val="0"/>
              </a:spcAft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</a:pPr>
            <a:r>
              <a:rPr lang="es-ES" sz="2000" kern="0" dirty="0">
                <a:solidFill>
                  <a:srgbClr val="595959"/>
                </a:solidFill>
                <a:cs typeface="ヒラギノ角ゴ Pro W3"/>
              </a:rPr>
              <a:t>2. Encargado es preferentemente un profesor (Cs Naturales o Tecnología). </a:t>
            </a:r>
          </a:p>
          <a:p>
            <a:pPr algn="just">
              <a:spcAft>
                <a:spcPts val="0"/>
              </a:spcAft>
            </a:pPr>
            <a:endParaRPr lang="es-ES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</a:pPr>
            <a:r>
              <a:rPr lang="es-ES" sz="2000" kern="0" dirty="0">
                <a:solidFill>
                  <a:srgbClr val="595959"/>
                </a:solidFill>
                <a:cs typeface="ヒラギノ角ゴ Pro W3"/>
              </a:rPr>
              <a:t>3. Designados por su cercanía con el tema o interés personal. </a:t>
            </a:r>
          </a:p>
          <a:p>
            <a:pPr algn="just">
              <a:spcAft>
                <a:spcPts val="0"/>
              </a:spcAft>
            </a:pPr>
            <a:endParaRPr lang="es-ES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</a:pPr>
            <a:r>
              <a:rPr lang="es-ES" sz="2000" kern="0" dirty="0">
                <a:solidFill>
                  <a:srgbClr val="595959"/>
                </a:solidFill>
                <a:cs typeface="ヒラギノ角ゴ Pro W3"/>
              </a:rPr>
              <a:t>4. La participación se da a través de la coordinación y gestión de las diferentes actividades, el cuidado y la mantención del mismo e incentivar al resto de la comunidad escolar a participar.</a:t>
            </a: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7061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N°5 (caracterización de la participación –implementación, mantención y uso- y sostenibilidad)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8622" y="2493517"/>
            <a:ext cx="101780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1" kern="0" dirty="0">
                <a:solidFill>
                  <a:srgbClr val="595959"/>
                </a:solidFill>
                <a:cs typeface="ヒラギノ角ゴ Pro W3"/>
              </a:rPr>
              <a:t>Estudiantes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es-ES" sz="2000" kern="0" dirty="0">
                <a:solidFill>
                  <a:srgbClr val="595959"/>
                </a:solidFill>
                <a:cs typeface="ヒラギノ角ゴ Pro W3"/>
              </a:rPr>
              <a:t>Actores principales del programa.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es-ES" sz="2000" kern="0" dirty="0">
              <a:solidFill>
                <a:srgbClr val="595959"/>
              </a:solidFill>
              <a:cs typeface="ヒラギノ角ゴ Pro W3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es-ES" sz="2000" kern="0" dirty="0">
                <a:solidFill>
                  <a:srgbClr val="595959"/>
                </a:solidFill>
                <a:cs typeface="ヒラギノ角ゴ Pro W3"/>
              </a:rPr>
              <a:t>Participación de más cursos (pre-básica y media). </a:t>
            </a:r>
          </a:p>
          <a:p>
            <a:pPr algn="just">
              <a:spcAft>
                <a:spcPts val="0"/>
              </a:spcAft>
            </a:pPr>
            <a:endParaRPr lang="es-ES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</a:pPr>
            <a:r>
              <a:rPr lang="es-ES" sz="2000" kern="0" dirty="0">
                <a:solidFill>
                  <a:srgbClr val="595959"/>
                </a:solidFill>
                <a:cs typeface="ヒラギノ角ゴ Pro W3"/>
              </a:rPr>
              <a:t>3. Su participación se da en forma de brigada (voluntaria) o bien directamente como curso dentro de alguna asignatura (obligatoria). </a:t>
            </a: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4342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N°5 (caracterización de la participación –implementación, mantención y uso- y sostenibilidad)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7182" y="2018978"/>
            <a:ext cx="101780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1" kern="0" dirty="0">
                <a:solidFill>
                  <a:srgbClr val="595959"/>
                </a:solidFill>
                <a:cs typeface="ヒラギノ角ゴ Pro W3"/>
              </a:rPr>
              <a:t>Docentes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  <a:tabLst>
                <a:tab pos="2628900" algn="l"/>
              </a:tabLst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2628900" algn="l"/>
              </a:tabLst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Estarían poco comprometidos con los usos y mantención del huerto. Relación con el programa se basaría en un interés personal. </a:t>
            </a: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2628900" algn="l"/>
              </a:tabLst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2628900" algn="l"/>
              </a:tabLst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Baja participación desde un principio del programa hasta su implementación. </a:t>
            </a:r>
          </a:p>
          <a:p>
            <a:pPr algn="just">
              <a:spcAft>
                <a:spcPts val="0"/>
              </a:spcAft>
              <a:tabLst>
                <a:tab pos="2628900" algn="l"/>
              </a:tabLst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  <a:tabLst>
                <a:tab pos="2628900" algn="l"/>
              </a:tabLst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3. Baja participación en las capacitaciones determina en cierta medida la escasa cantidad de profesores que se involucran en los usos del huerto. </a:t>
            </a:r>
          </a:p>
          <a:p>
            <a:pPr algn="just">
              <a:spcAft>
                <a:spcPts val="0"/>
              </a:spcAft>
              <a:tabLst>
                <a:tab pos="2628900" algn="l"/>
              </a:tabLst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Estos no logran ver el uso del huerto como una herramienta facilitadora del aprendizaje, sino que lo ven más bien como una carga. </a:t>
            </a:r>
            <a:endParaRPr lang="es-CL" kern="0" dirty="0">
              <a:solidFill>
                <a:srgbClr val="595959"/>
              </a:solidFill>
              <a:cs typeface="ヒラギノ角ゴ Pro W3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El huerto no está incluido en la planificación de las clases. </a:t>
            </a:r>
            <a:endParaRPr lang="es-CL" kern="0" dirty="0">
              <a:solidFill>
                <a:srgbClr val="595959"/>
              </a:solidFill>
              <a:cs typeface="ヒラギノ角ゴ Pro W3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06784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N°5 (caracterización de la participación –implementación, mantención y uso- y sostenibilidad)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7182" y="2295977"/>
            <a:ext cx="101780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1" kern="0" dirty="0">
                <a:solidFill>
                  <a:srgbClr val="595959"/>
                </a:solidFill>
                <a:cs typeface="ヒラギノ角ゴ Pro W3"/>
              </a:rPr>
              <a:t>Apoderados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  <a:tabLst>
                <a:tab pos="2628900" algn="l"/>
              </a:tabLst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 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La participación fue bastante baja (por lo general su participación es escasa en cualquier actividad del establecimiento). 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En cuanto a los usos del huerto, la participación de los padres fue para hechos particulares como colaborar con insumos y/o sólo en actividades específicas. 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Las razones: falta de tiempo e interés o ausencia de instancias generadas por los establecimientos para convocar a los apoderados a participar</a:t>
            </a:r>
            <a:r>
              <a:rPr lang="es-ES" dirty="0">
                <a:latin typeface="Calibri"/>
                <a:ea typeface="Times New Roman"/>
                <a:cs typeface="Times New Roman"/>
              </a:rPr>
              <a:t>. </a:t>
            </a:r>
            <a:endParaRPr lang="es-CL" dirty="0"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2628900" algn="l"/>
              </a:tabLst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85073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N°5 (caracterización de la participación –implementación, mantención y uso- y sostenibilidad)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8622" y="2238179"/>
            <a:ext cx="101780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1" kern="0" dirty="0">
                <a:solidFill>
                  <a:srgbClr val="595959"/>
                </a:solidFill>
                <a:cs typeface="ヒラギノ角ゴ Pro W3"/>
              </a:rPr>
              <a:t>Organizaciones externas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algn="just">
              <a:spcAft>
                <a:spcPts val="0"/>
              </a:spcAft>
              <a:tabLst>
                <a:tab pos="2628900" algn="l"/>
              </a:tabLst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 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Los que efectivamente crearon vínculos, fueron principalmente con actores públicos, en especial departamentos específicos de algunas municipalidades, y en menor medida, algunas Universidades, empresas privadas y </a:t>
            </a:r>
            <a:r>
              <a:rPr lang="es-ES" kern="0" dirty="0" err="1">
                <a:solidFill>
                  <a:srgbClr val="595959"/>
                </a:solidFill>
                <a:cs typeface="ヒラギノ角ゴ Pro W3"/>
              </a:rPr>
              <a:t>ONGs</a:t>
            </a: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. 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El apoyo de estas organizaciones podía ser continuos (capacitaciones y acompañamiento constantes), o bien específicos (entrega de insumos o el desarrollo de campañas municipales). 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es-ES" kern="0" dirty="0">
              <a:solidFill>
                <a:srgbClr val="595959"/>
              </a:solidFill>
              <a:cs typeface="ヒラギノ角ゴ Pro W3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es-ES" kern="0" dirty="0">
                <a:solidFill>
                  <a:srgbClr val="595959"/>
                </a:solidFill>
                <a:cs typeface="ヒラギノ角ゴ Pro W3"/>
              </a:rPr>
              <a:t>Si bien los colegios que se vincularon a alguna organización, tienen una percepción positiva de esto, es importante reconocer que la creación de vínculos no es fácil para los establecimientos</a:t>
            </a:r>
            <a:r>
              <a:rPr lang="es-ES" dirty="0">
                <a:latin typeface="Calibri"/>
                <a:ea typeface="Times New Roman"/>
                <a:cs typeface="Times New Roman"/>
              </a:rPr>
              <a:t>. </a:t>
            </a:r>
            <a:endParaRPr lang="es-CL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426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3 CuadroTexto"/>
          <p:cNvSpPr txBox="1">
            <a:spLocks noChangeArrowheads="1"/>
          </p:cNvSpPr>
          <p:nvPr/>
        </p:nvSpPr>
        <p:spPr bwMode="auto">
          <a:xfrm>
            <a:off x="207265" y="1782640"/>
            <a:ext cx="490564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CL" altLang="es-CL" b="1" u="sng" dirty="0">
                <a:solidFill>
                  <a:schemeClr val="tx2"/>
                </a:solidFill>
                <a:latin typeface="+mn-lt"/>
              </a:rPr>
              <a:t>Derechos Universales: </a:t>
            </a:r>
          </a:p>
          <a:p>
            <a:pPr algn="ctr" eaLnBrk="1" hangingPunct="1"/>
            <a:endParaRPr lang="es-CL" altLang="es-CL" dirty="0">
              <a:latin typeface="+mn-lt"/>
            </a:endParaRPr>
          </a:p>
          <a:p>
            <a:pPr algn="ctr" eaLnBrk="1" hangingPunct="1"/>
            <a:r>
              <a:rPr lang="es-CL" altLang="es-CL" dirty="0">
                <a:solidFill>
                  <a:schemeClr val="tx2"/>
                </a:solidFill>
                <a:latin typeface="+mn-lt"/>
              </a:rPr>
              <a:t>Artículo 22: Toda persona, como miembro de la sociedad, tiene derecho a la seguridad social, y a obtener, mediante el esfuerzo nacional y la cooperación internacional, habida cuenta de la organización y los recursos de cada Estado, la satisfacción de los derechos económicos, sociales y culturales (DESC), indispensables a su dignidad y al libre desarrollo de su personalidad.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66058" y="758048"/>
            <a:ext cx="6084430" cy="6032421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s-CL" sz="1600" b="1" u="sng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Pacto Internacional de los DESC:</a:t>
            </a:r>
          </a:p>
          <a:p>
            <a:pPr algn="just">
              <a:defRPr/>
            </a:pPr>
            <a:endParaRPr lang="es-CL" sz="1600" dirty="0">
              <a:ea typeface="Calibri" pitchFamily="34" charset="0"/>
              <a:cs typeface="Arial" pitchFamily="34" charset="0"/>
            </a:endParaRPr>
          </a:p>
          <a:p>
            <a:pPr algn="just">
              <a:defRPr/>
            </a:pPr>
            <a:endParaRPr lang="es-CL" sz="1600" dirty="0">
              <a:solidFill>
                <a:schemeClr val="tx2"/>
              </a:solidFill>
              <a:cs typeface="Calibri" pitchFamily="34" charset="0"/>
            </a:endParaRPr>
          </a:p>
          <a:p>
            <a:pPr algn="just">
              <a:defRPr/>
            </a:pPr>
            <a:r>
              <a:rPr lang="es-CL" sz="1600" dirty="0">
                <a:solidFill>
                  <a:schemeClr val="tx2"/>
                </a:solidFill>
                <a:cs typeface="Calibri" pitchFamily="34" charset="0"/>
              </a:rPr>
              <a:t>“Los </a:t>
            </a:r>
            <a:r>
              <a:rPr lang="es-CL" sz="2200" dirty="0">
                <a:solidFill>
                  <a:schemeClr val="tx2"/>
                </a:solidFill>
                <a:cs typeface="Calibri" pitchFamily="34" charset="0"/>
              </a:rPr>
              <a:t>Estados Partes </a:t>
            </a:r>
            <a:r>
              <a:rPr lang="es-CL" sz="1600" dirty="0">
                <a:solidFill>
                  <a:schemeClr val="tx2"/>
                </a:solidFill>
                <a:cs typeface="Calibri" pitchFamily="34" charset="0"/>
              </a:rPr>
              <a:t>en el presente Pacto, reconociendo el derecho fundamental de toda persona a estar protegida contra el hambre, adoptarán individualmente y mediante la cooperación internacional, las medidas, incluidos programas completos, que se necesiten para:</a:t>
            </a:r>
          </a:p>
          <a:p>
            <a:pPr algn="just">
              <a:defRPr/>
            </a:pPr>
            <a:endParaRPr lang="es-CL" sz="1600" dirty="0">
              <a:solidFill>
                <a:schemeClr val="tx2"/>
              </a:solidFill>
              <a:cs typeface="Calibri" pitchFamily="34" charset="0"/>
            </a:endParaRPr>
          </a:p>
          <a:p>
            <a:pPr algn="just" eaLnBrk="0" hangingPunct="0">
              <a:defRPr/>
            </a:pPr>
            <a:r>
              <a:rPr lang="es-CL" sz="1600" dirty="0">
                <a:solidFill>
                  <a:schemeClr val="tx2"/>
                </a:solidFill>
                <a:cs typeface="Calibri" pitchFamily="34" charset="0"/>
              </a:rPr>
              <a:t>-Mejorar los </a:t>
            </a:r>
            <a:r>
              <a:rPr lang="es-CL" sz="2000" dirty="0">
                <a:solidFill>
                  <a:schemeClr val="tx2"/>
                </a:solidFill>
                <a:cs typeface="Calibri" pitchFamily="34" charset="0"/>
              </a:rPr>
              <a:t>métodos de producción, conservación y distribución de los alimentos </a:t>
            </a:r>
            <a:r>
              <a:rPr lang="es-CL" sz="1600" dirty="0">
                <a:solidFill>
                  <a:schemeClr val="tx2"/>
                </a:solidFill>
                <a:cs typeface="Calibri" pitchFamily="34" charset="0"/>
              </a:rPr>
              <a:t>mediante la plena utilización de los conocimientos técnicos y científicos, la divulgación de principios sobre nutrición y el perfeccionamiento o la reforma de los regímenes agrarios de modo que se logre la explotación y la utilización más eficaces de las riquezas naturales.</a:t>
            </a:r>
          </a:p>
          <a:p>
            <a:pPr algn="just" eaLnBrk="0" hangingPunct="0">
              <a:buFontTx/>
              <a:buChar char="•"/>
              <a:defRPr/>
            </a:pPr>
            <a:endParaRPr lang="es-CL" sz="1600" dirty="0">
              <a:solidFill>
                <a:schemeClr val="tx2"/>
              </a:solidFill>
              <a:cs typeface="Calibri" pitchFamily="34" charset="0"/>
            </a:endParaRPr>
          </a:p>
          <a:p>
            <a:pPr algn="just" eaLnBrk="0" hangingPunct="0">
              <a:defRPr/>
            </a:pPr>
            <a:r>
              <a:rPr lang="es-CL" sz="1600" dirty="0">
                <a:solidFill>
                  <a:schemeClr val="tx2"/>
                </a:solidFill>
                <a:cs typeface="Calibri" pitchFamily="34" charset="0"/>
              </a:rPr>
              <a:t>-Asegurar una </a:t>
            </a:r>
            <a:r>
              <a:rPr lang="es-CL" sz="2000" dirty="0">
                <a:solidFill>
                  <a:schemeClr val="tx2"/>
                </a:solidFill>
                <a:cs typeface="Calibri" pitchFamily="34" charset="0"/>
              </a:rPr>
              <a:t>distribución equitativa</a:t>
            </a:r>
            <a:r>
              <a:rPr lang="es-CL" sz="1600" dirty="0">
                <a:solidFill>
                  <a:schemeClr val="tx2"/>
                </a:solidFill>
                <a:cs typeface="Calibri" pitchFamily="34" charset="0"/>
              </a:rPr>
              <a:t> de los alimentos mundiales en relación con las necesidades, teniendo en cuenta los problemas que se plantean tanto a los países que importan productos alimenticios como a los que exportan.</a:t>
            </a:r>
          </a:p>
        </p:txBody>
      </p:sp>
      <p:sp>
        <p:nvSpPr>
          <p:cNvPr id="136199" name="6 Rectángulo"/>
          <p:cNvSpPr>
            <a:spLocks noChangeArrowheads="1"/>
          </p:cNvSpPr>
          <p:nvPr/>
        </p:nvSpPr>
        <p:spPr bwMode="auto">
          <a:xfrm>
            <a:off x="1179376" y="6211888"/>
            <a:ext cx="370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s-CL" altLang="es-CL" sz="1000" b="1" dirty="0">
                <a:solidFill>
                  <a:schemeClr val="tx2"/>
                </a:solidFill>
                <a:latin typeface="+mn-lt"/>
              </a:rPr>
              <a:t>Chile, el 28 de abril de 1989 promulga el Decreto N°326, Ley el Pacto Internacional de Derechos Económicos, Sociales y Culturales.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8622" y="107004"/>
            <a:ext cx="8238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Enfoque de Derechos </a:t>
            </a:r>
            <a:endParaRPr lang="es-MX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39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Resultados </a:t>
            </a:r>
          </a:p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2500" b="1" dirty="0">
                <a:solidFill>
                  <a:schemeClr val="accent2"/>
                </a:solidFill>
              </a:rPr>
              <a:t>Objetivo N°6 (Análisis de costos y recursos invertidos)</a:t>
            </a:r>
            <a:endParaRPr lang="es-MX" sz="2500" b="1" dirty="0">
              <a:solidFill>
                <a:schemeClr val="accent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0976" y="1680873"/>
            <a:ext cx="990151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kern="0" dirty="0">
                <a:solidFill>
                  <a:srgbClr val="595959"/>
                </a:solidFill>
                <a:cs typeface="ヒラギノ角ゴ Pro W3"/>
              </a:rPr>
              <a:t>Gastos del piloto: </a:t>
            </a:r>
          </a:p>
          <a:p>
            <a:endParaRPr lang="es-ES" sz="2000" kern="0" dirty="0">
              <a:solidFill>
                <a:srgbClr val="595959"/>
              </a:solidFill>
              <a:cs typeface="ヒラギノ角ゴ Pro W3"/>
            </a:endParaRPr>
          </a:p>
          <a:p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Suficiente para alcanzar los resultados esperados:</a:t>
            </a:r>
          </a:p>
          <a:p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marL="457200" indent="-457200">
              <a:buAutoNum type="arabicPeriod"/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Existe evidencia de establecimientos que presentan huertos operativos, eficientes y conectados con actividades académicas curriculares y extracurriculares. </a:t>
            </a:r>
          </a:p>
          <a:p>
            <a:pPr marL="457200" indent="-457200">
              <a:buAutoNum type="arabicPeriod"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  <a:p>
            <a:pPr marL="457200" indent="-457200">
              <a:buAutoNum type="arabicPeriod"/>
            </a:pP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En aquellos en donde los huertos no estaban funcionando, los problemas se fundamentaron en el ámbito de la </a:t>
            </a:r>
            <a:r>
              <a:rPr lang="es-CL" sz="2200" b="1" kern="0" dirty="0">
                <a:solidFill>
                  <a:schemeClr val="accent2"/>
                </a:solidFill>
                <a:cs typeface="ヒラギノ角ゴ Pro W3"/>
              </a:rPr>
              <a:t>gestión de los mismos 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y la falta de un criterio que permitiera incluir al huerto en la </a:t>
            </a:r>
            <a:r>
              <a:rPr lang="es-CL" sz="2200" b="1" kern="0" dirty="0">
                <a:solidFill>
                  <a:schemeClr val="accent2"/>
                </a:solidFill>
                <a:cs typeface="ヒラギノ角ゴ Pro W3"/>
              </a:rPr>
              <a:t>planificación estratégica </a:t>
            </a:r>
            <a:r>
              <a:rPr lang="es-CL" sz="2000" kern="0" dirty="0">
                <a:solidFill>
                  <a:srgbClr val="595959"/>
                </a:solidFill>
                <a:cs typeface="ヒラギノ角ゴ Pro W3"/>
              </a:rPr>
              <a:t>de los establecimientos más que a problemas de presupuesto.</a:t>
            </a:r>
          </a:p>
          <a:p>
            <a:pPr lvl="0"/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96119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Conclusiones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0976" y="1419615"/>
            <a:ext cx="99015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/>
              <a:t>Aparente baja presencia del componente de promoción de hábitos de alimentación saludable (curriculum y proyecto institucional)</a:t>
            </a:r>
          </a:p>
          <a:p>
            <a:pPr marL="457200" indent="-457200">
              <a:buAutoNum type="arabicPeriod"/>
            </a:pPr>
            <a:endParaRPr lang="es-ES" sz="2000" dirty="0"/>
          </a:p>
          <a:p>
            <a:pPr marL="457200" indent="-457200">
              <a:buAutoNum type="arabicPeriod"/>
            </a:pPr>
            <a:r>
              <a:rPr lang="es-ES" sz="2000" dirty="0"/>
              <a:t>En el caso de padres y apoderados, fue posible observar que su participación en el huerto escolar es bastante baja</a:t>
            </a:r>
          </a:p>
          <a:p>
            <a:pPr marL="457200" indent="-457200">
              <a:buAutoNum type="arabicPeriod"/>
            </a:pPr>
            <a:endParaRPr lang="es-ES" sz="2000" dirty="0"/>
          </a:p>
          <a:p>
            <a:pPr marL="457200" indent="-457200">
              <a:buAutoNum type="arabicPeriod"/>
            </a:pPr>
            <a:r>
              <a:rPr lang="es-ES" sz="2000" dirty="0"/>
              <a:t>El papel del encargado se posiciona como un rol muy importante para que la implementación del programa sea exitosa en el establecimiento</a:t>
            </a:r>
          </a:p>
          <a:p>
            <a:pPr marL="457200" indent="-457200">
              <a:buAutoNum type="arabicPeriod"/>
            </a:pPr>
            <a:endParaRPr lang="es-ES" sz="2000" dirty="0"/>
          </a:p>
          <a:p>
            <a:pPr marL="457200" indent="-457200">
              <a:buAutoNum type="arabicPeriod"/>
            </a:pPr>
            <a:r>
              <a:rPr lang="es-ES" sz="2000" dirty="0"/>
              <a:t>La relación de los establecimientos con organizaciones externas se dio en pocos casos. Este tema fue una de las mayores brechas respecto de lo planificado en las propuestas elaboradas por ellos.</a:t>
            </a:r>
          </a:p>
          <a:p>
            <a:pPr marL="457200" indent="-457200">
              <a:buAutoNum type="arabicPeriod"/>
            </a:pPr>
            <a:endParaRPr lang="es-ES" sz="2000" dirty="0"/>
          </a:p>
          <a:p>
            <a:pPr marL="457200" indent="-457200">
              <a:buAutoNum type="arabicPeriod"/>
            </a:pPr>
            <a:r>
              <a:rPr lang="es-ES" sz="2000" dirty="0"/>
              <a:t>La idea de sustentabilidad del proyecto no estaría totalmente insertada en los directivos de los establecimientos</a:t>
            </a:r>
          </a:p>
          <a:p>
            <a:pPr marL="457200" indent="-457200">
              <a:buAutoNum type="arabicPeriod"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08197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Conclusiones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0976" y="1419615"/>
            <a:ext cx="99015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6.   La ausencia del concepto de sostenibilidad podría estar relacionada con que no se ha realizado la bajada correspondiente sobre el carácter de la intervención (acotada) y que tampoco se socializarían adecuadamente las herramientas que se entregan a través de la capacitación de cómo deben ser utilizadas en pos de esta sostenibilidad. 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 </a:t>
            </a:r>
          </a:p>
          <a:p>
            <a:endParaRPr lang="es-ES" sz="2000" dirty="0"/>
          </a:p>
          <a:p>
            <a:endParaRPr lang="es-CL" sz="2000" dirty="0"/>
          </a:p>
          <a:p>
            <a:pPr marL="457200" indent="-457200">
              <a:buAutoNum type="arabicPeriod"/>
            </a:pPr>
            <a:endParaRPr lang="es-ES" sz="2000" dirty="0"/>
          </a:p>
          <a:p>
            <a:pPr marL="457200" indent="-457200">
              <a:buAutoNum type="arabicPeriod"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08806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Recomendaciones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0976" y="1419615"/>
            <a:ext cx="105200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ES" sz="2000" dirty="0"/>
              <a:t>De Diseño: </a:t>
            </a:r>
          </a:p>
          <a:p>
            <a:pPr marL="457200" indent="-457200"/>
            <a:endParaRPr lang="es-ES" sz="2000" dirty="0"/>
          </a:p>
          <a:p>
            <a:pPr marL="457200" indent="-457200">
              <a:buAutoNum type="arabicPeriod"/>
            </a:pPr>
            <a:r>
              <a:rPr lang="es-ES" sz="2000" b="1" dirty="0">
                <a:solidFill>
                  <a:srgbClr val="00B050"/>
                </a:solidFill>
              </a:rPr>
              <a:t>Redefinición de los objetivos</a:t>
            </a:r>
            <a:r>
              <a:rPr lang="es-ES" sz="2000" dirty="0"/>
              <a:t>. </a:t>
            </a:r>
          </a:p>
          <a:p>
            <a:pPr marL="457200" indent="-457200">
              <a:buAutoNum type="arabicPeriod"/>
            </a:pPr>
            <a:r>
              <a:rPr lang="es-ES" sz="2000" dirty="0"/>
              <a:t>Ampliación de los componentes de acción, incluyendo un </a:t>
            </a:r>
            <a:r>
              <a:rPr lang="es-ES" sz="2000" b="1" dirty="0">
                <a:solidFill>
                  <a:srgbClr val="00B050"/>
                </a:solidFill>
              </a:rPr>
              <a:t>componente de sustentabilidad </a:t>
            </a:r>
            <a:r>
              <a:rPr lang="es-ES" sz="2000" dirty="0"/>
              <a:t>(habilidades para gestionar recursos)</a:t>
            </a:r>
          </a:p>
          <a:p>
            <a:pPr marL="457200" indent="-457200">
              <a:buAutoNum type="arabicPeriod"/>
            </a:pPr>
            <a:r>
              <a:rPr lang="es-ES" sz="2000" dirty="0"/>
              <a:t>Incorporar </a:t>
            </a:r>
            <a:r>
              <a:rPr lang="es-ES" sz="2000" b="1" dirty="0">
                <a:solidFill>
                  <a:srgbClr val="00B050"/>
                </a:solidFill>
              </a:rPr>
              <a:t>compromisos de gestión para los establecimientos </a:t>
            </a:r>
            <a:r>
              <a:rPr lang="es-ES" sz="2000" dirty="0"/>
              <a:t>adjudicados y los equipos de acompañamiento, con el objetivo de monitorear el cumplimiento de ello. (extensión del acompañamiento-monitoreo)</a:t>
            </a:r>
          </a:p>
          <a:p>
            <a:pPr marL="457200" indent="-457200">
              <a:buAutoNum type="arabicPeriod"/>
            </a:pPr>
            <a:r>
              <a:rPr lang="es-ES" sz="2000" dirty="0"/>
              <a:t>Mayor vinculación de las capacitaciones </a:t>
            </a:r>
          </a:p>
          <a:p>
            <a:pPr marL="457200" indent="-457200">
              <a:buAutoNum type="arabicPeriod"/>
            </a:pPr>
            <a:r>
              <a:rPr lang="es-ES" sz="2000" dirty="0"/>
              <a:t>Generar una segunda instancia que permita </a:t>
            </a:r>
            <a:r>
              <a:rPr lang="es-ES" sz="2000" b="1" dirty="0">
                <a:solidFill>
                  <a:srgbClr val="00B050"/>
                </a:solidFill>
              </a:rPr>
              <a:t>potenciar los resultados </a:t>
            </a:r>
            <a:r>
              <a:rPr lang="es-ES" sz="2000" dirty="0"/>
              <a:t>o avances que se hayan obtenido.</a:t>
            </a:r>
          </a:p>
          <a:p>
            <a:pPr marL="457200" indent="-457200">
              <a:buAutoNum type="arabicPeriod"/>
            </a:pPr>
            <a:endParaRPr lang="es-CL" sz="2000" kern="0" dirty="0">
              <a:solidFill>
                <a:srgbClr val="595959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39219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Recomendaciones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2599" y="1027729"/>
            <a:ext cx="105200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ES" sz="2000" dirty="0"/>
              <a:t>De Implementación: </a:t>
            </a:r>
          </a:p>
          <a:p>
            <a:pPr marL="457200" indent="-457200"/>
            <a:endParaRPr lang="es-ES" sz="2000" dirty="0"/>
          </a:p>
          <a:p>
            <a:pPr marL="457200" indent="-457200">
              <a:buFontTx/>
              <a:buAutoNum type="arabicPeriod"/>
            </a:pPr>
            <a:r>
              <a:rPr lang="es-ES" sz="2000" b="1" dirty="0">
                <a:solidFill>
                  <a:srgbClr val="00B050"/>
                </a:solidFill>
              </a:rPr>
              <a:t>Mayor orden a los procesos</a:t>
            </a:r>
            <a:r>
              <a:rPr lang="es-ES" sz="2000" dirty="0"/>
              <a:t>, mantener constante comunicación con los establecimientos. (períodos largos entre licitación y construcción)</a:t>
            </a:r>
          </a:p>
          <a:p>
            <a:pPr marL="457200" indent="-457200">
              <a:buFontTx/>
              <a:buAutoNum type="arabicPeriod"/>
            </a:pPr>
            <a:r>
              <a:rPr lang="es-ES" sz="2000" b="1" dirty="0">
                <a:solidFill>
                  <a:srgbClr val="00B050"/>
                </a:solidFill>
              </a:rPr>
              <a:t>Mejoras al proceso constructivo</a:t>
            </a:r>
            <a:r>
              <a:rPr lang="es-ES" sz="2000" dirty="0"/>
              <a:t> de los huertos en los siguientes elementos:</a:t>
            </a:r>
          </a:p>
          <a:p>
            <a:pPr marL="457200" indent="-457200"/>
            <a:r>
              <a:rPr lang="es-ES" sz="2000" dirty="0"/>
              <a:t>	- Hábil al inicio del año escolar </a:t>
            </a:r>
          </a:p>
          <a:p>
            <a:pPr marL="457200" indent="-457200"/>
            <a:r>
              <a:rPr lang="es-ES" sz="2000" dirty="0"/>
              <a:t>	- Considerar las particularidades de las escuelas (similitudes en calidad)</a:t>
            </a:r>
          </a:p>
          <a:p>
            <a:pPr marL="457200" indent="-457200">
              <a:buAutoNum type="arabicPeriod" startAt="3"/>
            </a:pPr>
            <a:r>
              <a:rPr lang="es-ES" sz="2000" dirty="0"/>
              <a:t>Mejorar la </a:t>
            </a:r>
            <a:r>
              <a:rPr lang="es-ES" sz="2000" b="1" dirty="0">
                <a:solidFill>
                  <a:srgbClr val="00B050"/>
                </a:solidFill>
              </a:rPr>
              <a:t>participación de los docentes </a:t>
            </a:r>
            <a:r>
              <a:rPr lang="es-ES" sz="2000" dirty="0"/>
              <a:t>en el uso del huerto</a:t>
            </a:r>
          </a:p>
          <a:p>
            <a:pPr marL="457200" indent="-457200">
              <a:buAutoNum type="arabicPeriod" startAt="3"/>
            </a:pPr>
            <a:r>
              <a:rPr lang="es-ES" sz="2000" dirty="0"/>
              <a:t>Capacitaciones a través de un docente o con conocimientos pedagógicos, acompañado de un nutricionista y un agrónomo</a:t>
            </a:r>
            <a:endParaRPr lang="es-CL" sz="2000" dirty="0"/>
          </a:p>
          <a:p>
            <a:pPr marL="457200" indent="-457200">
              <a:buAutoNum type="arabicPeriod" startAt="3"/>
            </a:pPr>
            <a:r>
              <a:rPr lang="es-ES" sz="2000" dirty="0"/>
              <a:t>Dado que la idea de sustentabilidad no se encuentra totalmente interiorizada en los establecimientos, se recomienda poder </a:t>
            </a:r>
            <a:r>
              <a:rPr lang="es-ES" sz="2000" b="1" dirty="0">
                <a:solidFill>
                  <a:srgbClr val="00B050"/>
                </a:solidFill>
              </a:rPr>
              <a:t>fortalecer el uso de la </a:t>
            </a:r>
            <a:r>
              <a:rPr lang="es-ES" sz="2000" b="1" dirty="0" err="1">
                <a:solidFill>
                  <a:srgbClr val="00B050"/>
                </a:solidFill>
              </a:rPr>
              <a:t>compostera</a:t>
            </a:r>
            <a:r>
              <a:rPr lang="es-ES" sz="2000" b="1" dirty="0">
                <a:solidFill>
                  <a:srgbClr val="00B050"/>
                </a:solidFill>
              </a:rPr>
              <a:t> y la </a:t>
            </a:r>
            <a:r>
              <a:rPr lang="es-ES" sz="2000" b="1" dirty="0" err="1">
                <a:solidFill>
                  <a:srgbClr val="00B050"/>
                </a:solidFill>
              </a:rPr>
              <a:t>lombricultura</a:t>
            </a:r>
            <a:r>
              <a:rPr lang="es-ES" sz="2000" b="1" dirty="0">
                <a:solidFill>
                  <a:srgbClr val="00B050"/>
                </a:solidFill>
              </a:rPr>
              <a:t>. </a:t>
            </a:r>
          </a:p>
          <a:p>
            <a:pPr marL="457200" indent="-457200">
              <a:buAutoNum type="arabicPeriod" startAt="3"/>
            </a:pPr>
            <a:r>
              <a:rPr lang="es-ES" sz="2000" dirty="0"/>
              <a:t>Fomentar la participación de los apoderados.</a:t>
            </a:r>
          </a:p>
          <a:p>
            <a:pPr marL="457200" indent="-457200">
              <a:buFontTx/>
              <a:buAutoNum type="arabicPeriod" startAt="3"/>
            </a:pPr>
            <a:r>
              <a:rPr lang="es-ES" sz="2000" dirty="0"/>
              <a:t>Habilitar a los establecimientos a </a:t>
            </a:r>
            <a:r>
              <a:rPr lang="es-ES" sz="2000" b="1" dirty="0">
                <a:solidFill>
                  <a:srgbClr val="00B050"/>
                </a:solidFill>
              </a:rPr>
              <a:t>establecer vínculo con organizaciones</a:t>
            </a:r>
            <a:r>
              <a:rPr lang="es-ES" sz="2000" dirty="0"/>
              <a:t>, o incluso que desde FOSIS se realice el contacto inicial para facilitar esta relación. 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88016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68622" y="107004"/>
            <a:ext cx="10616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>
              <a:buClr>
                <a:srgbClr val="FF0000"/>
              </a:buClr>
              <a:buSzPct val="100000"/>
              <a:defRPr/>
            </a:pPr>
            <a:r>
              <a:rPr lang="es-CL" sz="4000" b="1" dirty="0">
                <a:solidFill>
                  <a:schemeClr val="tx2"/>
                </a:solidFill>
              </a:rPr>
              <a:t>Recomendaciones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0976" y="1258251"/>
            <a:ext cx="105200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ES" sz="2000" dirty="0"/>
              <a:t>De Evaluación: </a:t>
            </a:r>
          </a:p>
          <a:p>
            <a:pPr marL="457200" indent="-457200"/>
            <a:endParaRPr lang="es-ES" sz="2000" dirty="0"/>
          </a:p>
          <a:p>
            <a:pPr marL="457200" indent="-457200">
              <a:buAutoNum type="arabicPeriod"/>
            </a:pPr>
            <a:r>
              <a:rPr lang="es-ES" sz="2000" dirty="0"/>
              <a:t>Elaboración de </a:t>
            </a:r>
            <a:r>
              <a:rPr lang="es-ES" sz="2000" b="1" dirty="0">
                <a:solidFill>
                  <a:srgbClr val="00B050"/>
                </a:solidFill>
              </a:rPr>
              <a:t>matriz de marco lógico (indicadores-monitoreo)</a:t>
            </a:r>
          </a:p>
          <a:p>
            <a:pPr marL="457200" indent="-457200">
              <a:buAutoNum type="arabicPeriod"/>
            </a:pPr>
            <a:endParaRPr lang="es-ES" sz="2000" b="1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s-ES" sz="2000" dirty="0"/>
              <a:t>Evaluación de las escuelas a partir de una </a:t>
            </a:r>
            <a:r>
              <a:rPr lang="es-ES" sz="2000" b="1" dirty="0">
                <a:solidFill>
                  <a:srgbClr val="00B050"/>
                </a:solidFill>
              </a:rPr>
              <a:t>propuesta innovadora en que cada una establece sus propios objetivos y metas</a:t>
            </a:r>
            <a:r>
              <a:rPr lang="es-ES" sz="2000" dirty="0"/>
              <a:t> en función de sus necesidades.</a:t>
            </a:r>
          </a:p>
          <a:p>
            <a:pPr marL="457200" indent="-457200">
              <a:buAutoNum type="arabicPeriod"/>
            </a:pPr>
            <a:endParaRPr lang="es-ES" sz="2000" dirty="0"/>
          </a:p>
          <a:p>
            <a:pPr marL="457200" indent="-457200">
              <a:buAutoNum type="arabicPeriod"/>
            </a:pPr>
            <a:r>
              <a:rPr lang="es-ES" sz="2000" b="1" dirty="0">
                <a:solidFill>
                  <a:srgbClr val="00B050"/>
                </a:solidFill>
              </a:rPr>
              <a:t>Criterios de supervisión </a:t>
            </a:r>
            <a:r>
              <a:rPr lang="es-ES" sz="2000" dirty="0"/>
              <a:t>a partir del formulario de inscripción. </a:t>
            </a:r>
          </a:p>
          <a:p>
            <a:pPr marL="457200" indent="-457200">
              <a:buAutoNum type="arabicPeriod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49956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3068" y="3005294"/>
            <a:ext cx="5833056" cy="1325563"/>
          </a:xfrm>
        </p:spPr>
        <p:txBody>
          <a:bodyPr>
            <a:noAutofit/>
          </a:bodyPr>
          <a:lstStyle/>
          <a:p>
            <a:r>
              <a:rPr lang="es-CL" sz="4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Muchas Gracias.</a:t>
            </a:r>
          </a:p>
        </p:txBody>
      </p:sp>
    </p:spTree>
    <p:extLst>
      <p:ext uri="{BB962C8B-B14F-4D97-AF65-F5344CB8AC3E}">
        <p14:creationId xmlns:p14="http://schemas.microsoft.com/office/powerpoint/2010/main" val="337666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998188" y="369669"/>
            <a:ext cx="5792198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r>
              <a:rPr lang="es-C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INICIOS DEL PILOTO</a:t>
            </a:r>
          </a:p>
        </p:txBody>
      </p:sp>
      <p:pic>
        <p:nvPicPr>
          <p:cNvPr id="29703" name="Picture 7" descr="logo vivetuhuer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745" y="952584"/>
            <a:ext cx="1776539" cy="1131728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029746" y="4881354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-Julio.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Comité Técnico Nacional </a:t>
            </a:r>
          </a:p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sanciona las 100 escuelas seleccionadas.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744072" y="4717594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INTA </a:t>
            </a:r>
          </a:p>
          <a:p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FAO </a:t>
            </a:r>
          </a:p>
          <a:p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Sociedad Civil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29746" y="4253750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-Junio.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587 Postulaciones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nivel nacional.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29746" y="574545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-Agosto-Octubre.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Licitación de la construcción de los módulos.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29746" y="220486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-Abril. FOSIS diseña el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modelo base del huerto escolar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Escuela Piloto Japón (Estación Central)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29746" y="3153163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-Mayo. Elaboración de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Bases de Postulación, Guía Metodológica y Manual de Construcción.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088" y="2712117"/>
            <a:ext cx="2304256" cy="158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272" y="2712117"/>
            <a:ext cx="2123728" cy="279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15 Flecha derecha"/>
          <p:cNvSpPr/>
          <p:nvPr/>
        </p:nvSpPr>
        <p:spPr>
          <a:xfrm>
            <a:off x="5951984" y="4941169"/>
            <a:ext cx="720080" cy="366137"/>
          </a:xfrm>
          <a:prstGeom prst="rightArrow">
            <a:avLst/>
          </a:prstGeom>
          <a:solidFill>
            <a:srgbClr val="99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29746" y="115872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latin typeface="Calibri" pitchFamily="34" charset="0"/>
                <a:cs typeface="Calibri" pitchFamily="34" charset="0"/>
              </a:rPr>
              <a:t>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381084"/>
            <a:ext cx="3322007" cy="20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1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  <p:bldP spid="9" grpId="0"/>
      <p:bldP spid="10" grpId="0"/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1155398" y="341784"/>
            <a:ext cx="8515672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r>
              <a:rPr lang="es-C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INICIOS DEL PILOTO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55398" y="3564526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-Julio-septiembre. Capacitación: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Manual de Uso del Huerto, señaléticas, Guía Metodológica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para talleres.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74126" y="2361075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-Septiembre.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Inserción, acompañamiento  y planificación de actividades 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 Directores y Docentes.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174126" y="4747669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Octubre-Noviembre. 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Implementación de huertos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Adaptación de espacios, disposición de hortalizas, plantas aromáticas, lombrices.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737" y="999224"/>
            <a:ext cx="2138558" cy="272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5551" y="4356338"/>
            <a:ext cx="3628537" cy="232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5" descr="C:\Users\jdidier\Desktop\HUERTO\1366812184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54" y="2084312"/>
            <a:ext cx="1474633" cy="1966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logo vivetuhuer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125" y="952584"/>
            <a:ext cx="1776539" cy="113172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174126" y="115872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latin typeface="Calibri" pitchFamily="34" charset="0"/>
                <a:cs typeface="Calibri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0044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75520" y="126876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Prueba SIMCE de Educación Física</a:t>
            </a:r>
            <a:r>
              <a:rPr lang="es-CL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(669 colegios del país)</a:t>
            </a:r>
            <a:endParaRPr lang="es-MX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684784" y="116632"/>
            <a:ext cx="8515672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r>
              <a:rPr lang="es-CL" sz="3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DIAGNÓSTICO DEL PROBLEMA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75520" y="288487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Mapa Nutricional JUNAEB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96000" y="1196753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2011: 4 de cada 10 estudiantes (entre 13 a 14 años) presentan sobrepeso u obesidad. 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6096000" y="258871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Prevalencia de obesidad en escolares de 1° Básico </a:t>
            </a:r>
          </a:p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Año 1993: 12% </a:t>
            </a:r>
          </a:p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Año 2012: 23,1%. 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775520" y="4139789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Encuesta Nacional de Salud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096000" y="3895889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2010: 88,6% de la población mayor de 17 años tiene un comportamiento sedentario y un 66,7% presenta sobrepeso, obesidad u obesidad mórbida</a:t>
            </a:r>
            <a:r>
              <a:rPr lang="es-CL" dirty="0"/>
              <a:t>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75520" y="537321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Subvención Escolar Preferencial (SEP-MINEDUC)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168008" y="5373216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</a:rPr>
              <a:t>Estudiantes Prioritarios (&gt;50% matrícula)</a:t>
            </a:r>
          </a:p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</a:rPr>
              <a:t>2013: 2.269 Establecimientos</a:t>
            </a:r>
          </a:p>
          <a:p>
            <a:r>
              <a:rPr lang="es-CL" dirty="0">
                <a:solidFill>
                  <a:schemeClr val="tx2"/>
                </a:solidFill>
                <a:latin typeface="Calibri" panose="020F0502020204030204" pitchFamily="34" charset="0"/>
              </a:rPr>
              <a:t>2014: 3.284 Establecimientos </a:t>
            </a:r>
          </a:p>
        </p:txBody>
      </p:sp>
      <p:sp>
        <p:nvSpPr>
          <p:cNvPr id="16" name="15 Flecha derecha"/>
          <p:cNvSpPr/>
          <p:nvPr/>
        </p:nvSpPr>
        <p:spPr>
          <a:xfrm>
            <a:off x="5015880" y="1412776"/>
            <a:ext cx="1080120" cy="504056"/>
          </a:xfrm>
          <a:prstGeom prst="rightArrow">
            <a:avLst/>
          </a:prstGeom>
          <a:solidFill>
            <a:srgbClr val="92D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/>
          </a:p>
        </p:txBody>
      </p:sp>
      <p:sp>
        <p:nvSpPr>
          <p:cNvPr id="17" name="16 Flecha derecha"/>
          <p:cNvSpPr/>
          <p:nvPr/>
        </p:nvSpPr>
        <p:spPr>
          <a:xfrm>
            <a:off x="5015880" y="2852936"/>
            <a:ext cx="1080120" cy="504056"/>
          </a:xfrm>
          <a:prstGeom prst="rightArrow">
            <a:avLst/>
          </a:prstGeom>
          <a:solidFill>
            <a:srgbClr val="92D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/>
          </a:p>
        </p:txBody>
      </p:sp>
      <p:sp>
        <p:nvSpPr>
          <p:cNvPr id="18" name="17 Flecha derecha"/>
          <p:cNvSpPr/>
          <p:nvPr/>
        </p:nvSpPr>
        <p:spPr>
          <a:xfrm>
            <a:off x="5015880" y="4149080"/>
            <a:ext cx="1080120" cy="504056"/>
          </a:xfrm>
          <a:prstGeom prst="rightArrow">
            <a:avLst/>
          </a:prstGeom>
          <a:solidFill>
            <a:srgbClr val="92D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/>
          </a:p>
        </p:txBody>
      </p:sp>
      <p:sp>
        <p:nvSpPr>
          <p:cNvPr id="19" name="18 Flecha derecha"/>
          <p:cNvSpPr/>
          <p:nvPr/>
        </p:nvSpPr>
        <p:spPr>
          <a:xfrm>
            <a:off x="5015880" y="5517232"/>
            <a:ext cx="1080120" cy="504056"/>
          </a:xfrm>
          <a:prstGeom prst="rightArrow">
            <a:avLst/>
          </a:prstGeom>
          <a:solidFill>
            <a:srgbClr val="92D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25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2243572" y="356546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Hábitos de alimentación y estilos de vida inadecuados en niños, niñas, jóvenes lo que genera y/o aumenta las probabilidades de que presenten problemas de salud como el sobrepeso y la obesidad.</a:t>
            </a:r>
            <a:r>
              <a:rPr lang="es-CL" sz="2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828801" y="304800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34" charset="0"/>
                <a:ea typeface="ヒラギノ角ゴ Pro W3" charset="-128"/>
              </a:defRPr>
            </a:lvl9pPr>
          </a:lstStyle>
          <a:p>
            <a: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CONTEXTO PROBLEMA </a:t>
            </a:r>
          </a:p>
        </p:txBody>
      </p:sp>
      <p:sp>
        <p:nvSpPr>
          <p:cNvPr id="17" name="16 Elipse"/>
          <p:cNvSpPr/>
          <p:nvPr/>
        </p:nvSpPr>
        <p:spPr>
          <a:xfrm>
            <a:off x="2351584" y="5229200"/>
            <a:ext cx="2088232" cy="144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2351584" y="5355794"/>
            <a:ext cx="208823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>
                <a:solidFill>
                  <a:schemeClr val="bg1"/>
                </a:solidFill>
                <a:latin typeface="Calibri" panose="020F0502020204030204" pitchFamily="34" charset="0"/>
              </a:rPr>
              <a:t>Carencia de espacios educativos  que promuevan un aprendizaje activo en hábitos y estilos de vida </a:t>
            </a:r>
          </a:p>
        </p:txBody>
      </p:sp>
      <p:sp>
        <p:nvSpPr>
          <p:cNvPr id="22" name="21 Elipse"/>
          <p:cNvSpPr/>
          <p:nvPr/>
        </p:nvSpPr>
        <p:spPr>
          <a:xfrm>
            <a:off x="4943872" y="5229200"/>
            <a:ext cx="2088232" cy="144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Elipse"/>
          <p:cNvSpPr/>
          <p:nvPr/>
        </p:nvSpPr>
        <p:spPr>
          <a:xfrm>
            <a:off x="7464152" y="5229200"/>
            <a:ext cx="2088232" cy="144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464152" y="5498649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Hábitos de alimentación y conductas no saludables en el  hogar y escuela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943872" y="5394266"/>
            <a:ext cx="216024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20" b="1" dirty="0">
                <a:solidFill>
                  <a:schemeClr val="bg1"/>
                </a:solidFill>
                <a:latin typeface="Calibri" panose="020F0502020204030204" pitchFamily="34" charset="0"/>
              </a:rPr>
              <a:t>Falta de contenidos educativos que promuevan hábitos y estilos de vida saludables en las comunidades educativas</a:t>
            </a:r>
          </a:p>
        </p:txBody>
      </p:sp>
      <p:sp>
        <p:nvSpPr>
          <p:cNvPr id="29" name="28 Elipse"/>
          <p:cNvSpPr/>
          <p:nvPr/>
        </p:nvSpPr>
        <p:spPr>
          <a:xfrm>
            <a:off x="2423592" y="1412776"/>
            <a:ext cx="2088232" cy="14401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Elipse"/>
          <p:cNvSpPr/>
          <p:nvPr/>
        </p:nvSpPr>
        <p:spPr>
          <a:xfrm>
            <a:off x="4943872" y="1412776"/>
            <a:ext cx="2088232" cy="14401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Elipse"/>
          <p:cNvSpPr/>
          <p:nvPr/>
        </p:nvSpPr>
        <p:spPr>
          <a:xfrm>
            <a:off x="7392144" y="1412776"/>
            <a:ext cx="2088232" cy="14401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CuadroTexto"/>
          <p:cNvSpPr txBox="1"/>
          <p:nvPr/>
        </p:nvSpPr>
        <p:spPr>
          <a:xfrm>
            <a:off x="7392144" y="19075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Problemas de salud 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2423592" y="1556793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Se perpetúan experiencias de educación basadas en un aprendizaje tradicional y poco integrador  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943872" y="17542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Continuo desconocimiento de los beneficios de una vida sana </a:t>
            </a:r>
          </a:p>
        </p:txBody>
      </p:sp>
      <p:sp>
        <p:nvSpPr>
          <p:cNvPr id="30" name="29 Flecha derecha"/>
          <p:cNvSpPr/>
          <p:nvPr/>
        </p:nvSpPr>
        <p:spPr>
          <a:xfrm rot="16200000">
            <a:off x="3124146" y="4744278"/>
            <a:ext cx="543109" cy="366139"/>
          </a:xfrm>
          <a:prstGeom prst="rightArrow">
            <a:avLst/>
          </a:prstGeom>
          <a:solidFill>
            <a:srgbClr val="99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sp>
        <p:nvSpPr>
          <p:cNvPr id="36" name="35 Flecha derecha"/>
          <p:cNvSpPr/>
          <p:nvPr/>
        </p:nvSpPr>
        <p:spPr>
          <a:xfrm rot="16200000">
            <a:off x="8167756" y="4741622"/>
            <a:ext cx="543109" cy="366139"/>
          </a:xfrm>
          <a:prstGeom prst="rightArrow">
            <a:avLst/>
          </a:prstGeom>
          <a:solidFill>
            <a:srgbClr val="99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 rot="16200000">
            <a:off x="5719484" y="4741623"/>
            <a:ext cx="543109" cy="366139"/>
          </a:xfrm>
          <a:prstGeom prst="rightArrow">
            <a:avLst/>
          </a:prstGeom>
          <a:solidFill>
            <a:srgbClr val="99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sp>
        <p:nvSpPr>
          <p:cNvPr id="40" name="39 Flecha derecha"/>
          <p:cNvSpPr/>
          <p:nvPr/>
        </p:nvSpPr>
        <p:spPr>
          <a:xfrm rot="16200000">
            <a:off x="3127196" y="3016087"/>
            <a:ext cx="543109" cy="366139"/>
          </a:xfrm>
          <a:prstGeom prst="rightArrow">
            <a:avLst/>
          </a:prstGeom>
          <a:solidFill>
            <a:srgbClr val="99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sp>
        <p:nvSpPr>
          <p:cNvPr id="41" name="40 Flecha derecha"/>
          <p:cNvSpPr/>
          <p:nvPr/>
        </p:nvSpPr>
        <p:spPr>
          <a:xfrm rot="16200000">
            <a:off x="8170806" y="3013431"/>
            <a:ext cx="543109" cy="366139"/>
          </a:xfrm>
          <a:prstGeom prst="rightArrow">
            <a:avLst/>
          </a:prstGeom>
          <a:solidFill>
            <a:srgbClr val="99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  <p:sp>
        <p:nvSpPr>
          <p:cNvPr id="42" name="41 Flecha derecha"/>
          <p:cNvSpPr/>
          <p:nvPr/>
        </p:nvSpPr>
        <p:spPr>
          <a:xfrm rot="16200000">
            <a:off x="5722534" y="3013432"/>
            <a:ext cx="543109" cy="366139"/>
          </a:xfrm>
          <a:prstGeom prst="rightArrow">
            <a:avLst/>
          </a:prstGeom>
          <a:solidFill>
            <a:srgbClr val="99FF9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es-C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1" grpId="0"/>
      <p:bldP spid="22" grpId="0" animBg="1"/>
      <p:bldP spid="23" grpId="0" animBg="1"/>
      <p:bldP spid="27" grpId="0"/>
      <p:bldP spid="28" grpId="0"/>
      <p:bldP spid="29" grpId="0" animBg="1"/>
      <p:bldP spid="31" grpId="0" animBg="1"/>
      <p:bldP spid="32" grpId="0" animBg="1"/>
      <p:bldP spid="34" grpId="0"/>
      <p:bldP spid="37" grpId="0"/>
      <p:bldP spid="38" grpId="0"/>
      <p:bldP spid="30" grpId="0" animBg="1"/>
      <p:bldP spid="3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ssufan\Pictures\HUERTOS\IMG-20140731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5747287" cy="407707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991544" y="3489390"/>
            <a:ext cx="8676456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                                                           PROPÓSITO ACTUAL:</a:t>
            </a:r>
          </a:p>
          <a:p>
            <a:pPr algn="ctr"/>
            <a:r>
              <a:rPr lang="es-MX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es-CL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“Contribuir a la generación de hábitos y estilos de vida saludables en niños, niñas y jóvenes, a través de la promoción de un espacio de aprendizaje integral de huertos escolares con participación de toda la comunidad educativa”</a:t>
            </a:r>
            <a:endParaRPr lang="es-E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2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3432" y="1055927"/>
            <a:ext cx="5328592" cy="5802073"/>
          </a:xfrm>
        </p:spPr>
        <p:txBody>
          <a:bodyPr/>
          <a:lstStyle/>
          <a:p>
            <a:pPr>
              <a:buNone/>
            </a:pPr>
            <a:r>
              <a:rPr lang="es-ES" sz="1800" dirty="0">
                <a:solidFill>
                  <a:schemeClr val="tx2"/>
                </a:solidFill>
                <a:latin typeface="Calibri" pitchFamily="34" charset="0"/>
              </a:rPr>
              <a:t> </a:t>
            </a:r>
            <a:endParaRPr lang="es-CL" sz="1800" dirty="0">
              <a:solidFill>
                <a:schemeClr val="tx2"/>
              </a:solidFill>
              <a:latin typeface="Calibri" pitchFamily="34" charset="0"/>
            </a:endParaRPr>
          </a:p>
          <a:p>
            <a:pPr lvl="2"/>
            <a:r>
              <a:rPr lang="es-CL" sz="1800" dirty="0">
                <a:solidFill>
                  <a:schemeClr val="tx2"/>
                </a:solidFill>
              </a:rPr>
              <a:t>Promover y fomentar la alimentación saludable mediante la implementación de huertos escolares.</a:t>
            </a:r>
          </a:p>
          <a:p>
            <a:pPr lvl="2">
              <a:buNone/>
            </a:pPr>
            <a:r>
              <a:rPr lang="es-ES" sz="1800" dirty="0">
                <a:solidFill>
                  <a:schemeClr val="tx2"/>
                </a:solidFill>
                <a:latin typeface="Calibri" pitchFamily="34" charset="0"/>
              </a:rPr>
              <a:t> </a:t>
            </a:r>
            <a:endParaRPr lang="es-CL" sz="1800" dirty="0">
              <a:solidFill>
                <a:schemeClr val="tx2"/>
              </a:solidFill>
              <a:latin typeface="Calibri" pitchFamily="34" charset="0"/>
            </a:endParaRPr>
          </a:p>
          <a:p>
            <a:pPr lvl="2"/>
            <a:r>
              <a:rPr lang="es-CL" sz="1800" dirty="0">
                <a:solidFill>
                  <a:schemeClr val="tx2"/>
                </a:solidFill>
              </a:rPr>
              <a:t>Generar y fortalecer los conocimientos y capacidades de estudiantes, docentes y familias a través de la entrega de herramientas que permitan utilizar el huerto como un espacio educativo.</a:t>
            </a:r>
          </a:p>
          <a:p>
            <a:pPr lvl="2"/>
            <a:endParaRPr lang="es-CL" sz="1800" dirty="0">
              <a:solidFill>
                <a:schemeClr val="tx2"/>
              </a:solidFill>
              <a:latin typeface="Calibri" pitchFamily="34" charset="0"/>
            </a:endParaRPr>
          </a:p>
          <a:p>
            <a:pPr lvl="2"/>
            <a:r>
              <a:rPr lang="es-CL" sz="1800" dirty="0">
                <a:solidFill>
                  <a:schemeClr val="tx2"/>
                </a:solidFill>
              </a:rPr>
              <a:t>Incorporar a la comunidad educativa en el proceso de implementación y uso del huerto, contribuyendo al desarrollo comunitario.</a:t>
            </a:r>
            <a:endParaRPr lang="es-CL" sz="1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676401" y="197768"/>
            <a:ext cx="8164513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OBJETIVOS</a:t>
            </a:r>
            <a:b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br>
              <a:rPr lang="es-C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s-CL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658" y="2708920"/>
            <a:ext cx="2554378" cy="1879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4741762"/>
            <a:ext cx="2736304" cy="1894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8549" y="692697"/>
            <a:ext cx="2695314" cy="1894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872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3499</Words>
  <Application>Microsoft Office PowerPoint</Application>
  <PresentationFormat>Panorámica</PresentationFormat>
  <Paragraphs>416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Corbel</vt:lpstr>
      <vt:lpstr>gobCL</vt:lpstr>
      <vt:lpstr>Times New Roman</vt:lpstr>
      <vt:lpstr>Wingdings</vt:lpstr>
      <vt:lpstr>ヒラギノ角ゴ Pro W3</vt:lpstr>
      <vt:lpstr>Tema de Office</vt:lpstr>
      <vt:lpstr>PROGRAMA APOYO A FAMILIAS PARA EL AUTOCONSUMO Y PILOTO VIVE TU HUERTO  PRESTACIONES SOCIALES CON ENFOQUE DE DERECHO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 </vt:lpstr>
      <vt:lpstr>COMPONENTES DEL PILOTO  </vt:lpstr>
      <vt:lpstr>Presentación de PowerPoint</vt:lpstr>
      <vt:lpstr>Presentación de PowerPoint</vt:lpstr>
      <vt:lpstr>Resultados año 2013 - 2014 </vt:lpstr>
      <vt:lpstr>Principales Desafíos  </vt:lpstr>
      <vt:lpstr>PILOTO VIVE TU HUERTO  RESULTADOS GENERALES  ESTUDIO 2013-2014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APOYO A FAMILIAS PARA EL AUTOCONSUMO Y PILOTO VIVE TU HUERTO  PRESTACIONES SOCIALES CON ENFOQUE DE DERECHO</dc:title>
  <dc:creator>SHADIA SUFAN</dc:creator>
  <cp:lastModifiedBy>Ricardo Alfredo Pertuze Concha (rpertuze)</cp:lastModifiedBy>
  <cp:revision>5</cp:revision>
  <dcterms:created xsi:type="dcterms:W3CDTF">2016-07-01T18:34:22Z</dcterms:created>
  <dcterms:modified xsi:type="dcterms:W3CDTF">2016-07-01T18:45:15Z</dcterms:modified>
</cp:coreProperties>
</file>