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Lst>
  <p:notesMasterIdLst>
    <p:notesMasterId r:id="rId11"/>
  </p:notesMasterIdLst>
  <p:sldIdLst>
    <p:sldId id="260" r:id="rId4"/>
    <p:sldId id="529" r:id="rId5"/>
    <p:sldId id="272" r:id="rId6"/>
    <p:sldId id="525" r:id="rId7"/>
    <p:sldId id="526" r:id="rId8"/>
    <p:sldId id="527" r:id="rId9"/>
    <p:sldId id="528" r:id="rId10"/>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BA75B0-4249-49B4-9007-C55BE551C70C}" type="datetimeFigureOut">
              <a:rPr lang="es-CL" smtClean="0"/>
              <a:t>01-07-2016</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BA1A67-D216-4377-92B7-DF9B96604A7C}" type="slidenum">
              <a:rPr lang="es-CL" smtClean="0"/>
              <a:t>‹Nº›</a:t>
            </a:fld>
            <a:endParaRPr lang="es-CL"/>
          </a:p>
        </p:txBody>
      </p:sp>
    </p:spTree>
    <p:extLst>
      <p:ext uri="{BB962C8B-B14F-4D97-AF65-F5344CB8AC3E}">
        <p14:creationId xmlns:p14="http://schemas.microsoft.com/office/powerpoint/2010/main" val="1918981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DFB0181-653D-442A-998A-3D7BD7CBD813}" type="slidenum">
              <a:rPr lang="es-ES_tradnl" sz="1200">
                <a:solidFill>
                  <a:prstClr val="black"/>
                </a:solidFill>
              </a:rPr>
              <a:pPr/>
              <a:t>2</a:t>
            </a:fld>
            <a:endParaRPr lang="es-ES_tradnl" sz="1200">
              <a:solidFill>
                <a:prstClr val="black"/>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smtClean="0">
              <a:latin typeface="Times New Roman" pitchFamily="18" charset="0"/>
            </a:endParaRPr>
          </a:p>
        </p:txBody>
      </p:sp>
    </p:spTree>
    <p:extLst>
      <p:ext uri="{BB962C8B-B14F-4D97-AF65-F5344CB8AC3E}">
        <p14:creationId xmlns:p14="http://schemas.microsoft.com/office/powerpoint/2010/main" val="2355318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DFB0181-653D-442A-998A-3D7BD7CBD813}" type="slidenum">
              <a:rPr lang="es-ES_tradnl" sz="1200">
                <a:solidFill>
                  <a:prstClr val="black"/>
                </a:solidFill>
              </a:rPr>
              <a:pPr/>
              <a:t>3</a:t>
            </a:fld>
            <a:endParaRPr lang="es-ES_tradnl" sz="1200">
              <a:solidFill>
                <a:prstClr val="black"/>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smtClean="0">
              <a:latin typeface="Times New Roman" pitchFamily="18" charset="0"/>
            </a:endParaRPr>
          </a:p>
        </p:txBody>
      </p:sp>
    </p:spTree>
    <p:extLst>
      <p:ext uri="{BB962C8B-B14F-4D97-AF65-F5344CB8AC3E}">
        <p14:creationId xmlns:p14="http://schemas.microsoft.com/office/powerpoint/2010/main" val="4085891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677801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653298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6667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754119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295699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378090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609486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82323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06372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343996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984622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7456578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03424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99658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705808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553945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160950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514138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127322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001710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910293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426475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2971295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6719946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542936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125752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56963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305455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929876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47244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676379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976441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454871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9160437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0506701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47D04-6255-4C9F-8CB8-5540C0C50337}" type="datetimeFigureOut">
              <a:rPr lang="es-CL" smtClean="0">
                <a:solidFill>
                  <a:prstClr val="black">
                    <a:tint val="75000"/>
                  </a:prstClr>
                </a:solidFill>
              </a:rPr>
              <a:pPr/>
              <a:t>01-07-2016</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78C88-0A0E-41E8-8BA8-E32F05529C2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2455479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7" name="6 Rectángulo"/>
          <p:cNvSpPr/>
          <p:nvPr/>
        </p:nvSpPr>
        <p:spPr>
          <a:xfrm>
            <a:off x="1210477" y="1628800"/>
            <a:ext cx="6552728" cy="35848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prstClr val="white"/>
              </a:solidFill>
            </a:endParaRPr>
          </a:p>
        </p:txBody>
      </p:sp>
      <p:sp>
        <p:nvSpPr>
          <p:cNvPr id="2" name="1 Título"/>
          <p:cNvSpPr>
            <a:spLocks noGrp="1"/>
          </p:cNvSpPr>
          <p:nvPr>
            <p:ph type="ctrTitle"/>
          </p:nvPr>
        </p:nvSpPr>
        <p:spPr>
          <a:xfrm>
            <a:off x="1030457" y="879778"/>
            <a:ext cx="6912768" cy="648072"/>
          </a:xfrm>
        </p:spPr>
        <p:txBody>
          <a:bodyPr>
            <a:noAutofit/>
          </a:bodyPr>
          <a:lstStyle/>
          <a:p>
            <a:r>
              <a:rPr lang="es-ES" sz="2800" b="1" u="sng" dirty="0" smtClean="0"/>
              <a:t>Departamento de Medio Ambiente</a:t>
            </a:r>
            <a:r>
              <a:rPr lang="es-ES" sz="2800" u="sng" dirty="0" smtClean="0"/>
              <a:t/>
            </a:r>
            <a:br>
              <a:rPr lang="es-ES" sz="2800" u="sng" dirty="0" smtClean="0"/>
            </a:br>
            <a:r>
              <a:rPr lang="es-ES" sz="1800" b="1" dirty="0" smtClean="0"/>
              <a:t>Programas:</a:t>
            </a:r>
            <a:r>
              <a:rPr lang="es-ES" sz="1800" b="1" dirty="0" smtClean="0">
                <a:solidFill>
                  <a:srgbClr val="FF0000"/>
                </a:solidFill>
              </a:rPr>
              <a:t> </a:t>
            </a:r>
            <a:r>
              <a:rPr lang="es-ES" sz="1800" b="1" dirty="0" smtClean="0">
                <a:solidFill>
                  <a:srgbClr val="FF0000"/>
                </a:solidFill>
              </a:rPr>
              <a:t>Forjadores </a:t>
            </a:r>
            <a:r>
              <a:rPr lang="es-ES" sz="1800" b="1" dirty="0" smtClean="0">
                <a:solidFill>
                  <a:srgbClr val="FF0000"/>
                </a:solidFill>
              </a:rPr>
              <a:t>Ambientales y Rincón Ambientalista</a:t>
            </a:r>
            <a:endParaRPr lang="es-CL" sz="1800" b="1" dirty="0">
              <a:solidFill>
                <a:srgbClr val="FF0000"/>
              </a:solidFill>
            </a:endParaRPr>
          </a:p>
        </p:txBody>
      </p:sp>
      <p:sp>
        <p:nvSpPr>
          <p:cNvPr id="9" name="8 CuadroTexto"/>
          <p:cNvSpPr txBox="1"/>
          <p:nvPr/>
        </p:nvSpPr>
        <p:spPr>
          <a:xfrm>
            <a:off x="1194378" y="229388"/>
            <a:ext cx="3240360" cy="646331"/>
          </a:xfrm>
          <a:prstGeom prst="rect">
            <a:avLst/>
          </a:prstGeom>
          <a:noFill/>
        </p:spPr>
        <p:txBody>
          <a:bodyPr wrap="square" rtlCol="0">
            <a:spAutoFit/>
          </a:bodyPr>
          <a:lstStyle/>
          <a:p>
            <a:r>
              <a:rPr lang="es-ES_tradnl" sz="1200" b="1" i="1" dirty="0" smtClean="0"/>
              <a:t>Dirección de Medio Ambiente Aseo y Ornato</a:t>
            </a:r>
          </a:p>
          <a:p>
            <a:r>
              <a:rPr lang="es-ES_tradnl" sz="1200" b="1" i="1" dirty="0" smtClean="0">
                <a:solidFill>
                  <a:prstClr val="black"/>
                </a:solidFill>
              </a:rPr>
              <a:t>Departamento de Medio Ambiente</a:t>
            </a:r>
            <a:endParaRPr lang="es-ES_tradnl" sz="1200" b="1" i="1" dirty="0">
              <a:solidFill>
                <a:prstClr val="black"/>
              </a:solidFill>
            </a:endParaRPr>
          </a:p>
          <a:p>
            <a:r>
              <a:rPr lang="es-ES_tradnl" sz="1200" b="1" i="1" dirty="0" smtClean="0">
                <a:solidFill>
                  <a:prstClr val="black"/>
                </a:solidFill>
              </a:rPr>
              <a:t>Programas Municipales 2016</a:t>
            </a:r>
            <a:endParaRPr lang="es-ES_tradnl" sz="1200" b="1" i="1" dirty="0">
              <a:solidFill>
                <a:prstClr val="black"/>
              </a:solidFill>
            </a:endParaRPr>
          </a:p>
        </p:txBody>
      </p:sp>
      <p:pic>
        <p:nvPicPr>
          <p:cNvPr id="11" name="Picture 2" descr="F:\Para preparacion de material nuevo\Urban-gardening---man-wit-0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9662" y="1692167"/>
            <a:ext cx="6358681" cy="3458139"/>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395536" y="5229200"/>
            <a:ext cx="7848872" cy="1600438"/>
          </a:xfrm>
          <a:prstGeom prst="rect">
            <a:avLst/>
          </a:prstGeom>
          <a:noFill/>
        </p:spPr>
        <p:txBody>
          <a:bodyPr wrap="square" rtlCol="0">
            <a:spAutoFit/>
          </a:bodyPr>
          <a:lstStyle/>
          <a:p>
            <a:r>
              <a:rPr lang="es-ES" sz="1400" dirty="0">
                <a:solidFill>
                  <a:prstClr val="black"/>
                </a:solidFill>
              </a:rPr>
              <a:t>Miguel Rosales</a:t>
            </a:r>
          </a:p>
          <a:p>
            <a:r>
              <a:rPr lang="es-ES" sz="1400" dirty="0">
                <a:solidFill>
                  <a:prstClr val="black"/>
                </a:solidFill>
              </a:rPr>
              <a:t>Ingeniero </a:t>
            </a:r>
            <a:r>
              <a:rPr lang="es-ES" sz="1400" dirty="0" smtClean="0">
                <a:solidFill>
                  <a:prstClr val="black"/>
                </a:solidFill>
              </a:rPr>
              <a:t>Agrónomo</a:t>
            </a:r>
          </a:p>
          <a:p>
            <a:r>
              <a:rPr lang="es-ES" sz="1400" dirty="0" smtClean="0">
                <a:solidFill>
                  <a:prstClr val="black"/>
                </a:solidFill>
              </a:rPr>
              <a:t>Licenciado </a:t>
            </a:r>
            <a:r>
              <a:rPr lang="es-ES" sz="1400" dirty="0">
                <a:solidFill>
                  <a:prstClr val="black"/>
                </a:solidFill>
              </a:rPr>
              <a:t>en Cs Agropecuarias</a:t>
            </a:r>
          </a:p>
          <a:p>
            <a:r>
              <a:rPr lang="es-ES" sz="1400" b="1" dirty="0">
                <a:solidFill>
                  <a:prstClr val="black"/>
                </a:solidFill>
              </a:rPr>
              <a:t>Universidad de Chile</a:t>
            </a:r>
          </a:p>
          <a:p>
            <a:r>
              <a:rPr lang="es-ES" sz="1400" dirty="0">
                <a:solidFill>
                  <a:prstClr val="black"/>
                </a:solidFill>
              </a:rPr>
              <a:t>	Especialista en diseño, ejecución y Evaluación de Proyectos Agricultura Urbana </a:t>
            </a:r>
          </a:p>
          <a:p>
            <a:r>
              <a:rPr lang="es-ES" sz="1400" dirty="0">
                <a:solidFill>
                  <a:prstClr val="black"/>
                </a:solidFill>
              </a:rPr>
              <a:t>	Encargado del Depto. de Medio Ambiente. </a:t>
            </a:r>
            <a:endParaRPr lang="es-ES" sz="1400" dirty="0" smtClean="0">
              <a:solidFill>
                <a:prstClr val="black"/>
              </a:solidFill>
            </a:endParaRPr>
          </a:p>
          <a:p>
            <a:r>
              <a:rPr lang="es-ES" sz="1400" dirty="0">
                <a:solidFill>
                  <a:prstClr val="black"/>
                </a:solidFill>
              </a:rPr>
              <a:t>	Miembro de la comisión para la Agricultura Urbana y Periurbana de FAO-CEPAL </a:t>
            </a:r>
            <a:r>
              <a:rPr lang="es-ES" sz="1400" dirty="0" smtClean="0">
                <a:solidFill>
                  <a:prstClr val="black"/>
                </a:solidFill>
              </a:rPr>
              <a:t>para </a:t>
            </a:r>
            <a:r>
              <a:rPr lang="es-ES" sz="1400" dirty="0">
                <a:solidFill>
                  <a:prstClr val="black"/>
                </a:solidFill>
              </a:rPr>
              <a:t>Chile</a:t>
            </a:r>
            <a:endParaRPr lang="es-CL" sz="1400" dirty="0">
              <a:solidFill>
                <a:prstClr val="black"/>
              </a:solidFill>
            </a:endParaRPr>
          </a:p>
        </p:txBody>
      </p:sp>
      <p:pic>
        <p:nvPicPr>
          <p:cNvPr id="1028" name="Picture 4" descr="http://www.sanmiguel.cl/oirs/web/images/escud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919"/>
            <a:ext cx="1210477" cy="1210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7758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454525" y="585788"/>
            <a:ext cx="1857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s-ES_tradnl" sz="2800" b="1">
              <a:solidFill>
                <a:srgbClr val="FFFF66"/>
              </a:solidFill>
            </a:endParaRPr>
          </a:p>
          <a:p>
            <a:pPr algn="ctr"/>
            <a:endParaRPr lang="es-ES_tradnl" sz="2800" b="1">
              <a:solidFill>
                <a:prstClr val="white"/>
              </a:solidFill>
            </a:endParaRPr>
          </a:p>
        </p:txBody>
      </p:sp>
      <p:sp>
        <p:nvSpPr>
          <p:cNvPr id="13315" name="Text Box 3"/>
          <p:cNvSpPr txBox="1">
            <a:spLocks noChangeArrowheads="1"/>
          </p:cNvSpPr>
          <p:nvPr/>
        </p:nvSpPr>
        <p:spPr bwMode="auto">
          <a:xfrm>
            <a:off x="381000" y="76200"/>
            <a:ext cx="8439472" cy="717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ES_tradnl" b="1" dirty="0">
              <a:solidFill>
                <a:prstClr val="black"/>
              </a:solidFill>
            </a:endParaRPr>
          </a:p>
          <a:p>
            <a:pPr algn="ctr"/>
            <a:r>
              <a:rPr lang="es-ES_tradnl" b="1" u="sng" dirty="0" smtClean="0">
                <a:solidFill>
                  <a:srgbClr val="4F81BD">
                    <a:lumMod val="75000"/>
                  </a:srgbClr>
                </a:solidFill>
              </a:rPr>
              <a:t>Forjadores Ambientales – Rincón Ambientalista</a:t>
            </a:r>
            <a:endParaRPr lang="es-ES_tradnl" b="1" u="sng" dirty="0">
              <a:solidFill>
                <a:srgbClr val="4F81BD">
                  <a:lumMod val="75000"/>
                </a:srgbClr>
              </a:solidFill>
            </a:endParaRPr>
          </a:p>
          <a:p>
            <a:pPr lvl="3" indent="0" algn="just"/>
            <a:endParaRPr lang="es-ES_tradnl" sz="4400" b="1" dirty="0" smtClean="0">
              <a:solidFill>
                <a:srgbClr val="F79646">
                  <a:lumMod val="75000"/>
                </a:srgbClr>
              </a:solidFill>
            </a:endParaRPr>
          </a:p>
          <a:p>
            <a:pPr marL="285750" lvl="0" indent="-285750">
              <a:buFont typeface="Wingdings" panose="05000000000000000000" pitchFamily="2" charset="2"/>
              <a:buChar char="v"/>
            </a:pPr>
            <a:r>
              <a:rPr lang="es-CL" sz="1600" dirty="0"/>
              <a:t>Contribuir con la formación del equipo de “Forjadores Ambientales” de los establecimientos educacionales de la comuna de San Miguel, con un plan de trabajo concreto basado en labores sobre un huerto </a:t>
            </a:r>
            <a:r>
              <a:rPr lang="es-CL" sz="1600" dirty="0"/>
              <a:t>modular (Forjadores </a:t>
            </a:r>
            <a:r>
              <a:rPr lang="es-CL" sz="1600" dirty="0" err="1"/>
              <a:t>Amb</a:t>
            </a:r>
            <a:r>
              <a:rPr lang="es-CL" sz="1600" dirty="0"/>
              <a:t>.) junto a la </a:t>
            </a:r>
            <a:r>
              <a:rPr lang="es-CL" sz="1600" dirty="0" err="1"/>
              <a:t>formarción</a:t>
            </a:r>
            <a:r>
              <a:rPr lang="es-CL" sz="1600" dirty="0"/>
              <a:t> </a:t>
            </a:r>
            <a:r>
              <a:rPr lang="es-CL" sz="1600" dirty="0"/>
              <a:t>de un equipo de trabajo escolar que identifique al </a:t>
            </a:r>
            <a:r>
              <a:rPr lang="es-CL" sz="1600" dirty="0"/>
              <a:t>establecimiento (Rincón </a:t>
            </a:r>
            <a:r>
              <a:rPr lang="es-CL" sz="1600" dirty="0" err="1"/>
              <a:t>Amb</a:t>
            </a:r>
            <a:r>
              <a:rPr lang="es-CL" sz="1600" dirty="0"/>
              <a:t>.). Presupuesto</a:t>
            </a:r>
            <a:endParaRPr lang="es-CL" sz="1600" dirty="0"/>
          </a:p>
          <a:p>
            <a:pPr marL="285750" lvl="0" indent="-285750">
              <a:buFont typeface="Wingdings" panose="05000000000000000000" pitchFamily="2" charset="2"/>
              <a:buChar char="v"/>
            </a:pPr>
            <a:endParaRPr lang="es-CL" sz="1600" dirty="0" smtClean="0">
              <a:solidFill>
                <a:prstClr val="black"/>
              </a:solidFill>
              <a:latin typeface="Calibri"/>
            </a:endParaRPr>
          </a:p>
          <a:p>
            <a:pPr marL="285750" lvl="0" indent="-285750">
              <a:buFont typeface="Wingdings" panose="05000000000000000000" pitchFamily="2" charset="2"/>
              <a:buChar char="v"/>
            </a:pPr>
            <a:endParaRPr lang="es-CL" sz="1600" dirty="0" smtClean="0">
              <a:solidFill>
                <a:prstClr val="black"/>
              </a:solidFill>
              <a:latin typeface="Calibri"/>
            </a:endParaRPr>
          </a:p>
          <a:p>
            <a:pPr marL="285750" lvl="0" indent="-285750">
              <a:buFont typeface="Wingdings" panose="05000000000000000000" pitchFamily="2" charset="2"/>
              <a:buChar char="v"/>
            </a:pPr>
            <a:endParaRPr lang="es-CL" sz="1600" dirty="0" smtClean="0">
              <a:solidFill>
                <a:prstClr val="black"/>
              </a:solidFill>
              <a:latin typeface="Calibri"/>
            </a:endParaRPr>
          </a:p>
          <a:p>
            <a:pPr marL="285750" lvl="0" indent="-285750" algn="just">
              <a:buFont typeface="Wingdings" panose="05000000000000000000" pitchFamily="2" charset="2"/>
              <a:buChar char="v"/>
            </a:pPr>
            <a:r>
              <a:rPr lang="es-CL" sz="1600" dirty="0" smtClean="0"/>
              <a:t>Contribuir </a:t>
            </a:r>
            <a:r>
              <a:rPr lang="es-CL" sz="1600" dirty="0"/>
              <a:t>a la formación de equipos de trabajo ambiental dentro del establecimiento educacional, empoderando a los estudiantes en cuanto a su papel como gestores de su propia educación ambiental, con objetivos y metas que respondan tanto a las </a:t>
            </a:r>
            <a:r>
              <a:rPr lang="es-CL" sz="1600" b="1" dirty="0"/>
              <a:t>necesidades particulares del establecimiento</a:t>
            </a:r>
            <a:r>
              <a:rPr lang="es-CL" sz="1600" dirty="0"/>
              <a:t> como a las de toda la comunidad escolar, buscando en conjunto las </a:t>
            </a:r>
            <a:r>
              <a:rPr lang="es-CL" sz="1600" b="1" dirty="0"/>
              <a:t>problemáticas a abordar.</a:t>
            </a:r>
          </a:p>
          <a:p>
            <a:pPr marL="285750" indent="-285750">
              <a:buFont typeface="Wingdings" panose="05000000000000000000" pitchFamily="2" charset="2"/>
              <a:buChar char="v"/>
            </a:pPr>
            <a:endParaRPr lang="es-CL" sz="1600" dirty="0"/>
          </a:p>
          <a:p>
            <a:pPr marL="285750" lvl="0" indent="-285750">
              <a:buFont typeface="Wingdings" panose="05000000000000000000" pitchFamily="2" charset="2"/>
              <a:buChar char="v"/>
            </a:pPr>
            <a:r>
              <a:rPr lang="es-CL" sz="1600" dirty="0"/>
              <a:t>Crear conciencia ambiental en torno al cuidado del medio ambiente, la protección del entorno mediato e inmediato, el manejo integral de los residuos sólidos reciclables que se generan dentro del establecimiento educacional y al </a:t>
            </a:r>
            <a:r>
              <a:rPr lang="es-CL" sz="1600" b="1" dirty="0"/>
              <a:t>aporte propio de los estudiantes a dar solución a las problemáticas ambientales </a:t>
            </a:r>
            <a:r>
              <a:rPr lang="es-CL" sz="1600" dirty="0"/>
              <a:t>que nos aquejan día a día.</a:t>
            </a:r>
          </a:p>
          <a:p>
            <a:pPr marL="285750" indent="-285750">
              <a:buFont typeface="Wingdings" panose="05000000000000000000" pitchFamily="2" charset="2"/>
              <a:buChar char="v"/>
            </a:pPr>
            <a:endParaRPr lang="es-CL" sz="1600" dirty="0"/>
          </a:p>
          <a:p>
            <a:pPr marL="285750" lvl="0" indent="-285750">
              <a:buFont typeface="Wingdings" panose="05000000000000000000" pitchFamily="2" charset="2"/>
              <a:buChar char="v"/>
            </a:pPr>
            <a:r>
              <a:rPr lang="es-CL" sz="1600" dirty="0"/>
              <a:t>Desarrollar un plan de trabajo ambiental piloto que pueda posteriormente integrarse al plan de trabajo escolar, permitiéndole al establecimiento ingresar al </a:t>
            </a:r>
            <a:r>
              <a:rPr lang="es-CL" sz="1600" dirty="0" smtClean="0"/>
              <a:t>SNCAE </a:t>
            </a:r>
            <a:r>
              <a:rPr lang="es-CL" sz="1600" b="1" dirty="0"/>
              <a:t>con una base ambiental sólida y planificada.</a:t>
            </a:r>
          </a:p>
          <a:p>
            <a:pPr marL="285750" lvl="0" indent="-285750">
              <a:buFont typeface="Wingdings" panose="05000000000000000000" pitchFamily="2" charset="2"/>
              <a:buChar char="v"/>
            </a:pPr>
            <a:endParaRPr lang="es-CL" sz="1600" dirty="0">
              <a:solidFill>
                <a:prstClr val="black"/>
              </a:solidFill>
              <a:latin typeface="Calibri"/>
            </a:endParaRPr>
          </a:p>
          <a:p>
            <a:pPr marL="285750" lvl="0" indent="-285750">
              <a:buFont typeface="Wingdings" panose="05000000000000000000" pitchFamily="2" charset="2"/>
              <a:buChar char="v"/>
            </a:pPr>
            <a:endParaRPr lang="es-CL" sz="1600" dirty="0">
              <a:solidFill>
                <a:prstClr val="black"/>
              </a:solidFill>
            </a:endParaRPr>
          </a:p>
        </p:txBody>
      </p:sp>
      <p:sp>
        <p:nvSpPr>
          <p:cNvPr id="4" name="Text Box 1027"/>
          <p:cNvSpPr txBox="1">
            <a:spLocks noChangeArrowheads="1"/>
          </p:cNvSpPr>
          <p:nvPr/>
        </p:nvSpPr>
        <p:spPr bwMode="auto">
          <a:xfrm>
            <a:off x="539551" y="1121895"/>
            <a:ext cx="1872209" cy="338554"/>
          </a:xfrm>
          <a:prstGeom prst="rect">
            <a:avLst/>
          </a:prstGeom>
          <a:solidFill>
            <a:srgbClr val="33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sz="1600" b="1" i="1" dirty="0" smtClean="0">
                <a:solidFill>
                  <a:prstClr val="white"/>
                </a:solidFill>
                <a:latin typeface="Calibri"/>
              </a:rPr>
              <a:t>Objetivo general</a:t>
            </a:r>
            <a:endParaRPr lang="es-ES_tradnl" sz="1600" b="1" i="1" dirty="0" smtClean="0">
              <a:solidFill>
                <a:prstClr val="white"/>
              </a:solidFill>
              <a:latin typeface="Calibri"/>
            </a:endParaRPr>
          </a:p>
        </p:txBody>
      </p:sp>
      <p:sp>
        <p:nvSpPr>
          <p:cNvPr id="6" name="Text Box 1027"/>
          <p:cNvSpPr txBox="1">
            <a:spLocks noChangeArrowheads="1"/>
          </p:cNvSpPr>
          <p:nvPr/>
        </p:nvSpPr>
        <p:spPr bwMode="auto">
          <a:xfrm>
            <a:off x="539551" y="2780928"/>
            <a:ext cx="2088233" cy="338554"/>
          </a:xfrm>
          <a:prstGeom prst="rect">
            <a:avLst/>
          </a:prstGeom>
          <a:solidFill>
            <a:srgbClr val="33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sz="1600" b="1" i="1" dirty="0" smtClean="0">
                <a:solidFill>
                  <a:prstClr val="white"/>
                </a:solidFill>
                <a:latin typeface="Calibri"/>
              </a:rPr>
              <a:t>Objetivos específicos</a:t>
            </a:r>
            <a:endParaRPr lang="es-ES_tradnl" sz="1600" b="1" i="1" dirty="0" smtClean="0">
              <a:solidFill>
                <a:prstClr val="white"/>
              </a:solidFill>
              <a:latin typeface="Calibri"/>
            </a:endParaRPr>
          </a:p>
        </p:txBody>
      </p:sp>
    </p:spTree>
    <p:extLst>
      <p:ext uri="{BB962C8B-B14F-4D97-AF65-F5344CB8AC3E}">
        <p14:creationId xmlns:p14="http://schemas.microsoft.com/office/powerpoint/2010/main" val="3902499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454525" y="585788"/>
            <a:ext cx="1857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s-ES_tradnl" sz="2800" b="1">
              <a:solidFill>
                <a:srgbClr val="FFFF66"/>
              </a:solidFill>
            </a:endParaRPr>
          </a:p>
          <a:p>
            <a:pPr algn="ctr"/>
            <a:endParaRPr lang="es-ES_tradnl" sz="2800" b="1">
              <a:solidFill>
                <a:prstClr val="white"/>
              </a:solidFill>
            </a:endParaRPr>
          </a:p>
        </p:txBody>
      </p:sp>
      <p:sp>
        <p:nvSpPr>
          <p:cNvPr id="13315" name="Text Box 3"/>
          <p:cNvSpPr txBox="1">
            <a:spLocks noChangeArrowheads="1"/>
          </p:cNvSpPr>
          <p:nvPr/>
        </p:nvSpPr>
        <p:spPr bwMode="auto">
          <a:xfrm>
            <a:off x="381000" y="76200"/>
            <a:ext cx="8439472" cy="692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ES_tradnl" b="1" dirty="0">
              <a:solidFill>
                <a:prstClr val="black"/>
              </a:solidFill>
            </a:endParaRPr>
          </a:p>
          <a:p>
            <a:pPr algn="ctr"/>
            <a:r>
              <a:rPr lang="es-ES_tradnl" b="1" u="sng" dirty="0" smtClean="0">
                <a:solidFill>
                  <a:srgbClr val="4F81BD">
                    <a:lumMod val="75000"/>
                  </a:srgbClr>
                </a:solidFill>
              </a:rPr>
              <a:t>Forjadores Ambientales – Rincón Ambientalista</a:t>
            </a:r>
            <a:endParaRPr lang="es-ES_tradnl" b="1" u="sng" dirty="0">
              <a:solidFill>
                <a:srgbClr val="4F81BD">
                  <a:lumMod val="75000"/>
                </a:srgbClr>
              </a:solidFill>
            </a:endParaRPr>
          </a:p>
          <a:p>
            <a:pPr lvl="3" indent="0" algn="just"/>
            <a:endParaRPr lang="es-ES_tradnl" sz="4400" b="1" dirty="0" smtClean="0">
              <a:solidFill>
                <a:srgbClr val="F79646">
                  <a:lumMod val="75000"/>
                </a:srgbClr>
              </a:solidFill>
            </a:endParaRPr>
          </a:p>
          <a:p>
            <a:pPr marL="285750" lvl="2" indent="-285750" algn="just">
              <a:buFont typeface="Wingdings" panose="05000000000000000000" pitchFamily="2" charset="2"/>
              <a:buChar char="v"/>
            </a:pPr>
            <a:r>
              <a:rPr lang="es-CL" sz="1600" dirty="0" smtClean="0">
                <a:solidFill>
                  <a:prstClr val="black"/>
                </a:solidFill>
                <a:latin typeface="Calibri"/>
              </a:rPr>
              <a:t>Rincón Ambientalista: $1.350.000 (3 Establecimientos – 3 Personas en labor)</a:t>
            </a:r>
          </a:p>
          <a:p>
            <a:pPr marL="285750" lvl="2" indent="-285750" algn="just">
              <a:buFont typeface="Wingdings" panose="05000000000000000000" pitchFamily="2" charset="2"/>
              <a:buChar char="v"/>
            </a:pPr>
            <a:r>
              <a:rPr lang="es-CL" sz="1600" dirty="0" smtClean="0">
                <a:solidFill>
                  <a:prstClr val="black"/>
                </a:solidFill>
                <a:latin typeface="Calibri"/>
              </a:rPr>
              <a:t>Forjadores Ambientales: $3.750.000 (</a:t>
            </a:r>
            <a:r>
              <a:rPr lang="es-CL" sz="1600" dirty="0">
                <a:solidFill>
                  <a:prstClr val="black"/>
                </a:solidFill>
                <a:latin typeface="Calibri"/>
              </a:rPr>
              <a:t>3 Establecimientos – 3 Personas en labor)</a:t>
            </a:r>
          </a:p>
          <a:p>
            <a:pPr marL="285750" lvl="2" indent="-285750" algn="just">
              <a:buFont typeface="Wingdings" panose="05000000000000000000" pitchFamily="2" charset="2"/>
              <a:buChar char="v"/>
            </a:pPr>
            <a:endParaRPr lang="es-CL" sz="100" dirty="0" smtClean="0">
              <a:solidFill>
                <a:prstClr val="black"/>
              </a:solidFill>
            </a:endParaRPr>
          </a:p>
          <a:p>
            <a:pPr marL="1428750" lvl="2" algn="just">
              <a:buFont typeface="Arial" pitchFamily="34" charset="0"/>
              <a:buChar char="•"/>
            </a:pPr>
            <a:endParaRPr lang="es-CL" sz="1600" dirty="0">
              <a:solidFill>
                <a:prstClr val="black"/>
              </a:solidFill>
              <a:latin typeface="Calibri"/>
            </a:endParaRPr>
          </a:p>
          <a:p>
            <a:pPr marL="1428750" lvl="2" algn="just">
              <a:buFont typeface="Arial" pitchFamily="34" charset="0"/>
              <a:buChar char="•"/>
            </a:pPr>
            <a:endParaRPr lang="es-CL" sz="1600" dirty="0" smtClean="0">
              <a:solidFill>
                <a:prstClr val="black"/>
              </a:solidFill>
              <a:latin typeface="Calibri"/>
            </a:endParaRPr>
          </a:p>
          <a:p>
            <a:pPr marL="1428750" lvl="2" algn="just">
              <a:buFont typeface="Arial" pitchFamily="34" charset="0"/>
              <a:buChar char="•"/>
            </a:pPr>
            <a:endParaRPr lang="es-CL" sz="1600" dirty="0">
              <a:solidFill>
                <a:prstClr val="black"/>
              </a:solidFill>
              <a:latin typeface="Calibri"/>
            </a:endParaRPr>
          </a:p>
          <a:p>
            <a:pPr marL="285750" lvl="2" indent="-285750" algn="just">
              <a:buFont typeface="Wingdings" panose="05000000000000000000" pitchFamily="2" charset="2"/>
              <a:buChar char="v"/>
            </a:pPr>
            <a:r>
              <a:rPr lang="es-CL" sz="1600" b="1" dirty="0">
                <a:solidFill>
                  <a:prstClr val="black"/>
                </a:solidFill>
                <a:latin typeface="Calibri"/>
              </a:rPr>
              <a:t>PLADECO</a:t>
            </a:r>
            <a:r>
              <a:rPr lang="es-CL" sz="1600" dirty="0">
                <a:solidFill>
                  <a:prstClr val="black"/>
                </a:solidFill>
                <a:latin typeface="Calibri"/>
              </a:rPr>
              <a:t> </a:t>
            </a:r>
            <a:endParaRPr lang="es-CL" sz="1600" dirty="0">
              <a:solidFill>
                <a:prstClr val="black"/>
              </a:solidFill>
              <a:latin typeface="Calibri"/>
            </a:endParaRPr>
          </a:p>
          <a:p>
            <a:pPr marL="1200150" lvl="4" indent="-285750" algn="just">
              <a:buFont typeface="Arial" panose="020B0604020202020204" pitchFamily="34" charset="0"/>
              <a:buChar char="•"/>
            </a:pPr>
            <a:r>
              <a:rPr lang="es-CL" sz="1600" dirty="0" smtClean="0">
                <a:solidFill>
                  <a:prstClr val="black"/>
                </a:solidFill>
              </a:rPr>
              <a:t>Desarrollo </a:t>
            </a:r>
            <a:r>
              <a:rPr lang="es-CL" sz="1600" dirty="0">
                <a:solidFill>
                  <a:prstClr val="black"/>
                </a:solidFill>
              </a:rPr>
              <a:t>armónico que asegura una mejor calidad de vida para todos sus </a:t>
            </a:r>
            <a:r>
              <a:rPr lang="es-CL" sz="1600" dirty="0" smtClean="0">
                <a:solidFill>
                  <a:prstClr val="black"/>
                </a:solidFill>
              </a:rPr>
              <a:t>habitantes.</a:t>
            </a:r>
          </a:p>
          <a:p>
            <a:pPr marL="1200150" lvl="4" indent="-285750" algn="just">
              <a:buFont typeface="Arial" panose="020B0604020202020204" pitchFamily="34" charset="0"/>
              <a:buChar char="•"/>
            </a:pPr>
            <a:r>
              <a:rPr lang="es-CL" sz="1600" dirty="0" smtClean="0">
                <a:solidFill>
                  <a:prstClr val="black"/>
                </a:solidFill>
              </a:rPr>
              <a:t>Generar </a:t>
            </a:r>
            <a:r>
              <a:rPr lang="es-CL" sz="1600" dirty="0">
                <a:solidFill>
                  <a:prstClr val="black"/>
                </a:solidFill>
              </a:rPr>
              <a:t>las condiciones que contribuyan a un desarrollo ambiental saludable y con bajos niveles de </a:t>
            </a:r>
            <a:r>
              <a:rPr lang="es-CL" sz="1600" dirty="0" smtClean="0">
                <a:solidFill>
                  <a:prstClr val="black"/>
                </a:solidFill>
              </a:rPr>
              <a:t>contaminación.</a:t>
            </a:r>
          </a:p>
          <a:p>
            <a:pPr marL="1200150" lvl="4" indent="-285750" algn="just">
              <a:buFont typeface="Arial" panose="020B0604020202020204" pitchFamily="34" charset="0"/>
              <a:buChar char="•"/>
            </a:pPr>
            <a:endParaRPr lang="es-CL" sz="1600" dirty="0">
              <a:solidFill>
                <a:prstClr val="black"/>
              </a:solidFill>
            </a:endParaRPr>
          </a:p>
          <a:p>
            <a:pPr marL="285750" lvl="2" indent="-285750" algn="just">
              <a:buFont typeface="Wingdings" panose="05000000000000000000" pitchFamily="2" charset="2"/>
              <a:buChar char="v"/>
            </a:pPr>
            <a:r>
              <a:rPr lang="es-CL" sz="1600" b="1" dirty="0" smtClean="0">
                <a:solidFill>
                  <a:prstClr val="black"/>
                </a:solidFill>
                <a:latin typeface="Calibri"/>
              </a:rPr>
              <a:t>REGLAMENTO DE ESTRUCTURA Y FUNCIONES DEPTO M.A.</a:t>
            </a:r>
            <a:endParaRPr lang="es-CL" sz="1600" b="1" dirty="0">
              <a:solidFill>
                <a:prstClr val="black"/>
              </a:solidFill>
              <a:latin typeface="Calibri"/>
            </a:endParaRPr>
          </a:p>
          <a:p>
            <a:pPr marL="1200150" lvl="4" indent="-285750" algn="just">
              <a:buFont typeface="Arial" panose="020B0604020202020204" pitchFamily="34" charset="0"/>
              <a:buChar char="•"/>
            </a:pPr>
            <a:r>
              <a:rPr lang="es-CL" sz="1600" dirty="0" smtClean="0">
                <a:solidFill>
                  <a:prstClr val="black"/>
                </a:solidFill>
              </a:rPr>
              <a:t>Cumplimiento a lo establecido en la Ley 19.300</a:t>
            </a:r>
          </a:p>
          <a:p>
            <a:pPr marL="1200150" lvl="4" indent="-285750" algn="just">
              <a:buFont typeface="Arial" panose="020B0604020202020204" pitchFamily="34" charset="0"/>
              <a:buChar char="•"/>
            </a:pPr>
            <a:r>
              <a:rPr lang="es-CL" sz="1600" dirty="0" smtClean="0">
                <a:solidFill>
                  <a:prstClr val="black"/>
                </a:solidFill>
              </a:rPr>
              <a:t>Desarrollar “acciones ambientales” educativas, informativas y operativas.</a:t>
            </a:r>
          </a:p>
          <a:p>
            <a:pPr marL="1200150" lvl="4" indent="-285750" algn="just">
              <a:buFont typeface="Arial" panose="020B0604020202020204" pitchFamily="34" charset="0"/>
              <a:buChar char="•"/>
            </a:pPr>
            <a:r>
              <a:rPr lang="es-CL" sz="1600" dirty="0" smtClean="0">
                <a:solidFill>
                  <a:prstClr val="black"/>
                </a:solidFill>
              </a:rPr>
              <a:t>Educar ambientalmente en todos los niveles: </a:t>
            </a:r>
            <a:r>
              <a:rPr lang="es-CL" sz="1600" b="1" dirty="0" smtClean="0">
                <a:solidFill>
                  <a:prstClr val="black"/>
                </a:solidFill>
              </a:rPr>
              <a:t>Municipal, escolar y comunitario.</a:t>
            </a:r>
          </a:p>
          <a:p>
            <a:pPr marL="1200150" lvl="4" indent="-285750" algn="just">
              <a:buFont typeface="Arial" panose="020B0604020202020204" pitchFamily="34" charset="0"/>
              <a:buChar char="•"/>
            </a:pPr>
            <a:r>
              <a:rPr lang="es-CL" sz="1600" dirty="0" smtClean="0">
                <a:solidFill>
                  <a:prstClr val="black"/>
                </a:solidFill>
              </a:rPr>
              <a:t>Crear programas y planes – marco de mitigación ambiental</a:t>
            </a:r>
          </a:p>
          <a:p>
            <a:pPr marL="1200150" lvl="4" indent="-285750" algn="just">
              <a:buFont typeface="Arial" panose="020B0604020202020204" pitchFamily="34" charset="0"/>
              <a:buChar char="•"/>
            </a:pPr>
            <a:r>
              <a:rPr lang="es-CL" sz="1600" dirty="0" smtClean="0">
                <a:solidFill>
                  <a:prstClr val="black"/>
                </a:solidFill>
              </a:rPr>
              <a:t>DIA – EIA, injerencia como unidad técnica</a:t>
            </a:r>
          </a:p>
          <a:p>
            <a:pPr marL="1200150" lvl="4" indent="-285750" algn="just">
              <a:buFont typeface="Arial" panose="020B0604020202020204" pitchFamily="34" charset="0"/>
              <a:buChar char="•"/>
            </a:pPr>
            <a:r>
              <a:rPr lang="es-CL" sz="1600" dirty="0" smtClean="0">
                <a:solidFill>
                  <a:prstClr val="black"/>
                </a:solidFill>
              </a:rPr>
              <a:t>SNCAE –Nivel de aplicación comunal TOTAL.</a:t>
            </a:r>
            <a:endParaRPr lang="es-CL" sz="1600" dirty="0">
              <a:solidFill>
                <a:prstClr val="black"/>
              </a:solidFill>
            </a:endParaRPr>
          </a:p>
          <a:p>
            <a:pPr marL="1428750" lvl="2" algn="just">
              <a:buFont typeface="Arial" pitchFamily="34" charset="0"/>
              <a:buChar char="•"/>
            </a:pPr>
            <a:endParaRPr lang="es-CL" sz="1600" dirty="0" smtClean="0">
              <a:solidFill>
                <a:prstClr val="black"/>
              </a:solidFill>
              <a:latin typeface="Calibri"/>
            </a:endParaRPr>
          </a:p>
          <a:p>
            <a:pPr marL="285750" lvl="2" indent="-285750" algn="just">
              <a:buFont typeface="Wingdings" panose="05000000000000000000" pitchFamily="2" charset="2"/>
              <a:buChar char="v"/>
            </a:pPr>
            <a:r>
              <a:rPr lang="es-CL" sz="1600" b="1" dirty="0">
                <a:solidFill>
                  <a:prstClr val="black"/>
                </a:solidFill>
                <a:latin typeface="Calibri"/>
              </a:rPr>
              <a:t>PADEM</a:t>
            </a:r>
            <a:endParaRPr lang="es-CL" sz="1600" b="1" dirty="0">
              <a:solidFill>
                <a:prstClr val="black"/>
              </a:solidFill>
              <a:latin typeface="Calibri"/>
            </a:endParaRPr>
          </a:p>
          <a:p>
            <a:pPr marL="1200150" lvl="4" indent="-285750" algn="just">
              <a:buFont typeface="Arial" panose="020B0604020202020204" pitchFamily="34" charset="0"/>
              <a:buChar char="•"/>
            </a:pPr>
            <a:r>
              <a:rPr lang="es-CL" sz="1600" dirty="0" smtClean="0">
                <a:solidFill>
                  <a:prstClr val="black"/>
                </a:solidFill>
              </a:rPr>
              <a:t>PI (Programas integrales) Modificación anual</a:t>
            </a:r>
          </a:p>
          <a:p>
            <a:pPr marL="1200150" lvl="4" indent="-285750" algn="just">
              <a:buFont typeface="Arial" panose="020B0604020202020204" pitchFamily="34" charset="0"/>
              <a:buChar char="•"/>
            </a:pPr>
            <a:r>
              <a:rPr lang="es-CL" sz="1600" dirty="0" smtClean="0">
                <a:solidFill>
                  <a:prstClr val="black"/>
                </a:solidFill>
              </a:rPr>
              <a:t>Fondos – Horas Administrativas</a:t>
            </a:r>
            <a:endParaRPr lang="es-CL" sz="1600" dirty="0">
              <a:solidFill>
                <a:prstClr val="black"/>
              </a:solidFill>
            </a:endParaRPr>
          </a:p>
        </p:txBody>
      </p:sp>
      <p:sp>
        <p:nvSpPr>
          <p:cNvPr id="4" name="Text Box 1027"/>
          <p:cNvSpPr txBox="1">
            <a:spLocks noChangeArrowheads="1"/>
          </p:cNvSpPr>
          <p:nvPr/>
        </p:nvSpPr>
        <p:spPr bwMode="auto">
          <a:xfrm>
            <a:off x="539551" y="1121895"/>
            <a:ext cx="1872209" cy="338554"/>
          </a:xfrm>
          <a:prstGeom prst="rect">
            <a:avLst/>
          </a:prstGeom>
          <a:solidFill>
            <a:srgbClr val="33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sz="1600" b="1" i="1" dirty="0" smtClean="0">
                <a:solidFill>
                  <a:prstClr val="white"/>
                </a:solidFill>
                <a:latin typeface="Calibri"/>
              </a:rPr>
              <a:t>Presupuesto</a:t>
            </a:r>
            <a:endParaRPr lang="es-ES_tradnl" sz="1600" b="1" i="1" dirty="0" smtClean="0">
              <a:solidFill>
                <a:prstClr val="white"/>
              </a:solidFill>
              <a:latin typeface="Calibri"/>
            </a:endParaRPr>
          </a:p>
        </p:txBody>
      </p:sp>
      <p:sp>
        <p:nvSpPr>
          <p:cNvPr id="5" name="Text Box 1027"/>
          <p:cNvSpPr txBox="1">
            <a:spLocks noChangeArrowheads="1"/>
          </p:cNvSpPr>
          <p:nvPr/>
        </p:nvSpPr>
        <p:spPr bwMode="auto">
          <a:xfrm>
            <a:off x="539551" y="2336867"/>
            <a:ext cx="3024336" cy="338554"/>
          </a:xfrm>
          <a:prstGeom prst="rect">
            <a:avLst/>
          </a:prstGeom>
          <a:solidFill>
            <a:srgbClr val="33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sz="1600" b="1" i="1" dirty="0" smtClean="0">
                <a:solidFill>
                  <a:prstClr val="white"/>
                </a:solidFill>
                <a:latin typeface="Calibri"/>
              </a:rPr>
              <a:t>Claves Administrativo - Políticas</a:t>
            </a:r>
            <a:endParaRPr lang="es-ES_tradnl" sz="1600" b="1" i="1" dirty="0" smtClean="0">
              <a:solidFill>
                <a:prstClr val="white"/>
              </a:solidFill>
              <a:latin typeface="Calibri"/>
            </a:endParaRPr>
          </a:p>
        </p:txBody>
      </p:sp>
    </p:spTree>
    <p:extLst>
      <p:ext uri="{BB962C8B-B14F-4D97-AF65-F5344CB8AC3E}">
        <p14:creationId xmlns:p14="http://schemas.microsoft.com/office/powerpoint/2010/main" val="1825873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3 Rectángulo"/>
          <p:cNvSpPr/>
          <p:nvPr/>
        </p:nvSpPr>
        <p:spPr>
          <a:xfrm>
            <a:off x="0" y="-28327"/>
            <a:ext cx="9036496" cy="707886"/>
          </a:xfrm>
          <a:prstGeom prst="rect">
            <a:avLst/>
          </a:prstGeom>
          <a:noFill/>
        </p:spPr>
        <p:txBody>
          <a:bodyPr wrap="square" lIns="91440" tIns="45720" rIns="91440" bIns="45720">
            <a:spAutoFit/>
          </a:bodyPr>
          <a:lstStyle/>
          <a:p>
            <a:r>
              <a:rPr lang="es-ES" sz="4000" b="1" dirty="0" smtClean="0">
                <a:ln w="17780" cmpd="sng">
                  <a:solidFill>
                    <a:srgbClr val="FFFFFF"/>
                  </a:solidFill>
                  <a:prstDash val="solid"/>
                  <a:miter lim="800000"/>
                </a:ln>
                <a:solidFill>
                  <a:srgbClr val="F79646">
                    <a:lumMod val="75000"/>
                  </a:srgbClr>
                </a:solidFill>
                <a:effectLst>
                  <a:outerShdw blurRad="50800" algn="tl" rotWithShape="0">
                    <a:srgbClr val="000000"/>
                  </a:outerShdw>
                </a:effectLst>
              </a:rPr>
              <a:t>Nivel parvulario: </a:t>
            </a:r>
            <a:r>
              <a:rPr lang="es-ES" sz="2800" b="1" dirty="0" smtClean="0">
                <a:ln w="17780" cmpd="sng">
                  <a:solidFill>
                    <a:srgbClr val="FFFFFF"/>
                  </a:solidFill>
                  <a:prstDash val="solid"/>
                  <a:miter lim="800000"/>
                </a:ln>
                <a:solidFill>
                  <a:srgbClr val="1F497D">
                    <a:lumMod val="60000"/>
                    <a:lumOff val="40000"/>
                  </a:srgbClr>
                </a:solidFill>
                <a:effectLst>
                  <a:outerShdw blurRad="50800" algn="tl" rotWithShape="0">
                    <a:srgbClr val="000000"/>
                  </a:outerShdw>
                </a:effectLst>
              </a:rPr>
              <a:t>Apoyo de docencia clave</a:t>
            </a:r>
            <a:endParaRPr lang="es-ES" sz="2800" b="1" dirty="0">
              <a:ln w="17780" cmpd="sng">
                <a:solidFill>
                  <a:srgbClr val="FFFFFF"/>
                </a:solidFill>
                <a:prstDash val="solid"/>
                <a:miter lim="800000"/>
              </a:ln>
              <a:solidFill>
                <a:srgbClr val="1F497D">
                  <a:lumMod val="60000"/>
                  <a:lumOff val="40000"/>
                </a:srgbClr>
              </a:solidFill>
              <a:effectLst>
                <a:outerShdw blurRad="50800" algn="tl" rotWithShape="0">
                  <a:srgbClr val="000000"/>
                </a:outerShdw>
              </a:effectLst>
            </a:endParaRPr>
          </a:p>
        </p:txBody>
      </p:sp>
      <p:pic>
        <p:nvPicPr>
          <p:cNvPr id="5" name="Picture 2" descr="C:\Users\aseo\Desktop\DOCUME~1\PROYEC~1.EDU\MANEJO~1\REGIST~1\PROCES~1\JARDIN~1\13-04-2012\IMG_20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898" y="693885"/>
            <a:ext cx="8586700"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197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3 Rectángulo"/>
          <p:cNvSpPr/>
          <p:nvPr/>
        </p:nvSpPr>
        <p:spPr>
          <a:xfrm>
            <a:off x="0" y="-28327"/>
            <a:ext cx="9036496" cy="707886"/>
          </a:xfrm>
          <a:prstGeom prst="rect">
            <a:avLst/>
          </a:prstGeom>
          <a:noFill/>
        </p:spPr>
        <p:txBody>
          <a:bodyPr wrap="square" lIns="91440" tIns="45720" rIns="91440" bIns="45720">
            <a:spAutoFit/>
          </a:bodyPr>
          <a:lstStyle/>
          <a:p>
            <a:r>
              <a:rPr lang="es-ES" sz="4000" b="1" dirty="0" smtClean="0">
                <a:ln w="17780" cmpd="sng">
                  <a:solidFill>
                    <a:srgbClr val="FFFFFF"/>
                  </a:solidFill>
                  <a:prstDash val="solid"/>
                  <a:miter lim="800000"/>
                </a:ln>
                <a:solidFill>
                  <a:srgbClr val="F79646">
                    <a:lumMod val="75000"/>
                  </a:srgbClr>
                </a:solidFill>
                <a:effectLst>
                  <a:outerShdw blurRad="50800" algn="tl" rotWithShape="0">
                    <a:srgbClr val="000000"/>
                  </a:outerShdw>
                </a:effectLst>
              </a:rPr>
              <a:t>Nivel </a:t>
            </a:r>
            <a:r>
              <a:rPr lang="es-ES" sz="4000" b="1" dirty="0" smtClean="0">
                <a:ln w="17780" cmpd="sng">
                  <a:solidFill>
                    <a:srgbClr val="FFFFFF"/>
                  </a:solidFill>
                  <a:prstDash val="solid"/>
                  <a:miter lim="800000"/>
                </a:ln>
                <a:solidFill>
                  <a:srgbClr val="F79646">
                    <a:lumMod val="75000"/>
                  </a:srgbClr>
                </a:solidFill>
                <a:effectLst>
                  <a:outerShdw blurRad="50800" algn="tl" rotWithShape="0">
                    <a:srgbClr val="000000"/>
                  </a:outerShdw>
                </a:effectLst>
              </a:rPr>
              <a:t>Medio Mayor: </a:t>
            </a:r>
            <a:r>
              <a:rPr lang="es-ES" sz="2800" b="1" dirty="0" smtClean="0">
                <a:ln w="17780" cmpd="sng">
                  <a:solidFill>
                    <a:srgbClr val="FFFFFF"/>
                  </a:solidFill>
                  <a:prstDash val="solid"/>
                  <a:miter lim="800000"/>
                </a:ln>
                <a:solidFill>
                  <a:srgbClr val="1F497D">
                    <a:lumMod val="60000"/>
                    <a:lumOff val="40000"/>
                  </a:srgbClr>
                </a:solidFill>
                <a:effectLst>
                  <a:outerShdw blurRad="50800" algn="tl" rotWithShape="0">
                    <a:srgbClr val="000000"/>
                  </a:outerShdw>
                </a:effectLst>
              </a:rPr>
              <a:t>Superficies duras</a:t>
            </a:r>
            <a:endParaRPr lang="es-ES" sz="2800" b="1" dirty="0">
              <a:ln w="17780" cmpd="sng">
                <a:solidFill>
                  <a:srgbClr val="FFFFFF"/>
                </a:solidFill>
                <a:prstDash val="solid"/>
                <a:miter lim="800000"/>
              </a:ln>
              <a:solidFill>
                <a:srgbClr val="1F497D">
                  <a:lumMod val="60000"/>
                  <a:lumOff val="40000"/>
                </a:srgbClr>
              </a:solidFill>
              <a:effectLst>
                <a:outerShdw blurRad="50800" algn="tl" rotWithShape="0">
                  <a:srgbClr val="000000"/>
                </a:outerShdw>
              </a:effectLst>
            </a:endParaRPr>
          </a:p>
        </p:txBody>
      </p:sp>
      <p:pic>
        <p:nvPicPr>
          <p:cNvPr id="7" name="Picture 2" descr="C:\Users\aseo\Desktop\DOCUME~1\PROYEC~1.EDU\MANEJO~1\REGIST~1\PROCES~1\SALACU~1\23-08-2012\IMG_05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808" y="764704"/>
            <a:ext cx="7920880" cy="5778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143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3 Rectángulo"/>
          <p:cNvSpPr/>
          <p:nvPr/>
        </p:nvSpPr>
        <p:spPr>
          <a:xfrm>
            <a:off x="0" y="-28327"/>
            <a:ext cx="9036496" cy="707886"/>
          </a:xfrm>
          <a:prstGeom prst="rect">
            <a:avLst/>
          </a:prstGeom>
          <a:noFill/>
        </p:spPr>
        <p:txBody>
          <a:bodyPr wrap="square" lIns="91440" tIns="45720" rIns="91440" bIns="45720">
            <a:spAutoFit/>
          </a:bodyPr>
          <a:lstStyle/>
          <a:p>
            <a:r>
              <a:rPr lang="es-ES" sz="4000" b="1" dirty="0" smtClean="0">
                <a:ln w="17780" cmpd="sng">
                  <a:solidFill>
                    <a:srgbClr val="FFFFFF"/>
                  </a:solidFill>
                  <a:prstDash val="solid"/>
                  <a:miter lim="800000"/>
                </a:ln>
                <a:solidFill>
                  <a:srgbClr val="F79646">
                    <a:lumMod val="75000"/>
                  </a:srgbClr>
                </a:solidFill>
                <a:effectLst>
                  <a:outerShdw blurRad="50800" algn="tl" rotWithShape="0">
                    <a:srgbClr val="000000"/>
                  </a:outerShdw>
                </a:effectLst>
              </a:rPr>
              <a:t>Nivel </a:t>
            </a:r>
            <a:r>
              <a:rPr lang="es-ES" sz="4000" b="1" dirty="0" smtClean="0">
                <a:ln w="17780" cmpd="sng">
                  <a:solidFill>
                    <a:srgbClr val="FFFFFF"/>
                  </a:solidFill>
                  <a:prstDash val="solid"/>
                  <a:miter lim="800000"/>
                </a:ln>
                <a:solidFill>
                  <a:srgbClr val="F79646">
                    <a:lumMod val="75000"/>
                  </a:srgbClr>
                </a:solidFill>
                <a:effectLst>
                  <a:outerShdw blurRad="50800" algn="tl" rotWithShape="0">
                    <a:srgbClr val="000000"/>
                  </a:outerShdw>
                </a:effectLst>
              </a:rPr>
              <a:t>básico: </a:t>
            </a:r>
            <a:r>
              <a:rPr lang="es-ES" sz="2800" b="1" dirty="0" smtClean="0">
                <a:ln w="17780" cmpd="sng">
                  <a:solidFill>
                    <a:srgbClr val="FFFFFF"/>
                  </a:solidFill>
                  <a:prstDash val="solid"/>
                  <a:miter lim="800000"/>
                </a:ln>
                <a:solidFill>
                  <a:srgbClr val="1F497D">
                    <a:lumMod val="60000"/>
                    <a:lumOff val="40000"/>
                  </a:srgbClr>
                </a:solidFill>
                <a:effectLst>
                  <a:outerShdw blurRad="50800" algn="tl" rotWithShape="0">
                    <a:srgbClr val="000000"/>
                  </a:outerShdw>
                </a:effectLst>
              </a:rPr>
              <a:t>Uso de suelo - Laboratorios</a:t>
            </a:r>
            <a:endParaRPr lang="es-ES" sz="2800" b="1" dirty="0">
              <a:ln w="17780" cmpd="sng">
                <a:solidFill>
                  <a:srgbClr val="FFFFFF"/>
                </a:solidFill>
                <a:prstDash val="solid"/>
                <a:miter lim="800000"/>
              </a:ln>
              <a:solidFill>
                <a:srgbClr val="1F497D">
                  <a:lumMod val="60000"/>
                  <a:lumOff val="40000"/>
                </a:srgbClr>
              </a:solidFill>
              <a:effectLst>
                <a:outerShdw blurRad="50800" algn="tl" rotWithShape="0">
                  <a:srgbClr val="000000"/>
                </a:outerShdw>
              </a:effectLst>
            </a:endParaRPr>
          </a:p>
        </p:txBody>
      </p:sp>
      <p:pic>
        <p:nvPicPr>
          <p:cNvPr id="6" name="Picture 2" descr="C:\Users\aseo\Desktop\DOCUME~1\PROYEC~1.EDU\MANEJO~1\REGIST~1\PROCES~1\ESFE6D~1\10-09-2012\Foto-00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08" y="695583"/>
            <a:ext cx="7920880" cy="5940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34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3 Rectángulo"/>
          <p:cNvSpPr/>
          <p:nvPr/>
        </p:nvSpPr>
        <p:spPr>
          <a:xfrm>
            <a:off x="0" y="-28327"/>
            <a:ext cx="9036496" cy="707886"/>
          </a:xfrm>
          <a:prstGeom prst="rect">
            <a:avLst/>
          </a:prstGeom>
          <a:noFill/>
        </p:spPr>
        <p:txBody>
          <a:bodyPr wrap="square" lIns="91440" tIns="45720" rIns="91440" bIns="45720">
            <a:spAutoFit/>
          </a:bodyPr>
          <a:lstStyle/>
          <a:p>
            <a:r>
              <a:rPr lang="es-ES" sz="4000" b="1" dirty="0" smtClean="0">
                <a:ln w="17780" cmpd="sng">
                  <a:solidFill>
                    <a:srgbClr val="FFFFFF"/>
                  </a:solidFill>
                  <a:prstDash val="solid"/>
                  <a:miter lim="800000"/>
                </a:ln>
                <a:solidFill>
                  <a:srgbClr val="F79646">
                    <a:lumMod val="75000"/>
                  </a:srgbClr>
                </a:solidFill>
                <a:effectLst>
                  <a:outerShdw blurRad="50800" algn="tl" rotWithShape="0">
                    <a:srgbClr val="000000"/>
                  </a:outerShdw>
                </a:effectLst>
              </a:rPr>
              <a:t>Nivel </a:t>
            </a:r>
            <a:r>
              <a:rPr lang="es-ES" sz="4000" b="1" dirty="0" smtClean="0">
                <a:ln w="17780" cmpd="sng">
                  <a:solidFill>
                    <a:srgbClr val="FFFFFF"/>
                  </a:solidFill>
                  <a:prstDash val="solid"/>
                  <a:miter lim="800000"/>
                </a:ln>
                <a:solidFill>
                  <a:srgbClr val="F79646">
                    <a:lumMod val="75000"/>
                  </a:srgbClr>
                </a:solidFill>
                <a:effectLst>
                  <a:outerShdw blurRad="50800" algn="tl" rotWithShape="0">
                    <a:srgbClr val="000000"/>
                  </a:outerShdw>
                </a:effectLst>
              </a:rPr>
              <a:t>Medio: </a:t>
            </a:r>
            <a:r>
              <a:rPr lang="es-ES" sz="2800" b="1" dirty="0" smtClean="0">
                <a:ln w="17780" cmpd="sng">
                  <a:solidFill>
                    <a:srgbClr val="FFFFFF"/>
                  </a:solidFill>
                  <a:prstDash val="solid"/>
                  <a:miter lim="800000"/>
                </a:ln>
                <a:solidFill>
                  <a:srgbClr val="1F497D">
                    <a:lumMod val="60000"/>
                    <a:lumOff val="40000"/>
                  </a:srgbClr>
                </a:solidFill>
                <a:effectLst>
                  <a:outerShdw blurRad="50800" algn="tl" rotWithShape="0">
                    <a:srgbClr val="000000"/>
                  </a:outerShdw>
                </a:effectLst>
              </a:rPr>
              <a:t>Uso de </a:t>
            </a:r>
            <a:r>
              <a:rPr lang="es-ES" sz="2800" b="1" dirty="0" smtClean="0">
                <a:ln w="17780" cmpd="sng">
                  <a:solidFill>
                    <a:srgbClr val="FFFFFF"/>
                  </a:solidFill>
                  <a:prstDash val="solid"/>
                  <a:miter lim="800000"/>
                </a:ln>
                <a:solidFill>
                  <a:srgbClr val="1F497D">
                    <a:lumMod val="60000"/>
                    <a:lumOff val="40000"/>
                  </a:srgbClr>
                </a:solidFill>
                <a:effectLst>
                  <a:outerShdw blurRad="50800" algn="tl" rotWithShape="0">
                    <a:srgbClr val="000000"/>
                  </a:outerShdw>
                </a:effectLst>
              </a:rPr>
              <a:t>cajoneras </a:t>
            </a:r>
            <a:r>
              <a:rPr lang="es-ES" sz="2800" b="1" dirty="0" smtClean="0">
                <a:ln w="17780" cmpd="sng">
                  <a:solidFill>
                    <a:srgbClr val="FFFFFF"/>
                  </a:solidFill>
                  <a:prstDash val="solid"/>
                  <a:miter lim="800000"/>
                </a:ln>
                <a:solidFill>
                  <a:srgbClr val="1F497D">
                    <a:lumMod val="60000"/>
                    <a:lumOff val="40000"/>
                  </a:srgbClr>
                </a:solidFill>
                <a:effectLst>
                  <a:outerShdw blurRad="50800" algn="tl" rotWithShape="0">
                    <a:srgbClr val="000000"/>
                  </a:outerShdw>
                </a:effectLst>
              </a:rPr>
              <a:t>- </a:t>
            </a:r>
            <a:r>
              <a:rPr lang="es-ES" sz="2800" b="1" dirty="0" smtClean="0">
                <a:ln w="17780" cmpd="sng">
                  <a:solidFill>
                    <a:srgbClr val="FFFFFF"/>
                  </a:solidFill>
                  <a:prstDash val="solid"/>
                  <a:miter lim="800000"/>
                </a:ln>
                <a:solidFill>
                  <a:srgbClr val="1F497D">
                    <a:lumMod val="60000"/>
                    <a:lumOff val="40000"/>
                  </a:srgbClr>
                </a:solidFill>
                <a:effectLst>
                  <a:outerShdw blurRad="50800" algn="tl" rotWithShape="0">
                    <a:srgbClr val="000000"/>
                  </a:outerShdw>
                </a:effectLst>
              </a:rPr>
              <a:t>Integrativos</a:t>
            </a:r>
            <a:endParaRPr lang="es-ES" sz="2800" b="1" dirty="0">
              <a:ln w="17780" cmpd="sng">
                <a:solidFill>
                  <a:srgbClr val="FFFFFF"/>
                </a:solidFill>
                <a:prstDash val="solid"/>
                <a:miter lim="800000"/>
              </a:ln>
              <a:solidFill>
                <a:srgbClr val="1F497D">
                  <a:lumMod val="60000"/>
                  <a:lumOff val="40000"/>
                </a:srgbClr>
              </a:solidFill>
              <a:effectLst>
                <a:outerShdw blurRad="50800" algn="tl" rotWithShape="0">
                  <a:srgbClr val="000000"/>
                </a:outerShdw>
              </a:effectLst>
            </a:endParaRPr>
          </a:p>
        </p:txBody>
      </p:sp>
      <p:pic>
        <p:nvPicPr>
          <p:cNvPr id="5" name="Picture 3" descr="I:\DCIM\134_1022\IMG_11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827" y="836712"/>
            <a:ext cx="7750841" cy="5813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728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338</TotalTime>
  <Words>421</Words>
  <Application>Microsoft Office PowerPoint</Application>
  <PresentationFormat>Presentación en pantalla (4:3)</PresentationFormat>
  <Paragraphs>57</Paragraphs>
  <Slides>7</Slides>
  <Notes>2</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7</vt:i4>
      </vt:variant>
    </vt:vector>
  </HeadingPairs>
  <TitlesOfParts>
    <vt:vector size="14" baseType="lpstr">
      <vt:lpstr>Arial</vt:lpstr>
      <vt:lpstr>Calibri</vt:lpstr>
      <vt:lpstr>Times New Roman</vt:lpstr>
      <vt:lpstr>Wingdings</vt:lpstr>
      <vt:lpstr>1_Tema de Office</vt:lpstr>
      <vt:lpstr>4_Tema de Office</vt:lpstr>
      <vt:lpstr>5_Tema de Office</vt:lpstr>
      <vt:lpstr>Departamento de Medio Ambiente Programas: Forjadores Ambientales y Rincón Ambientalista</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Hogar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Miguel</dc:creator>
  <cp:lastModifiedBy>Miguel Rosales Vasquez</cp:lastModifiedBy>
  <cp:revision>72</cp:revision>
  <dcterms:created xsi:type="dcterms:W3CDTF">2015-10-24T00:37:14Z</dcterms:created>
  <dcterms:modified xsi:type="dcterms:W3CDTF">2016-07-01T12:40:37Z</dcterms:modified>
</cp:coreProperties>
</file>